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5" r:id="rId11"/>
    <p:sldId id="274" r:id="rId12"/>
    <p:sldId id="264" r:id="rId13"/>
    <p:sldId id="267" r:id="rId14"/>
    <p:sldId id="265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2A1D-5115-4D87-B987-C8C6CA5060F5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32BF-E02C-492A-8756-84E1E250F08E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569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2A1D-5115-4D87-B987-C8C6CA5060F5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32BF-E02C-492A-8756-84E1E250F08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5496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2A1D-5115-4D87-B987-C8C6CA5060F5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32BF-E02C-492A-8756-84E1E250F08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9930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2A1D-5115-4D87-B987-C8C6CA5060F5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32BF-E02C-492A-8756-84E1E250F08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257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2A1D-5115-4D87-B987-C8C6CA5060F5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32BF-E02C-492A-8756-84E1E250F08E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6973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2A1D-5115-4D87-B987-C8C6CA5060F5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32BF-E02C-492A-8756-84E1E250F08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3664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2A1D-5115-4D87-B987-C8C6CA5060F5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32BF-E02C-492A-8756-84E1E250F08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7722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2A1D-5115-4D87-B987-C8C6CA5060F5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32BF-E02C-492A-8756-84E1E250F08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8977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2A1D-5115-4D87-B987-C8C6CA5060F5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32BF-E02C-492A-8756-84E1E250F08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735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5BD2A1D-5115-4D87-B987-C8C6CA5060F5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832BF-E02C-492A-8756-84E1E250F08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6143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2A1D-5115-4D87-B987-C8C6CA5060F5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32BF-E02C-492A-8756-84E1E250F08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9033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5BD2A1D-5115-4D87-B987-C8C6CA5060F5}" type="datetimeFigureOut">
              <a:rPr lang="pl-PL" smtClean="0"/>
              <a:pPr/>
              <a:t>30.05.2019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3E832BF-E02C-492A-8756-84E1E250F08E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7215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Skorzewo\AppData\Local\Microsoft\Windows\INetCache\IE\2NWCKX13\SAM_53251[1]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A23B3F"/>
              </a:clrFrom>
              <a:clrTo>
                <a:srgbClr val="A23B3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690" y="-23490"/>
            <a:ext cx="902049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korzewo\AppData\Local\Microsoft\Windows\INetCache\IE\2NWCKX13\SAM_53251[1]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2579" y="38286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5616" y="2420888"/>
            <a:ext cx="5829300" cy="146304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Bezpieczna szkoła</a:t>
            </a:r>
            <a:br>
              <a:rPr lang="pl-PL" dirty="0" smtClean="0"/>
            </a:br>
            <a:endParaRPr lang="pl-PL" i="1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200" i="1" dirty="0">
                <a:solidFill>
                  <a:srgbClr val="FF0000"/>
                </a:solidFill>
              </a:rPr>
              <a:t>bezpieczeństwo dzieci i młodzieży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xmlns="" val="42647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9144000" cy="65248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dirty="0" smtClean="0"/>
              <a:t> </a:t>
            </a:r>
            <a:r>
              <a:rPr lang="pl-PL" sz="2000" dirty="0">
                <a:solidFill>
                  <a:srgbClr val="FF0000"/>
                </a:solidFill>
              </a:rPr>
              <a:t>W zakresie sprawowania opieki nad uczniami podczas zajęć poza terenem szkoły w trakcie wycieczek organizowanych przez szkołę. </a:t>
            </a:r>
            <a:endParaRPr lang="pl-PL" sz="2000" dirty="0" smtClean="0">
              <a:solidFill>
                <a:srgbClr val="FF0000"/>
              </a:solidFill>
            </a:endParaRPr>
          </a:p>
          <a:p>
            <a:pPr marL="342900" indent="-342900">
              <a:buAutoNum type="alphaLcPeriod"/>
            </a:pPr>
            <a:r>
              <a:rPr lang="pl-PL" dirty="0" smtClean="0"/>
              <a:t>każdy </a:t>
            </a:r>
            <a:r>
              <a:rPr lang="pl-PL" dirty="0"/>
              <a:t>nauczyciel organizujący jednostkę lekcyjną w terenie zgłasza swoje wyjścia dyrektorowi szkoły</a:t>
            </a:r>
            <a:r>
              <a:rPr lang="pl-PL" dirty="0" smtClean="0"/>
              <a:t>,</a:t>
            </a:r>
          </a:p>
          <a:p>
            <a:pPr marL="342900" indent="-342900">
              <a:buAutoNum type="alphaLcParenR" startAt="2"/>
            </a:pPr>
            <a:r>
              <a:rPr lang="pl-PL" dirty="0" smtClean="0"/>
              <a:t>zasady </a:t>
            </a:r>
            <a:r>
              <a:rPr lang="pl-PL" dirty="0"/>
              <a:t>opieki nad grupami uczniowskimi: • jeden opiekun na 2</a:t>
            </a:r>
            <a:r>
              <a:rPr lang="pl-PL" dirty="0" smtClean="0"/>
              <a:t>5 </a:t>
            </a:r>
            <a:r>
              <a:rPr lang="pl-PL" dirty="0"/>
              <a:t>- </a:t>
            </a:r>
            <a:r>
              <a:rPr lang="pl-PL" dirty="0" smtClean="0"/>
              <a:t>30 </a:t>
            </a:r>
            <a:r>
              <a:rPr lang="pl-PL" dirty="0"/>
              <a:t>uczniów, jeśli jest to wyjazd/wyjście poza teren szkolny w obrębie tej samej miejscowości • jeden opiekun na grupę ok. </a:t>
            </a:r>
            <a:r>
              <a:rPr lang="pl-PL" dirty="0" smtClean="0"/>
              <a:t>15 </a:t>
            </a:r>
            <a:r>
              <a:rPr lang="pl-PL" dirty="0"/>
              <a:t>uczniów, jeżeli jest to wyjazd poza miejscowość, która jest siedzibą szkoły • na obozach stałych specjalistycznie – sportowych – </a:t>
            </a:r>
            <a:r>
              <a:rPr lang="pl-PL" dirty="0" smtClean="0"/>
              <a:t>10 </a:t>
            </a:r>
            <a:r>
              <a:rPr lang="pl-PL" dirty="0"/>
              <a:t>uczestników na 1 wychowawcę, • kąpiel odbywa się w grupach nie więcej niż 15 osobowych i wyłącznie w kąpieliskach strzeżonych z ratownikiem</a:t>
            </a:r>
            <a:r>
              <a:rPr lang="pl-PL" dirty="0" smtClean="0"/>
              <a:t>,</a:t>
            </a:r>
          </a:p>
          <a:p>
            <a:pPr marL="342900" indent="-342900">
              <a:buAutoNum type="alphaLcParenR" startAt="3"/>
            </a:pPr>
            <a:r>
              <a:rPr lang="pl-PL" dirty="0" smtClean="0"/>
              <a:t>na </a:t>
            </a:r>
            <a:r>
              <a:rPr lang="pl-PL" dirty="0"/>
              <a:t>udział w wycieczce oraz imprezie turystycznej organizowanej poza granicami miasta kierownik musi uzyskać zgodę rodziców ucznia, </a:t>
            </a:r>
            <a:endParaRPr lang="pl-PL" dirty="0" smtClean="0"/>
          </a:p>
          <a:p>
            <a:pPr marL="342900" indent="-342900">
              <a:buAutoNum type="alphaLcParenR" startAt="3"/>
            </a:pPr>
            <a:r>
              <a:rPr lang="pl-PL" dirty="0" smtClean="0"/>
              <a:t>wszystkie </a:t>
            </a:r>
            <a:r>
              <a:rPr lang="pl-PL" dirty="0"/>
              <a:t>wycieczki i imprezy pozaszkolne wymagają wypełnienia "karty wycieczki", </a:t>
            </a:r>
            <a:endParaRPr lang="pl-PL" dirty="0" smtClean="0"/>
          </a:p>
          <a:p>
            <a:pPr marL="342900" indent="-342900">
              <a:buAutoNum type="alphaLcParenR" startAt="3"/>
            </a:pPr>
            <a:r>
              <a:rPr lang="pl-PL" dirty="0" smtClean="0"/>
              <a:t>obowiązkiem </a:t>
            </a:r>
            <a:r>
              <a:rPr lang="pl-PL" dirty="0"/>
              <a:t>każdego kierownika imprezy (opiekuna grupy) jest ciągłe liczenie uczestników przed wyruszeniem z każdego miejsca i po przybyciu do celu. Kierownik wycieczki (biwaku) wydaje polecenia uczestnikom, w razie wypadku podejmuje decyzje, tak jak dyrektor szkoły i odpowiada za nie</a:t>
            </a:r>
            <a:r>
              <a:rPr lang="pl-PL" dirty="0" smtClean="0"/>
              <a:t>.</a:t>
            </a:r>
          </a:p>
          <a:p>
            <a:pPr marL="342900" indent="-342900">
              <a:buAutoNum type="alphaLcParenR" startAt="3"/>
            </a:pPr>
            <a:r>
              <a:rPr lang="pl-PL" dirty="0" smtClean="0"/>
              <a:t>nie </a:t>
            </a:r>
            <a:r>
              <a:rPr lang="pl-PL" dirty="0"/>
              <a:t>wolno organizować żadnych wyjść w teren w wypadku: burzy, śnieżycy i </a:t>
            </a:r>
            <a:r>
              <a:rPr lang="pl-PL" dirty="0" smtClean="0"/>
              <a:t>gołoledzi.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52933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58847"/>
            <a:ext cx="9144000" cy="59093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endParaRPr lang="pl-PL" dirty="0" smtClean="0">
              <a:latin typeface="Georgia" panose="02040502050405020303" pitchFamily="18" charset="0"/>
            </a:endParaRPr>
          </a:p>
          <a:p>
            <a:pPr fontAlgn="base"/>
            <a:r>
              <a:rPr lang="pl-PL" sz="2400" dirty="0" smtClean="0">
                <a:latin typeface="Georgia" panose="02040502050405020303" pitchFamily="18" charset="0"/>
              </a:rPr>
              <a:t>Zgodnie </a:t>
            </a:r>
            <a:r>
              <a:rPr lang="pl-PL" sz="2400" dirty="0">
                <a:latin typeface="Georgia" panose="02040502050405020303" pitchFamily="18" charset="0"/>
              </a:rPr>
              <a:t>z art. 17 ust. 1 </a:t>
            </a:r>
            <a:r>
              <a:rPr lang="pl-PL" sz="2400" dirty="0" err="1">
                <a:latin typeface="Georgia" panose="02040502050405020303" pitchFamily="18" charset="0"/>
              </a:rPr>
              <a:t>u.s.o</a:t>
            </a:r>
            <a:r>
              <a:rPr lang="pl-PL" sz="2400" dirty="0">
                <a:latin typeface="Georgia" panose="02040502050405020303" pitchFamily="18" charset="0"/>
              </a:rPr>
              <a:t>. również sieć szkół publicznych powinna być zorganizowana w taki sposób, aby możliwe było spełnianie przez wszystkie dzieci obowiązku szkolnego. Droga dziecka z domu do szkoły nie może przekraczać:</a:t>
            </a:r>
          </a:p>
          <a:p>
            <a:pPr fontAlgn="base"/>
            <a:r>
              <a:rPr lang="pl-PL" sz="2400" dirty="0">
                <a:latin typeface="Georgia" panose="02040502050405020303" pitchFamily="18" charset="0"/>
              </a:rPr>
              <a:t>- 3 km – w przypadku uczniów klas I–IV szkół podstawowych,</a:t>
            </a:r>
          </a:p>
          <a:p>
            <a:pPr fontAlgn="base"/>
            <a:r>
              <a:rPr lang="pl-PL" sz="2400" dirty="0">
                <a:latin typeface="Georgia" panose="02040502050405020303" pitchFamily="18" charset="0"/>
              </a:rPr>
              <a:t>- 4 km – w przypadku uczniów klas V i </a:t>
            </a:r>
            <a:r>
              <a:rPr lang="pl-PL" sz="2400" dirty="0" smtClean="0">
                <a:latin typeface="Georgia" panose="02040502050405020303" pitchFamily="18" charset="0"/>
              </a:rPr>
              <a:t>VIII szkół </a:t>
            </a:r>
            <a:r>
              <a:rPr lang="pl-PL" sz="2400" dirty="0">
                <a:latin typeface="Georgia" panose="02040502050405020303" pitchFamily="18" charset="0"/>
              </a:rPr>
              <a:t>podstawowych .</a:t>
            </a:r>
          </a:p>
          <a:p>
            <a:pPr fontAlgn="base"/>
            <a:r>
              <a:rPr lang="pl-PL" sz="2400" dirty="0">
                <a:latin typeface="Georgia" panose="02040502050405020303" pitchFamily="18" charset="0"/>
              </a:rPr>
              <a:t>W sytuacji, gdy droga dziecka z domu do szkoły, w której obwodzie dziecko mieszka, przekracza wskazane wyżej odległości, obowiązkiem gminy jest zapewnienie bezpłatnego transportu i opieki w czasie przewozu dziecka albo zwrot kosztów przejazdu dziecka środkami komunikacji publicznej, jeżeli dowożenie zapewniają rodzice. W tym drugim przypadku, do ukończenia przez dziecko 7 lat obowiązkiem gminy jest także zwrot kosztów przejazdu opiekuna dziecka środkami komunikacji publicznej (art. 17 ust. 2-3 </a:t>
            </a:r>
            <a:r>
              <a:rPr lang="pl-PL" sz="2400" dirty="0" err="1">
                <a:latin typeface="Georgia" panose="02040502050405020303" pitchFamily="18" charset="0"/>
              </a:rPr>
              <a:t>u.s.o</a:t>
            </a:r>
            <a:r>
              <a:rPr lang="pl-PL" sz="2400" dirty="0">
                <a:latin typeface="Georgia" panose="02040502050405020303" pitchFamily="18" charset="0"/>
              </a:rPr>
              <a:t>.). </a:t>
            </a:r>
            <a:r>
              <a:rPr lang="pl-PL" sz="2400" dirty="0">
                <a:solidFill>
                  <a:srgbClr val="000000"/>
                </a:solidFill>
                <a:latin typeface="Georgia" panose="02040502050405020303" pitchFamily="18" charset="0"/>
              </a:rPr>
              <a:t>Zgodnie z art. </a:t>
            </a:r>
            <a:endParaRPr lang="pl-PL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515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-1"/>
            <a:ext cx="9144000" cy="64633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dirty="0">
                <a:solidFill>
                  <a:srgbClr val="FFC000"/>
                </a:solidFill>
              </a:rPr>
              <a:t>Dbamy o klimat szkoły Przeciwdziałamy agresji i przemocy Rozwiązujemy sytuacje konfliktowe </a:t>
            </a:r>
          </a:p>
          <a:p>
            <a:r>
              <a:rPr lang="pl-PL" dirty="0"/>
              <a:t> </a:t>
            </a:r>
          </a:p>
          <a:p>
            <a:r>
              <a:rPr lang="pl-PL" dirty="0">
                <a:solidFill>
                  <a:srgbClr val="FF0000"/>
                </a:solidFill>
              </a:rPr>
              <a:t>Ustawa o systemie oświaty (</a:t>
            </a:r>
            <a:r>
              <a:rPr lang="pl-PL" dirty="0" err="1">
                <a:solidFill>
                  <a:srgbClr val="FF0000"/>
                </a:solidFill>
              </a:rPr>
              <a:t>Dz</a:t>
            </a:r>
            <a:r>
              <a:rPr lang="pl-PL" dirty="0">
                <a:solidFill>
                  <a:srgbClr val="FF0000"/>
                </a:solidFill>
              </a:rPr>
              <a:t> U. z 2004 r. nr 256, poz. 2573, z </a:t>
            </a:r>
            <a:r>
              <a:rPr lang="pl-PL" dirty="0" err="1">
                <a:solidFill>
                  <a:srgbClr val="FF0000"/>
                </a:solidFill>
              </a:rPr>
              <a:t>późn</a:t>
            </a:r>
            <a:r>
              <a:rPr lang="pl-PL" dirty="0">
                <a:solidFill>
                  <a:srgbClr val="FF0000"/>
                </a:solidFill>
              </a:rPr>
              <a:t>. zm.) </a:t>
            </a:r>
          </a:p>
          <a:p>
            <a:r>
              <a:rPr lang="pl-PL" dirty="0"/>
              <a:t> </a:t>
            </a:r>
          </a:p>
          <a:p>
            <a:pPr marL="342900" indent="-342900">
              <a:buAutoNum type="arabicParenR"/>
            </a:pPr>
            <a:r>
              <a:rPr lang="pl-PL" dirty="0" smtClean="0"/>
              <a:t>art</a:t>
            </a:r>
            <a:r>
              <a:rPr lang="pl-PL" dirty="0"/>
              <a:t>. 1 pkt 4, 11, 15; art. 39 ust. 3. System oświaty zapewnia: </a:t>
            </a:r>
            <a:endParaRPr lang="pl-PL" dirty="0" smtClean="0"/>
          </a:p>
          <a:p>
            <a:pPr marL="342900" indent="-342900">
              <a:buAutoNum type="alphaLcParenR"/>
            </a:pPr>
            <a:r>
              <a:rPr lang="pl-PL" dirty="0" smtClean="0"/>
              <a:t>dostosowanie </a:t>
            </a:r>
            <a:r>
              <a:rPr lang="pl-PL" dirty="0"/>
              <a:t>treści, metod i organizacji nauczania do możliwości psychofizycznych uczniów, a także możliwość korzystania z pomocy psychologiczno-pedagogicznej i specjalnych form pracy dydaktycznej, </a:t>
            </a:r>
            <a:endParaRPr lang="pl-PL" dirty="0" smtClean="0"/>
          </a:p>
          <a:p>
            <a:pPr marL="342900" indent="-342900">
              <a:buAutoNum type="alphaLcParenR"/>
            </a:pPr>
            <a:r>
              <a:rPr lang="pl-PL" dirty="0" smtClean="0"/>
              <a:t> </a:t>
            </a:r>
            <a:r>
              <a:rPr lang="pl-PL" dirty="0"/>
              <a:t>upowszechnianie wśród dzieci i młodzieży wiedzy o zasadach zrównoważonego rozwoju oraz kształtowanie postaw sprzyjających jego wdrażaniu, </a:t>
            </a:r>
            <a:endParaRPr lang="pl-PL" dirty="0" smtClean="0"/>
          </a:p>
          <a:p>
            <a:pPr marL="342900" indent="-342900">
              <a:buAutoNum type="alphaLcParenR"/>
            </a:pPr>
            <a:r>
              <a:rPr lang="pl-PL" dirty="0" smtClean="0"/>
              <a:t> </a:t>
            </a:r>
            <a:r>
              <a:rPr lang="pl-PL" dirty="0"/>
              <a:t>warunki do rozwoju zainteresowań i uzdolnień uczniów przez organizowanie zajęć pozalekcyjnych i pozaszkolnych oraz kształtowanie aktywności społecznej i umiejętności spędzania wolnego czasu. </a:t>
            </a:r>
            <a:endParaRPr lang="pl-PL" dirty="0" smtClean="0"/>
          </a:p>
          <a:p>
            <a:pPr marL="342900" indent="-342900">
              <a:buAutoNum type="alphaLcParenR"/>
            </a:pPr>
            <a:r>
              <a:rPr lang="pl-PL" dirty="0" smtClean="0"/>
              <a:t> </a:t>
            </a:r>
            <a:r>
              <a:rPr lang="pl-PL" dirty="0"/>
              <a:t>Dyrektor szkoły lub placówki sprawuje opiekę nad uczniami oraz stwarza warunki harmonijnego ich rozwoju.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2</a:t>
            </a:r>
            <a:r>
              <a:rPr lang="pl-PL" dirty="0"/>
              <a:t>) art. 55 ust. 5 pkt, 3–5. Samorząd uczniowski ma prawo do: </a:t>
            </a:r>
            <a:endParaRPr lang="pl-PL" dirty="0" smtClean="0"/>
          </a:p>
          <a:p>
            <a:pPr marL="342900" indent="-342900">
              <a:buAutoNum type="alphaLcParenR"/>
            </a:pPr>
            <a:r>
              <a:rPr lang="pl-PL" dirty="0" smtClean="0"/>
              <a:t>organizacji </a:t>
            </a:r>
            <a:r>
              <a:rPr lang="pl-PL" dirty="0"/>
              <a:t>życia szkolnego, umożliwiające zachowanie właściwych proporcji między wysiłkiem szkolnym a możliwością rozwijania i zaspokajania własnych zainteresowań, </a:t>
            </a:r>
            <a:endParaRPr lang="pl-PL" dirty="0" smtClean="0"/>
          </a:p>
          <a:p>
            <a:pPr marL="342900" indent="-342900">
              <a:buAutoNum type="alphaLcParenR"/>
            </a:pPr>
            <a:r>
              <a:rPr lang="pl-PL" dirty="0" smtClean="0"/>
              <a:t> </a:t>
            </a:r>
            <a:r>
              <a:rPr lang="pl-PL" dirty="0"/>
              <a:t>redagowania i wydawania gazety szkolnej</a:t>
            </a:r>
            <a:r>
              <a:rPr lang="pl-PL" dirty="0" smtClean="0"/>
              <a:t>,</a:t>
            </a:r>
          </a:p>
          <a:p>
            <a:pPr marL="342900" indent="-342900">
              <a:buAutoNum type="alphaLcParenR"/>
            </a:pPr>
            <a:r>
              <a:rPr lang="pl-PL" dirty="0" smtClean="0"/>
              <a:t>  </a:t>
            </a:r>
            <a:r>
              <a:rPr lang="pl-PL" dirty="0"/>
              <a:t>prawo organizowania działalności kulturalnej, oświatowej, sportowej oraz rozrywkowej zgodnie z własnymi potrzebami i możliwościami organizacyjnymi, w porozumieniu z dyrektorem</a:t>
            </a:r>
            <a:r>
              <a:rPr lang="pl-P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657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dirty="0" smtClean="0"/>
              <a:t>. </a:t>
            </a:r>
            <a:r>
              <a:rPr lang="pl-PL" dirty="0"/>
              <a:t>3) art. 56 ust. 1: W szkole i placówce mogą działać, z wyjątkiem partii i organizacji politycznych, stowarzyszenia i inne organizacje, a w szczególności organizacje harcerskie, których celem statutowym jest działalność wychowawcza albo rozszerzanie i wzbogacanie form działalności dydaktycznej, wychowawczej i opiekuńczej szkoły lub </a:t>
            </a:r>
            <a:r>
              <a:rPr lang="pl-PL" dirty="0" smtClean="0"/>
              <a:t>placówki.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0" y="1206474"/>
            <a:ext cx="9144000" cy="53553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Rozporządzenie Ministra Edukacji Narodowej z dnia 21 maja 2001 r. w sprawie ramowych statutów publicznego przedszkola oraz publicznych szkół (Dz.U. z 2001 r. nr 61, poz. 624, z </a:t>
            </a:r>
            <a:r>
              <a:rPr lang="pl-PL" dirty="0" err="1">
                <a:solidFill>
                  <a:srgbClr val="FF0000"/>
                </a:solidFill>
              </a:rPr>
              <a:t>późn</a:t>
            </a:r>
            <a:r>
              <a:rPr lang="pl-PL" dirty="0">
                <a:solidFill>
                  <a:srgbClr val="FF0000"/>
                </a:solidFill>
              </a:rPr>
              <a:t>. zm.) </a:t>
            </a:r>
          </a:p>
          <a:p>
            <a:pPr marL="342900" indent="-342900">
              <a:buAutoNum type="arabicParenR"/>
            </a:pPr>
            <a:r>
              <a:rPr lang="pl-PL" dirty="0" smtClean="0"/>
              <a:t>Statut </a:t>
            </a:r>
            <a:r>
              <a:rPr lang="pl-PL" dirty="0"/>
              <a:t>szkoły określa w szczególności</a:t>
            </a:r>
            <a:r>
              <a:rPr lang="pl-PL" dirty="0" smtClean="0"/>
              <a:t>:</a:t>
            </a:r>
          </a:p>
          <a:p>
            <a:pPr marL="342900" indent="-342900">
              <a:buAutoNum type="alphaLcParenR"/>
            </a:pPr>
            <a:r>
              <a:rPr lang="pl-PL" dirty="0" smtClean="0"/>
              <a:t>cele </a:t>
            </a:r>
            <a:r>
              <a:rPr lang="pl-PL" dirty="0"/>
              <a:t>i zadania szkoły wynikające z przepisów prawa oraz uwzględniające program wychowawczy szkoły i program profilaktyki dostosowany do potrzeb rozwojowych uczniów oraz potrzeb danego środowiska, </a:t>
            </a:r>
            <a:endParaRPr lang="pl-PL" dirty="0" smtClean="0"/>
          </a:p>
          <a:p>
            <a:pPr marL="342900" indent="-342900">
              <a:buAutoNum type="alphaLcParenR"/>
            </a:pPr>
            <a:r>
              <a:rPr lang="pl-PL" dirty="0" smtClean="0"/>
              <a:t>organizację </a:t>
            </a:r>
            <a:r>
              <a:rPr lang="pl-PL" dirty="0"/>
              <a:t>i formy współdziałania szkoły z rodzicami (prawnymi opiekunami) w zakresie nauczania, wychowania i profilaktyki. </a:t>
            </a:r>
            <a:endParaRPr lang="pl-PL" dirty="0" smtClean="0"/>
          </a:p>
          <a:p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Rozporządzenie Ministra Edukacji Narodowej z dnia 17 listopada 2010 r. w sprawie zasad udzielania i organizacji pomocy psychologiczno-pedagogicznej w publicznych przedszkolach, szkołach i placówkach (Dz.U. z 2010 r. nr 228, poz. 1487) </a:t>
            </a:r>
          </a:p>
          <a:p>
            <a:r>
              <a:rPr lang="pl-PL" dirty="0">
                <a:solidFill>
                  <a:srgbClr val="FF0000"/>
                </a:solidFill>
              </a:rPr>
              <a:t>1) § 4.1: </a:t>
            </a:r>
          </a:p>
          <a:p>
            <a:pPr marL="342900" indent="-342900">
              <a:buAutoNum type="alphaLcParenR"/>
            </a:pPr>
            <a:r>
              <a:rPr lang="pl-PL" dirty="0" smtClean="0"/>
              <a:t>Dyrektor </a:t>
            </a:r>
            <a:r>
              <a:rPr lang="pl-PL" dirty="0"/>
              <a:t>szkoły organizuje udzielanie uczniom pomocy </a:t>
            </a:r>
            <a:r>
              <a:rPr lang="pl-PL" dirty="0" smtClean="0"/>
              <a:t>psychologiczno-pedagogicznej.</a:t>
            </a:r>
          </a:p>
          <a:p>
            <a:pPr marL="342900" indent="-342900">
              <a:buAutoNum type="alphaLcParenR"/>
            </a:pPr>
            <a:r>
              <a:rPr lang="pl-PL" dirty="0" smtClean="0"/>
              <a:t>  </a:t>
            </a:r>
            <a:r>
              <a:rPr lang="pl-PL" dirty="0"/>
              <a:t>Pomoc psychologiczno-pedagogiczna organizowana jest i udzielana uczniom odpowiednio do ich indywidualnych potrzeb edukacyjnych i rozwojowych oraz możliwości psychofizycznych uczniów. </a:t>
            </a:r>
          </a:p>
          <a:p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46809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"/>
            <a:ext cx="9036496" cy="757130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dirty="0">
                <a:solidFill>
                  <a:srgbClr val="FFC000"/>
                </a:solidFill>
              </a:rPr>
              <a:t>Dbamy o bezpieczny wypoczynek </a:t>
            </a:r>
          </a:p>
          <a:p>
            <a:r>
              <a:rPr lang="pl-PL" dirty="0"/>
              <a:t> </a:t>
            </a:r>
          </a:p>
          <a:p>
            <a:r>
              <a:rPr lang="pl-PL" dirty="0">
                <a:solidFill>
                  <a:srgbClr val="FF0000"/>
                </a:solidFill>
              </a:rPr>
              <a:t>Rozporządzenie Ministra Edukacji Narodowej z dnia 21 stycznia 1997 r. w sprawie warunków, jakie muszą spełniać organizatorzy wypoczynku dla dzieci i młodzieży szkolnej, a także zasad jego organizowania i nadzorowania (Dz.U. z 1997 r. nr 12, poz. 67, z </a:t>
            </a:r>
            <a:r>
              <a:rPr lang="pl-PL" dirty="0" err="1">
                <a:solidFill>
                  <a:srgbClr val="FF0000"/>
                </a:solidFill>
              </a:rPr>
              <a:t>późn</a:t>
            </a:r>
            <a:r>
              <a:rPr lang="pl-PL" dirty="0">
                <a:solidFill>
                  <a:srgbClr val="FF0000"/>
                </a:solidFill>
              </a:rPr>
              <a:t>. zm.) </a:t>
            </a:r>
          </a:p>
          <a:p>
            <a:r>
              <a:rPr lang="pl-PL" dirty="0">
                <a:solidFill>
                  <a:srgbClr val="FF0000"/>
                </a:solidFill>
              </a:rPr>
              <a:t> </a:t>
            </a:r>
          </a:p>
          <a:p>
            <a:pPr marL="342900" indent="-342900">
              <a:buAutoNum type="arabicParenR"/>
            </a:pPr>
            <a:r>
              <a:rPr lang="pl-PL" dirty="0" smtClean="0"/>
              <a:t>§ </a:t>
            </a:r>
            <a:r>
              <a:rPr lang="pl-PL" dirty="0"/>
              <a:t>1: Organizatorzy wypoczynku obowiązani są do zapewnienia bezpiecznych i higienicznych warunków wypoczynku i właściwej opieki wychowawczej. </a:t>
            </a:r>
            <a:endParaRPr lang="pl-PL" dirty="0" smtClean="0"/>
          </a:p>
          <a:p>
            <a:endParaRPr lang="pl-PL" dirty="0"/>
          </a:p>
          <a:p>
            <a:r>
              <a:rPr lang="pl-PL" dirty="0">
                <a:solidFill>
                  <a:srgbClr val="FFC000"/>
                </a:solidFill>
              </a:rPr>
              <a:t>Promujemy zdrowy styl życia </a:t>
            </a:r>
          </a:p>
          <a:p>
            <a:endParaRPr lang="pl-PL" dirty="0">
              <a:solidFill>
                <a:srgbClr val="FFC000"/>
              </a:solidFill>
            </a:endParaRPr>
          </a:p>
          <a:p>
            <a:r>
              <a:rPr lang="pl-PL" dirty="0">
                <a:solidFill>
                  <a:srgbClr val="FF0000"/>
                </a:solidFill>
              </a:rPr>
              <a:t>Ustawa o systemie oświaty (</a:t>
            </a:r>
            <a:r>
              <a:rPr lang="pl-PL" dirty="0" err="1">
                <a:solidFill>
                  <a:srgbClr val="FF0000"/>
                </a:solidFill>
              </a:rPr>
              <a:t>Dz</a:t>
            </a:r>
            <a:r>
              <a:rPr lang="pl-PL" dirty="0">
                <a:solidFill>
                  <a:srgbClr val="FF0000"/>
                </a:solidFill>
              </a:rPr>
              <a:t> U. z 2004 r. nr 256, poz. 2573, z </a:t>
            </a:r>
            <a:r>
              <a:rPr lang="pl-PL" dirty="0" err="1">
                <a:solidFill>
                  <a:srgbClr val="FF0000"/>
                </a:solidFill>
              </a:rPr>
              <a:t>późn</a:t>
            </a:r>
            <a:r>
              <a:rPr lang="pl-PL" dirty="0">
                <a:solidFill>
                  <a:srgbClr val="FF0000"/>
                </a:solidFill>
              </a:rPr>
              <a:t>. zm.) </a:t>
            </a:r>
          </a:p>
          <a:p>
            <a:r>
              <a:rPr lang="pl-PL" dirty="0"/>
              <a:t> </a:t>
            </a:r>
          </a:p>
          <a:p>
            <a:pPr marL="342900" indent="-342900">
              <a:buAutoNum type="arabicParenR"/>
            </a:pPr>
            <a:r>
              <a:rPr lang="pl-PL" dirty="0" smtClean="0"/>
              <a:t>art</a:t>
            </a:r>
            <a:r>
              <a:rPr lang="pl-PL" dirty="0"/>
              <a:t>. 39 ust. 1 pkt 3: Dyrektor szkoły lub placówki w szczególności sprawuje opiekę nad uczniami oraz stwarza warunki harmonijnego rozwoju psychofizycznego poprzez aktywne działania prozdrowotne. </a:t>
            </a:r>
            <a:endParaRPr lang="pl-PL" dirty="0" smtClean="0"/>
          </a:p>
          <a:p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Rozporządzenie Ministra Edukacji Narodowej z dnia 27 sierpnia 2012 r. w sprawie podstawy programowej wychowania przedszkolnego i kształcenia ogólnego w poszczególnych typach szkół (Dz.U. z 2012 r., poz. 977) </a:t>
            </a:r>
          </a:p>
          <a:p>
            <a:endParaRPr lang="pl-PL" dirty="0">
              <a:solidFill>
                <a:srgbClr val="FF0000"/>
              </a:solidFill>
            </a:endParaRPr>
          </a:p>
          <a:p>
            <a:r>
              <a:rPr lang="pl-PL" dirty="0">
                <a:solidFill>
                  <a:srgbClr val="FF0000"/>
                </a:solidFill>
              </a:rPr>
              <a:t>Ustawa z dnia 25 sierpnia 2006 r. o bezpieczeństwie żywności i żywienia (Dz.U. z 2010 r. nr 136, poz. 914) </a:t>
            </a:r>
          </a:p>
          <a:p>
            <a:endParaRPr lang="pl-PL" dirty="0">
              <a:solidFill>
                <a:srgbClr val="FF0000"/>
              </a:solidFill>
            </a:endParaRPr>
          </a:p>
          <a:p>
            <a:endParaRPr lang="pl-PL" dirty="0" smtClean="0"/>
          </a:p>
          <a:p>
            <a:pPr marL="342900" indent="-342900">
              <a:buAutoNum type="arabicParenR"/>
            </a:pPr>
            <a:endParaRPr lang="pl-PL" dirty="0"/>
          </a:p>
          <a:p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0272" y="2348880"/>
            <a:ext cx="183620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918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07504" y="0"/>
            <a:ext cx="9036496" cy="67403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pl-PL" dirty="0" smtClean="0"/>
              <a:t>Treści </a:t>
            </a:r>
            <a:r>
              <a:rPr lang="pl-PL" dirty="0"/>
              <a:t>dotyczące zdrowego trybu życia zawarte są w podstawie programowej wychowania przedszkolnego i kształcenia ogólnego. </a:t>
            </a:r>
            <a:endParaRPr lang="pl-PL" dirty="0" smtClean="0"/>
          </a:p>
          <a:p>
            <a:pPr marL="342900" indent="-342900">
              <a:buAutoNum type="arabicParenR"/>
            </a:pPr>
            <a:r>
              <a:rPr lang="pl-PL" dirty="0" smtClean="0"/>
              <a:t> </a:t>
            </a:r>
            <a:r>
              <a:rPr lang="pl-PL" dirty="0"/>
              <a:t>Wymagania szczególne w zakresie higieny, które odnoszą się do zdefiniowanych w ustawie o bezpieczeństwie żywienia i żywności zakładów żywienia zbiorowego typu zamkniętego, wykonujących działalność w zakresie zorganizowanego żywienia określonych grup konsumentów dotyczą także jednostek systemu oświaty (w rozumieniu ustawy zakłady żywienia zbiorowego to również przedszkola, szkoły i placówki).  </a:t>
            </a:r>
          </a:p>
          <a:p>
            <a:r>
              <a:rPr lang="pl-PL" dirty="0"/>
              <a:t> </a:t>
            </a:r>
            <a:endParaRPr lang="pl-PL" dirty="0" smtClean="0"/>
          </a:p>
          <a:p>
            <a:r>
              <a:rPr lang="pl-PL" dirty="0">
                <a:solidFill>
                  <a:srgbClr val="FFC000"/>
                </a:solidFill>
              </a:rPr>
              <a:t>Udzielamy pierwszej pomocy Reagujemy w sytuacjach nadzwyczajnych </a:t>
            </a:r>
          </a:p>
          <a:p>
            <a:r>
              <a:rPr lang="pl-PL" dirty="0">
                <a:solidFill>
                  <a:srgbClr val="FFC000"/>
                </a:solidFill>
              </a:rPr>
              <a:t> </a:t>
            </a:r>
          </a:p>
          <a:p>
            <a:r>
              <a:rPr lang="pl-PL" dirty="0">
                <a:solidFill>
                  <a:srgbClr val="FF0000"/>
                </a:solidFill>
              </a:rPr>
              <a:t>Rozporządzenie Ministra Edukacji Narodowej i Sportu z dnia 31 grudnia 2002 r. w sprawie bezpieczeństwa i higieny w publicznych i niepublicznych szkołach i placówkach (Dz.U. z 2003 r. nr 6, poz. 69, z </a:t>
            </a:r>
            <a:r>
              <a:rPr lang="pl-PL" dirty="0" err="1">
                <a:solidFill>
                  <a:srgbClr val="FF0000"/>
                </a:solidFill>
              </a:rPr>
              <a:t>późn</a:t>
            </a:r>
            <a:r>
              <a:rPr lang="pl-PL" dirty="0">
                <a:solidFill>
                  <a:srgbClr val="FF0000"/>
                </a:solidFill>
              </a:rPr>
              <a:t>. zm.) </a:t>
            </a:r>
            <a:r>
              <a:rPr lang="pl-PL" dirty="0"/>
              <a:t> </a:t>
            </a:r>
            <a:endParaRPr lang="pl-PL" dirty="0" smtClean="0"/>
          </a:p>
          <a:p>
            <a:pPr marL="342900" indent="-342900">
              <a:buAutoNum type="arabicParenR"/>
            </a:pPr>
            <a:r>
              <a:rPr lang="pl-PL" dirty="0" smtClean="0"/>
              <a:t>§ </a:t>
            </a:r>
            <a:r>
              <a:rPr lang="pl-PL" dirty="0"/>
              <a:t>21: Nauczyciele, w szczególności prowadzący zajęcia w warsztatach, laboratoriach, a także zajęcia wychowania fizycznego, podlegają przeszkoleniu w zakresie udzielania </a:t>
            </a:r>
            <a:r>
              <a:rPr lang="pl-PL" dirty="0" smtClean="0"/>
              <a:t>pierwszej pomocy.</a:t>
            </a:r>
          </a:p>
          <a:p>
            <a:endParaRPr lang="pl-PL" dirty="0"/>
          </a:p>
          <a:p>
            <a:r>
              <a:rPr lang="pl-PL" dirty="0">
                <a:solidFill>
                  <a:srgbClr val="FFC000"/>
                </a:solidFill>
              </a:rPr>
              <a:t>Przeciwdziałamy agresji i przemocy </a:t>
            </a:r>
          </a:p>
          <a:p>
            <a:r>
              <a:rPr lang="pl-PL" dirty="0">
                <a:solidFill>
                  <a:srgbClr val="FF0000"/>
                </a:solidFill>
              </a:rPr>
              <a:t>Ustawa o systemie oświaty (</a:t>
            </a:r>
            <a:r>
              <a:rPr lang="pl-PL" dirty="0" err="1">
                <a:solidFill>
                  <a:srgbClr val="FF0000"/>
                </a:solidFill>
              </a:rPr>
              <a:t>Dz</a:t>
            </a:r>
            <a:r>
              <a:rPr lang="pl-PL" dirty="0">
                <a:solidFill>
                  <a:srgbClr val="FF0000"/>
                </a:solidFill>
              </a:rPr>
              <a:t> U. z 2004 r. nr 256, poz. 2573, z </a:t>
            </a:r>
            <a:r>
              <a:rPr lang="pl-PL" dirty="0" err="1">
                <a:solidFill>
                  <a:srgbClr val="FF0000"/>
                </a:solidFill>
              </a:rPr>
              <a:t>późn</a:t>
            </a:r>
            <a:r>
              <a:rPr lang="pl-PL" dirty="0">
                <a:solidFill>
                  <a:srgbClr val="FF0000"/>
                </a:solidFill>
              </a:rPr>
              <a:t>. zm.) </a:t>
            </a:r>
          </a:p>
          <a:p>
            <a:pPr marL="342900" indent="-342900">
              <a:buAutoNum type="arabicParenR"/>
            </a:pPr>
            <a:r>
              <a:rPr lang="pl-PL" dirty="0" smtClean="0"/>
              <a:t>art</a:t>
            </a:r>
            <a:r>
              <a:rPr lang="pl-PL" dirty="0"/>
              <a:t>. 4: Nauczyciel w swoich działaniach dydaktycznych, wychowawczych i opiekuńczych ma obowiązek kierowania się dobrem uczniów, troską o ich zdrowie, postawę moralną i obywatelską z poszanowaniem godności osobistej ucznia. </a:t>
            </a:r>
            <a:endParaRPr lang="pl-PL" dirty="0" smtClean="0"/>
          </a:p>
          <a:p>
            <a:pPr marL="342900" indent="-342900">
              <a:buAutoNum type="arabicParenR"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1551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16632"/>
            <a:ext cx="9036496" cy="64633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Ustawa z dnia 29 lipca 2005 r. o przeciwdziałaniu przemocy w rodzinie (Dz.U. z 2005 r. nr 180, poz. 1493, z </a:t>
            </a:r>
            <a:r>
              <a:rPr lang="pl-PL" dirty="0" err="1">
                <a:solidFill>
                  <a:srgbClr val="FF0000"/>
                </a:solidFill>
              </a:rPr>
              <a:t>późn</a:t>
            </a:r>
            <a:r>
              <a:rPr lang="pl-PL" dirty="0">
                <a:solidFill>
                  <a:srgbClr val="FF0000"/>
                </a:solidFill>
              </a:rPr>
              <a:t>. zm.) </a:t>
            </a:r>
          </a:p>
          <a:p>
            <a:pPr marL="342900" indent="-342900">
              <a:buAutoNum type="arabicParenR"/>
            </a:pPr>
            <a:r>
              <a:rPr lang="pl-PL" dirty="0" smtClean="0"/>
              <a:t>art</a:t>
            </a:r>
            <a:r>
              <a:rPr lang="pl-PL" dirty="0"/>
              <a:t>. 9a: Gmina podejmuje działania na rzecz przeciwdziałania przemocy w rodzinie, w szczególności w ramach pracy w zespole interdyscyplinarnym. </a:t>
            </a:r>
            <a:endParaRPr lang="pl-PL" dirty="0" smtClean="0"/>
          </a:p>
          <a:p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Rozporządzenie Rady Ministrów z dnia 13 września 2011 r. w sprawie procedury „Niebieskie Karty” oraz wzorów formularzy „Niebieska Karta” (Dz.U. z 2011 r. nr 209, poz. 1245) </a:t>
            </a:r>
          </a:p>
          <a:p>
            <a:r>
              <a:rPr lang="pl-PL" dirty="0"/>
              <a:t>1) § 15: W skład zespołu interdyscyplinarnego wchodzą przedstawiciele oświaty. Przedstawiciel oświaty udziela informacji o możliwościach uzyskania pomocy, podjęcia dalszych działań, diagnozuje sytuację i potrzeby osoby, co do której istnieje podejrzenie,  że jest dotknięta przemocą w rodzinie.  </a:t>
            </a:r>
          </a:p>
          <a:p>
            <a:r>
              <a:rPr lang="pl-PL" dirty="0"/>
              <a:t>  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>
                <a:solidFill>
                  <a:srgbClr val="FFC000"/>
                </a:solidFill>
              </a:rPr>
              <a:t>Promujemy bezpieczeństwo w sieci </a:t>
            </a:r>
          </a:p>
          <a:p>
            <a:r>
              <a:rPr lang="pl-PL" dirty="0"/>
              <a:t> </a:t>
            </a:r>
          </a:p>
          <a:p>
            <a:r>
              <a:rPr lang="pl-PL" dirty="0">
                <a:solidFill>
                  <a:srgbClr val="FF0000"/>
                </a:solidFill>
              </a:rPr>
              <a:t>Ustawa o systemie oświaty (</a:t>
            </a:r>
            <a:r>
              <a:rPr lang="pl-PL" dirty="0" err="1">
                <a:solidFill>
                  <a:srgbClr val="FF0000"/>
                </a:solidFill>
              </a:rPr>
              <a:t>Dz</a:t>
            </a:r>
            <a:r>
              <a:rPr lang="pl-PL" dirty="0">
                <a:solidFill>
                  <a:srgbClr val="FF0000"/>
                </a:solidFill>
              </a:rPr>
              <a:t> U. z 2004 r. nr 256, poz. 2573, z </a:t>
            </a:r>
            <a:r>
              <a:rPr lang="pl-PL" dirty="0" err="1">
                <a:solidFill>
                  <a:srgbClr val="FF0000"/>
                </a:solidFill>
              </a:rPr>
              <a:t>późn</a:t>
            </a:r>
            <a:r>
              <a:rPr lang="pl-PL" dirty="0">
                <a:solidFill>
                  <a:srgbClr val="FF0000"/>
                </a:solidFill>
              </a:rPr>
              <a:t>. z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póź</a:t>
            </a:r>
            <a:r>
              <a:rPr lang="pl-PL" dirty="0" smtClean="0">
                <a:solidFill>
                  <a:srgbClr val="FF0000"/>
                </a:solidFill>
              </a:rPr>
              <a:t>. </a:t>
            </a:r>
            <a:r>
              <a:rPr lang="pl-PL" dirty="0" err="1">
                <a:solidFill>
                  <a:srgbClr val="FF0000"/>
                </a:solidFill>
              </a:rPr>
              <a:t>z</a:t>
            </a:r>
            <a:r>
              <a:rPr lang="pl-PL" dirty="0" err="1" smtClean="0">
                <a:solidFill>
                  <a:srgbClr val="FF0000"/>
                </a:solidFill>
              </a:rPr>
              <a:t>minami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/>
              <a:t>1) art. 4a</a:t>
            </a:r>
            <a:r>
              <a:rPr lang="pl-PL" dirty="0" smtClean="0"/>
              <a:t>:   </a:t>
            </a:r>
            <a:r>
              <a:rPr lang="pl-PL" dirty="0"/>
              <a:t>Szkoły i placówki zapewniające dostęp do Internetu są obowiązane podejmować działania zabezpieczające uczniów przed dostępem do treści, które mogą stanowić zagrożenie dla ich prawidłowego rozwoju, a w szczególności zainstalować i aktualizować oprogramowanie zabezpieczające.  </a:t>
            </a:r>
          </a:p>
          <a:p>
            <a:r>
              <a:rPr lang="pl-PL" dirty="0"/>
              <a:t> 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2996952"/>
            <a:ext cx="2111896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974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dirty="0">
                <a:solidFill>
                  <a:srgbClr val="FFC000"/>
                </a:solidFill>
              </a:rPr>
              <a:t>Przeciwdziałamy uzależnieniu </a:t>
            </a:r>
          </a:p>
          <a:p>
            <a:r>
              <a:rPr lang="pl-PL" dirty="0"/>
              <a:t> </a:t>
            </a:r>
          </a:p>
          <a:p>
            <a:r>
              <a:rPr lang="pl-PL" dirty="0">
                <a:solidFill>
                  <a:srgbClr val="FF0000"/>
                </a:solidFill>
              </a:rPr>
              <a:t>Ustawa z dnia 19 września o przeciwdziałaniu narkomanii (Dz.U. z 2012 r., poz. 124) </a:t>
            </a:r>
          </a:p>
          <a:p>
            <a:r>
              <a:rPr lang="pl-PL" dirty="0"/>
              <a:t> </a:t>
            </a:r>
          </a:p>
          <a:p>
            <a:pPr marL="342900" indent="-342900">
              <a:buAutoNum type="arabicParenR"/>
            </a:pPr>
            <a:r>
              <a:rPr lang="pl-PL" dirty="0" smtClean="0"/>
              <a:t>art</a:t>
            </a:r>
            <a:r>
              <a:rPr lang="pl-PL" dirty="0"/>
              <a:t>. 5 ust. 2: </a:t>
            </a:r>
            <a:r>
              <a:rPr lang="pl-PL" dirty="0" smtClean="0"/>
              <a:t> Zadania </a:t>
            </a:r>
            <a:r>
              <a:rPr lang="pl-PL" dirty="0"/>
              <a:t>w zakresie przeciwdziałania narkomanii są realizowane, w zakresie określonym w ustawie o przeciwdziałaniu narkomanii, także przez przedszkola, szkoły i inne jednostki organizacyjne wymienione w ustawie z dnia 7 września 1991 r. o systemie oświaty. </a:t>
            </a:r>
            <a:endParaRPr lang="pl-PL" dirty="0" smtClean="0"/>
          </a:p>
          <a:p>
            <a:r>
              <a:rPr lang="pl-PL" dirty="0" smtClean="0"/>
              <a:t> </a:t>
            </a:r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Ustawa z dnia 26 października 1982 r. o wychowaniu w trzeźwości i przeciwdziałaniu alkoholizmowi (Dz.U. z 2012 r., poz. 1356) </a:t>
            </a:r>
          </a:p>
          <a:p>
            <a:pPr marL="342900" indent="-342900">
              <a:buAutoNum type="arabicParenR"/>
            </a:pPr>
            <a:r>
              <a:rPr lang="pl-PL" dirty="0" smtClean="0"/>
              <a:t>art</a:t>
            </a:r>
            <a:r>
              <a:rPr lang="pl-PL" dirty="0"/>
              <a:t>. 5; art. 14 ust. 1: Minister właściwy do spraw oświaty i wychowania uwzględnia problem trzeźwości i abstynencji wśród celów wychowania oraz zapewnia w programach nauczania wiedzę o szkodliwości alkoholizmu dla jednostki oraz w życiu rodzinnym i społecznym. Zabrania się sprzedaży, podawania i spożywania napojów alkoholowych na terenie szkół oraz innych zakładów i placówek oświatowo-wychowawczych, opiekuńczych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Ustawa z dnia 9 listopada 1996 r. o ochronie zdrowia przed następstwami używania tytoniu i wyrobów tytoniowych (Dz.U. z 1996 r. nr 10, poz. 55, z </a:t>
            </a:r>
            <a:r>
              <a:rPr lang="pl-PL" dirty="0" err="1">
                <a:solidFill>
                  <a:srgbClr val="FF0000"/>
                </a:solidFill>
              </a:rPr>
              <a:t>późn</a:t>
            </a:r>
            <a:r>
              <a:rPr lang="pl-PL" dirty="0">
                <a:solidFill>
                  <a:srgbClr val="FF0000"/>
                </a:solidFill>
              </a:rPr>
              <a:t>. zm.) </a:t>
            </a:r>
          </a:p>
          <a:p>
            <a:pPr marL="342900" indent="-342900">
              <a:buAutoNum type="arabicParenR"/>
            </a:pPr>
            <a:r>
              <a:rPr lang="pl-PL" dirty="0" smtClean="0"/>
              <a:t>art</a:t>
            </a:r>
            <a:r>
              <a:rPr lang="pl-PL" dirty="0"/>
              <a:t>. 5 ust. 1 pkt 2: Zabrania się palenia wyrobów tytoniowych na terenie jednostek organizacyjnych systemu oświaty, o których mowa w przepisach o systemie oświaty. </a:t>
            </a:r>
            <a:endParaRPr lang="pl-PL" dirty="0" smtClean="0"/>
          </a:p>
          <a:p>
            <a:pPr marL="342900" indent="-342900">
              <a:buAutoNum type="arabicParenR"/>
            </a:pPr>
            <a:endParaRPr lang="pl-PL" dirty="0"/>
          </a:p>
          <a:p>
            <a:pPr marL="342900" indent="-342900">
              <a:buAutoNum type="arabicParenR"/>
            </a:pPr>
            <a:endParaRPr lang="pl-PL" dirty="0" smtClean="0"/>
          </a:p>
          <a:p>
            <a:pPr marL="342900" indent="-342900">
              <a:buAutoNum type="arabicParenR"/>
            </a:pPr>
            <a:endParaRPr lang="pl-PL" dirty="0"/>
          </a:p>
          <a:p>
            <a:pPr marL="342900" indent="-342900">
              <a:buAutoNum type="arabicParenR"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452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260648"/>
            <a:ext cx="9144000" cy="67403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dirty="0">
                <a:solidFill>
                  <a:srgbClr val="FFC000"/>
                </a:solidFill>
              </a:rPr>
              <a:t>Przeciwdziałamy uzależnieniu </a:t>
            </a:r>
          </a:p>
          <a:p>
            <a:r>
              <a:rPr lang="pl-PL" dirty="0"/>
              <a:t> </a:t>
            </a:r>
          </a:p>
          <a:p>
            <a:r>
              <a:rPr lang="pl-PL" dirty="0">
                <a:solidFill>
                  <a:srgbClr val="FF0000"/>
                </a:solidFill>
              </a:rPr>
              <a:t>Ustawa z dnia 19 września o przeciwdziałaniu narkomanii (Dz.U. z 2012 r., poz. 124) </a:t>
            </a:r>
          </a:p>
          <a:p>
            <a:r>
              <a:rPr lang="pl-PL" dirty="0"/>
              <a:t> </a:t>
            </a:r>
          </a:p>
          <a:p>
            <a:pPr marL="342900" indent="-342900">
              <a:buAutoNum type="arabicParenR"/>
            </a:pPr>
            <a:r>
              <a:rPr lang="pl-PL" dirty="0" smtClean="0"/>
              <a:t>art</a:t>
            </a:r>
            <a:r>
              <a:rPr lang="pl-PL" dirty="0"/>
              <a:t>. 5 ust. 2: Zadania w zakresie przeciwdziałania narkomanii są realizowane, w zakresie określonym w ustawie o przeciwdziałaniu narkomanii, także przez przedszkola, szkoły i inne jednostki organizacyjne wymienione w ustawie z dnia 7 września 1991 r. o systemie oświaty.  </a:t>
            </a:r>
            <a:endParaRPr lang="pl-PL" dirty="0" smtClean="0"/>
          </a:p>
          <a:p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Ustawa z dnia 26 października 1982 r. o wychowaniu w trzeźwości i przeciwdziałaniu alkoholizmowi (Dz.U. z 2012 r., poz. 1356) </a:t>
            </a:r>
          </a:p>
          <a:p>
            <a:pPr marL="342900" indent="-342900">
              <a:buAutoNum type="arabicParenR"/>
            </a:pPr>
            <a:r>
              <a:rPr lang="pl-PL" dirty="0" smtClean="0"/>
              <a:t>art</a:t>
            </a:r>
            <a:r>
              <a:rPr lang="pl-PL" dirty="0"/>
              <a:t>. 5; art. 14 ust. 1: Minister właściwy do spraw oświaty i wychowania uwzględnia problem trzeźwości i abstynencji wśród celów wychowania oraz zapewnia w programach nauczania wiedzę o szkodliwości alkoholizmu dla jednostki oraz w życiu rodzinnym i społecznym. Zabrania się sprzedaży, podawania i spożywania napojów alkoholowych na terenie szkół oraz innych zakładów i placówek oświatowo-wychowawczych, opiekuńczych. </a:t>
            </a:r>
            <a:endParaRPr lang="pl-PL" dirty="0" smtClean="0"/>
          </a:p>
          <a:p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Ustawa z dnia 9 listopada 1996 r. o ochronie zdrowia przed następstwami używania tytoniu i wyrobów tytoniowych (Dz.U. z 1996 r. nr 10, poz. 55, z </a:t>
            </a:r>
            <a:r>
              <a:rPr lang="pl-PL" dirty="0" err="1">
                <a:solidFill>
                  <a:srgbClr val="FF0000"/>
                </a:solidFill>
              </a:rPr>
              <a:t>późn</a:t>
            </a:r>
            <a:r>
              <a:rPr lang="pl-PL" dirty="0">
                <a:solidFill>
                  <a:srgbClr val="FF0000"/>
                </a:solidFill>
              </a:rPr>
              <a:t>. zm.) </a:t>
            </a:r>
          </a:p>
          <a:p>
            <a:pPr marL="342900" indent="-342900">
              <a:buAutoNum type="arabicParenR"/>
            </a:pPr>
            <a:r>
              <a:rPr lang="pl-PL" dirty="0" smtClean="0"/>
              <a:t>art</a:t>
            </a:r>
            <a:r>
              <a:rPr lang="pl-PL" dirty="0"/>
              <a:t>. 5 ust. 1 pkt 2: Zabrania się palenia wyrobów tytoniowych na terenie jednostek organizacyjnych systemu oświaty, o których mowa w przepisach o systemie oświaty. </a:t>
            </a:r>
            <a:endParaRPr lang="pl-PL" dirty="0" smtClean="0"/>
          </a:p>
          <a:p>
            <a:pPr marL="342900" indent="-342900">
              <a:buAutoNum type="arabicParenR"/>
            </a:pPr>
            <a:endParaRPr lang="pl-PL" dirty="0"/>
          </a:p>
          <a:p>
            <a:pPr marL="342900" indent="-342900">
              <a:buAutoNum type="arabicParenR"/>
            </a:pPr>
            <a:endParaRPr lang="pl-PL" dirty="0" smtClean="0"/>
          </a:p>
          <a:p>
            <a:pPr marL="342900" indent="-342900">
              <a:buAutoNum type="arabicParenR"/>
            </a:pPr>
            <a:endParaRPr lang="pl-PL" dirty="0"/>
          </a:p>
          <a:p>
            <a:pPr marL="342900" indent="-342900"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546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"/>
            <a:ext cx="9144000" cy="67403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Rozporządzenie Ministra Edukacji Narodowej i Sportu z dnia 31 stycznia 2003 r. w sprawie szczegółowych form działalności wychowawczej i zapobiegawczej wśród dzieci i młodzieży zagrożonych uzależnieniem (Dz.U. z 2003 r. nr 26, poz. 226) </a:t>
            </a:r>
          </a:p>
          <a:p>
            <a:pPr marL="342900" indent="-342900">
              <a:buAutoNum type="arabicParenR"/>
            </a:pPr>
            <a:r>
              <a:rPr lang="pl-PL" dirty="0" smtClean="0"/>
              <a:t>§ </a:t>
            </a:r>
            <a:r>
              <a:rPr lang="pl-PL" dirty="0"/>
              <a:t>1; § 2: Szkoły i placówki systemu oświaty prowadzą działalność wychowawczą, edukacyjną, informacyjną i zapobiegawczą wśród dzieci i młodzieży zagrożonych uzależnieniem, w szczególności: </a:t>
            </a:r>
            <a:endParaRPr lang="pl-PL" dirty="0" smtClean="0"/>
          </a:p>
          <a:p>
            <a:pPr marL="342900" indent="-342900">
              <a:buAutoNum type="alphaLcParenR"/>
            </a:pPr>
            <a:r>
              <a:rPr lang="pl-PL" dirty="0" smtClean="0"/>
              <a:t>systematyczne </a:t>
            </a:r>
            <a:r>
              <a:rPr lang="pl-PL" dirty="0"/>
              <a:t>rozpoznawanie i diagnozowanie zagrożeń związanych z uzależnieniem</a:t>
            </a:r>
            <a:r>
              <a:rPr lang="pl-PL" dirty="0" smtClean="0"/>
              <a:t>,</a:t>
            </a:r>
          </a:p>
          <a:p>
            <a:pPr marL="342900" indent="-342900">
              <a:buAutoNum type="alphaLcParenR"/>
            </a:pPr>
            <a:r>
              <a:rPr lang="pl-PL" dirty="0" smtClean="0"/>
              <a:t> </a:t>
            </a:r>
            <a:r>
              <a:rPr lang="pl-PL" dirty="0"/>
              <a:t>informowanie uczniów, nauczycieli, rodziców o skutkach zagrożeń, </a:t>
            </a:r>
            <a:endParaRPr lang="pl-PL" dirty="0" smtClean="0"/>
          </a:p>
          <a:p>
            <a:pPr marL="342900" indent="-342900">
              <a:buAutoNum type="alphaLcParenR"/>
            </a:pPr>
            <a:r>
              <a:rPr lang="pl-PL" dirty="0" smtClean="0"/>
              <a:t> </a:t>
            </a:r>
            <a:r>
              <a:rPr lang="pl-PL" dirty="0"/>
              <a:t>współpracują z rodzicami w tym obszarze, </a:t>
            </a:r>
            <a:endParaRPr lang="pl-PL" dirty="0" smtClean="0"/>
          </a:p>
          <a:p>
            <a:pPr marL="342900" indent="-342900">
              <a:buAutoNum type="alphaLcParenR"/>
            </a:pPr>
            <a:r>
              <a:rPr lang="pl-PL" dirty="0" smtClean="0"/>
              <a:t> </a:t>
            </a:r>
            <a:r>
              <a:rPr lang="pl-PL" dirty="0"/>
              <a:t>prowadzą poradnictwo w zakresie zapobiegania uzależnieniom. </a:t>
            </a:r>
            <a:endParaRPr lang="pl-PL" dirty="0" smtClean="0"/>
          </a:p>
          <a:p>
            <a:pPr marL="342900" indent="-342900">
              <a:buAutoNum type="alphaLcParenR"/>
            </a:pPr>
            <a:endParaRPr lang="pl-PL" dirty="0"/>
          </a:p>
          <a:p>
            <a:pPr marL="342900" indent="-342900">
              <a:buAutoNum type="alphaLcParenR"/>
            </a:pPr>
            <a:endParaRPr lang="pl-PL" dirty="0" smtClean="0"/>
          </a:p>
          <a:p>
            <a:r>
              <a:rPr lang="pl-PL" dirty="0">
                <a:solidFill>
                  <a:srgbClr val="FFC000"/>
                </a:solidFill>
              </a:rPr>
              <a:t>Przeciwdziałamy wykluczeniu </a:t>
            </a:r>
          </a:p>
          <a:p>
            <a:r>
              <a:rPr lang="pl-PL" dirty="0">
                <a:solidFill>
                  <a:srgbClr val="FF0000"/>
                </a:solidFill>
              </a:rPr>
              <a:t>Ustawa o systemie oświaty (</a:t>
            </a:r>
            <a:r>
              <a:rPr lang="pl-PL" dirty="0" err="1">
                <a:solidFill>
                  <a:srgbClr val="FF0000"/>
                </a:solidFill>
              </a:rPr>
              <a:t>Dz</a:t>
            </a:r>
            <a:r>
              <a:rPr lang="pl-PL" dirty="0">
                <a:solidFill>
                  <a:srgbClr val="FF0000"/>
                </a:solidFill>
              </a:rPr>
              <a:t> U. z 2004 r. nr 256, poz. 2573, z </a:t>
            </a:r>
            <a:r>
              <a:rPr lang="pl-PL" dirty="0" err="1">
                <a:solidFill>
                  <a:srgbClr val="FF0000"/>
                </a:solidFill>
              </a:rPr>
              <a:t>późn</a:t>
            </a:r>
            <a:r>
              <a:rPr lang="pl-PL" dirty="0">
                <a:solidFill>
                  <a:srgbClr val="FF0000"/>
                </a:solidFill>
              </a:rPr>
              <a:t>. zm.) </a:t>
            </a:r>
          </a:p>
          <a:p>
            <a:pPr marL="342900" indent="-342900">
              <a:buAutoNum type="arabicParenR"/>
            </a:pPr>
            <a:r>
              <a:rPr lang="pl-PL" dirty="0" smtClean="0">
                <a:solidFill>
                  <a:srgbClr val="FF0000"/>
                </a:solidFill>
              </a:rPr>
              <a:t>art</a:t>
            </a:r>
            <a:r>
              <a:rPr lang="pl-PL" dirty="0">
                <a:solidFill>
                  <a:srgbClr val="FF0000"/>
                </a:solidFill>
              </a:rPr>
              <a:t>. 1 pkt 5, 9, 12; art. 90 b ust. 2; art. 90 c:</a:t>
            </a:r>
            <a:r>
              <a:rPr lang="pl-PL" dirty="0"/>
              <a:t> </a:t>
            </a:r>
            <a:endParaRPr lang="pl-PL" dirty="0" smtClean="0"/>
          </a:p>
          <a:p>
            <a:r>
              <a:rPr lang="pl-PL" dirty="0" smtClean="0"/>
              <a:t>System </a:t>
            </a:r>
            <a:r>
              <a:rPr lang="pl-PL" dirty="0"/>
              <a:t>oświaty zapewnia</a:t>
            </a:r>
            <a:r>
              <a:rPr lang="pl-PL" dirty="0" smtClean="0"/>
              <a:t>:</a:t>
            </a:r>
          </a:p>
          <a:p>
            <a:r>
              <a:rPr lang="pl-PL" dirty="0" smtClean="0"/>
              <a:t> </a:t>
            </a:r>
            <a:r>
              <a:rPr lang="pl-PL" dirty="0"/>
              <a:t>a) możliwość pobierania nauki we wszystkich typach szkół przez dzieci i młodzież niepełnosprawną i niedostosowaną społecznie, zgodnie z indywidualnymi potrzebami i możliwościami</a:t>
            </a:r>
            <a:r>
              <a:rPr lang="pl-PL" dirty="0" smtClean="0"/>
              <a:t>,</a:t>
            </a:r>
          </a:p>
          <a:p>
            <a:r>
              <a:rPr lang="pl-PL" dirty="0" smtClean="0"/>
              <a:t> </a:t>
            </a:r>
            <a:r>
              <a:rPr lang="pl-PL" dirty="0"/>
              <a:t>b) opiekę uczniom pozostającym w trudnej sytuacji materialnej</a:t>
            </a:r>
            <a:r>
              <a:rPr lang="pl-PL" dirty="0" smtClean="0"/>
              <a:t>,</a:t>
            </a:r>
          </a:p>
          <a:p>
            <a:r>
              <a:rPr lang="pl-PL" dirty="0" smtClean="0"/>
              <a:t>c</a:t>
            </a:r>
            <a:r>
              <a:rPr lang="pl-PL" dirty="0"/>
              <a:t>) zmniejszanie różnic w warunkach kształcenia, wychowania i opieki między poszczególnymi regionami kraju, a zwłaszcza ośrodkami wielkomiejskimi i wiejskimi, </a:t>
            </a:r>
            <a:endParaRPr lang="pl-PL" dirty="0" smtClean="0"/>
          </a:p>
          <a:p>
            <a:r>
              <a:rPr lang="pl-PL" dirty="0" smtClean="0"/>
              <a:t>d</a:t>
            </a:r>
            <a:r>
              <a:rPr lang="pl-PL" dirty="0"/>
              <a:t>) zmniejszenie różnic w dostępie do edukacji, umożliwienie pokonywania barier dostępu do edukacji wynikających z trudnej sytuacji materialnej ucznia, a także wspierania edukacji </a:t>
            </a:r>
            <a:r>
              <a:rPr lang="pl-PL" dirty="0" smtClean="0"/>
              <a:t>uczniów.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4296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476672"/>
            <a:ext cx="9144000" cy="62786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sz="3200" dirty="0" smtClean="0"/>
              <a:t>Zadania </a:t>
            </a:r>
            <a:r>
              <a:rPr lang="pl-PL" sz="3200" dirty="0"/>
              <a:t>w zakresie bezpieczeństwa nałożone na szkołę czy placówkę oświatową zawierają się w wielu aktach prawnych. Nie są to jedynie przepisy oświatowe, chociaż w tych właśnie dyrektor i nauczyciele znajdą najistotniejsze kwestie. </a:t>
            </a:r>
          </a:p>
          <a:p>
            <a:r>
              <a:rPr lang="pl-PL" sz="3200" dirty="0"/>
              <a:t>To opracowanie wskazuje najważniejsze obowiązki związane z zapewnieniem uczniom bezpieczeństwa, rozumianego nie tylko jako zapewnienie bezpiecznych i higienicznych warunków nauki i zabawy, lecz także przyjazny klimat, przeciwdziałanie przemocy i uzależnieniom czy promocję zdrowia i aktywnego wypoczynku. </a:t>
            </a:r>
          </a:p>
        </p:txBody>
      </p:sp>
    </p:spTree>
    <p:extLst>
      <p:ext uri="{BB962C8B-B14F-4D97-AF65-F5344CB8AC3E}">
        <p14:creationId xmlns:p14="http://schemas.microsoft.com/office/powerpoint/2010/main" xmlns="" val="401463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9144000" cy="65864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dirty="0" smtClean="0"/>
              <a:t>zdolnych</a:t>
            </a:r>
            <a:r>
              <a:rPr lang="pl-PL" dirty="0"/>
              <a:t>, poprzez pomoc materialną o charakterze socjalnym i motywacyjnym</a:t>
            </a:r>
            <a:endParaRPr lang="pl-PL" dirty="0" smtClean="0"/>
          </a:p>
          <a:p>
            <a:r>
              <a:rPr lang="pl-PL" dirty="0" smtClean="0"/>
              <a:t>2</a:t>
            </a:r>
            <a:r>
              <a:rPr lang="pl-PL" dirty="0"/>
              <a:t>) art. 71d: Podręczniki szkolne i książki pomocnicze do kształcenia specjalnego dla uczniów z upośledzeniem umysłowym, niewidomych, słabo widzących i niesłyszących są dofinansowywane z budżetu państwa z części, której dysponentem jest minister właściwy do spraw oświaty i wychowania. 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algn="ctr"/>
            <a:r>
              <a:rPr lang="pl-PL" sz="4400" dirty="0" smtClean="0">
                <a:solidFill>
                  <a:srgbClr val="92D050"/>
                </a:solidFill>
              </a:rPr>
              <a:t>DZIĘKUJĘ ZA UWAGĘ</a:t>
            </a:r>
            <a:endParaRPr lang="pl-PL" sz="4400" dirty="0">
              <a:solidFill>
                <a:srgbClr val="92D050"/>
              </a:solidFill>
            </a:endParaRP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4293095"/>
            <a:ext cx="2448272" cy="199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810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sz="1600" b="1" dirty="0" smtClean="0">
                <a:effectLst/>
              </a:rPr>
              <a:t>                                                                       </a:t>
            </a:r>
            <a:endParaRPr lang="pl-PL" sz="1600" b="1" dirty="0"/>
          </a:p>
          <a:p>
            <a:r>
              <a:rPr lang="pl-PL" b="1" dirty="0" smtClean="0">
                <a:effectLst/>
              </a:rPr>
              <a:t>Dbanie o bezpieczeństwo</a:t>
            </a:r>
            <a:r>
              <a:rPr lang="pl-PL" dirty="0" smtClean="0">
                <a:effectLst/>
              </a:rPr>
              <a:t> to stworzenie optymalnego systemu opieki zarówno w szkole jaki i poza nią. </a:t>
            </a:r>
          </a:p>
          <a:p>
            <a:r>
              <a:rPr lang="pl-PL" dirty="0">
                <a:solidFill>
                  <a:srgbClr val="FFC000"/>
                </a:solidFill>
              </a:rPr>
              <a:t>Reagujemy w sytuacjach nadzwyczajnych</a:t>
            </a:r>
            <a:r>
              <a:rPr lang="pl-PL" dirty="0">
                <a:solidFill>
                  <a:srgbClr val="002060"/>
                </a:solidFill>
              </a:rPr>
              <a:t> </a:t>
            </a:r>
          </a:p>
          <a:p>
            <a:r>
              <a:rPr lang="pl-PL" sz="1600" dirty="0"/>
              <a:t> </a:t>
            </a:r>
          </a:p>
          <a:p>
            <a:r>
              <a:rPr lang="pl-PL" sz="1600" dirty="0">
                <a:solidFill>
                  <a:srgbClr val="FF0000"/>
                </a:solidFill>
              </a:rPr>
              <a:t>Ustawa o systemie oświaty (</a:t>
            </a:r>
            <a:r>
              <a:rPr lang="pl-PL" sz="1600" dirty="0" err="1">
                <a:solidFill>
                  <a:srgbClr val="FF0000"/>
                </a:solidFill>
              </a:rPr>
              <a:t>Dz</a:t>
            </a:r>
            <a:r>
              <a:rPr lang="pl-PL" sz="1600" dirty="0">
                <a:solidFill>
                  <a:srgbClr val="FF0000"/>
                </a:solidFill>
              </a:rPr>
              <a:t> U. z 2004 r. nr 256, poz. 2573, z </a:t>
            </a:r>
            <a:r>
              <a:rPr lang="pl-PL" sz="1600" dirty="0" err="1">
                <a:solidFill>
                  <a:srgbClr val="FF0000"/>
                </a:solidFill>
              </a:rPr>
              <a:t>późn</a:t>
            </a:r>
            <a:r>
              <a:rPr lang="pl-PL" sz="1600" dirty="0">
                <a:solidFill>
                  <a:srgbClr val="FF0000"/>
                </a:solidFill>
              </a:rPr>
              <a:t>. zm.) </a:t>
            </a:r>
          </a:p>
          <a:p>
            <a:r>
              <a:rPr lang="pl-PL" sz="1600" dirty="0"/>
              <a:t> </a:t>
            </a:r>
          </a:p>
          <a:p>
            <a:pPr marL="342900" indent="-342900">
              <a:buAutoNum type="arabicParenR"/>
            </a:pPr>
            <a:r>
              <a:rPr lang="pl-PL" sz="1600" dirty="0" smtClean="0"/>
              <a:t>art</a:t>
            </a:r>
            <a:r>
              <a:rPr lang="pl-PL" sz="1600" dirty="0"/>
              <a:t>. 1 pkt 10, 16: System oświaty zapewnia utrzymywanie bezpiecznych i higienicznych warunków nauki, wychowania i opieki oraz upowszechnianie wśród dzieci i młodzieży wiedzy o bezpieczeństwie oraz kształtowanie właściwych postaw wobec zagrożeń i sytuacji nadzwyczajnych. </a:t>
            </a:r>
            <a:endParaRPr lang="pl-PL" sz="1600" dirty="0" smtClean="0"/>
          </a:p>
          <a:p>
            <a:endParaRPr lang="pl-PL" sz="1600" dirty="0"/>
          </a:p>
          <a:p>
            <a:r>
              <a:rPr lang="pl-PL" sz="1600" dirty="0"/>
              <a:t> </a:t>
            </a:r>
            <a:r>
              <a:rPr lang="pl-PL" sz="1600" dirty="0">
                <a:solidFill>
                  <a:srgbClr val="FFC000"/>
                </a:solidFill>
              </a:rPr>
              <a:t>Stosujemy przepisy BHP i dbamy o higienę </a:t>
            </a:r>
          </a:p>
          <a:p>
            <a:r>
              <a:rPr lang="pl-PL" sz="1600" dirty="0">
                <a:solidFill>
                  <a:srgbClr val="FF0000"/>
                </a:solidFill>
              </a:rPr>
              <a:t>Ustawa o systemie oświaty (</a:t>
            </a:r>
            <a:r>
              <a:rPr lang="pl-PL" sz="1600" dirty="0" err="1">
                <a:solidFill>
                  <a:srgbClr val="FF0000"/>
                </a:solidFill>
              </a:rPr>
              <a:t>Dz</a:t>
            </a:r>
            <a:r>
              <a:rPr lang="pl-PL" sz="1600" dirty="0">
                <a:solidFill>
                  <a:srgbClr val="FF0000"/>
                </a:solidFill>
              </a:rPr>
              <a:t> U. z 2004 r. nr 256, poz. 2573, z </a:t>
            </a:r>
            <a:r>
              <a:rPr lang="pl-PL" sz="1600" dirty="0" err="1">
                <a:solidFill>
                  <a:srgbClr val="FF0000"/>
                </a:solidFill>
              </a:rPr>
              <a:t>późn</a:t>
            </a:r>
            <a:r>
              <a:rPr lang="pl-PL" sz="1600" dirty="0">
                <a:solidFill>
                  <a:srgbClr val="FF0000"/>
                </a:solidFill>
              </a:rPr>
              <a:t>. zm.) </a:t>
            </a:r>
          </a:p>
          <a:p>
            <a:pPr marL="342900" indent="-342900">
              <a:buAutoNum type="arabicParenR"/>
            </a:pPr>
            <a:r>
              <a:rPr lang="pl-PL" sz="1600" dirty="0" smtClean="0"/>
              <a:t>art</a:t>
            </a:r>
            <a:r>
              <a:rPr lang="pl-PL" sz="1600" dirty="0"/>
              <a:t>. 33 ust. 2 pkt 7: </a:t>
            </a:r>
            <a:endParaRPr lang="pl-PL" sz="1600" dirty="0" smtClean="0"/>
          </a:p>
          <a:p>
            <a:r>
              <a:rPr lang="pl-PL" sz="1600" dirty="0" smtClean="0"/>
              <a:t>Nadzorowi </a:t>
            </a:r>
            <a:r>
              <a:rPr lang="pl-PL" sz="1600" dirty="0"/>
              <a:t>pedagogicznemu podlega w szczególności zapewnienie uczniom bezpiecznych i higienicznych warunków</a:t>
            </a:r>
            <a:r>
              <a:rPr lang="pl-PL" sz="1600" dirty="0" smtClean="0"/>
              <a:t>.</a:t>
            </a:r>
          </a:p>
          <a:p>
            <a:r>
              <a:rPr lang="pl-PL" sz="1600" dirty="0" smtClean="0"/>
              <a:t> </a:t>
            </a:r>
            <a:r>
              <a:rPr lang="pl-PL" sz="1600" dirty="0"/>
              <a:t>2) art. 39 ust. 1 pkt 5a, </a:t>
            </a:r>
            <a:r>
              <a:rPr lang="pl-PL" sz="1600" dirty="0" smtClean="0"/>
              <a:t>ust.3:</a:t>
            </a:r>
          </a:p>
          <a:p>
            <a:r>
              <a:rPr lang="pl-PL" sz="1600" dirty="0" smtClean="0"/>
              <a:t> </a:t>
            </a:r>
            <a:r>
              <a:rPr lang="pl-PL" sz="1600" dirty="0"/>
              <a:t>Dyrektor szkoły lub placówki jest kierownikiem zakładu pracy w rozumieniu </a:t>
            </a:r>
            <a:r>
              <a:rPr lang="pl-PL" sz="1600" i="1" dirty="0"/>
              <a:t>Kodeksu pracy</a:t>
            </a:r>
            <a:r>
              <a:rPr lang="pl-PL" sz="1600" dirty="0"/>
              <a:t>, wykonuje zadania związane z zapewnieniem bezpieczeństwa uczniom i nauczycielom w czasie zajęć organizowanych przez szkołę lub placówkę</a:t>
            </a:r>
            <a:r>
              <a:rPr lang="pl-PL" sz="1600" dirty="0" smtClean="0"/>
              <a:t>.</a:t>
            </a:r>
          </a:p>
          <a:p>
            <a:r>
              <a:rPr lang="pl-PL" sz="1600" dirty="0" smtClean="0"/>
              <a:t> </a:t>
            </a:r>
            <a:r>
              <a:rPr lang="pl-PL" sz="1600" dirty="0"/>
              <a:t>3) art. 34a ust. 1 i 2 pkt 2: Organ prowadzący szkołę lub placówkę sprawuje nadzór nad działalnością w zakresie spraw finansowych i administracyjnych. Nadzorowi organu prowadzącego podlega w szczególności przestrzeganie obowiązujących przepisów dotyczących bezpieczeństwa i higieny pracy pracowników i uczniów. </a:t>
            </a:r>
            <a:endParaRPr lang="pl-PL" sz="1600" dirty="0" smtClean="0">
              <a:effectLst/>
            </a:endParaRPr>
          </a:p>
          <a:p>
            <a:r>
              <a:rPr lang="pl-PL" sz="1600" dirty="0" smtClean="0"/>
              <a:t>Infolinia </a:t>
            </a:r>
            <a:r>
              <a:rPr lang="pl-PL" sz="1600" dirty="0"/>
              <a:t>d</a:t>
            </a:r>
            <a:r>
              <a:rPr lang="pl-PL" sz="1600" dirty="0" smtClean="0">
                <a:effectLst/>
              </a:rPr>
              <a:t>la młodzieży: 116 111</a:t>
            </a:r>
          </a:p>
          <a:p>
            <a:r>
              <a:rPr lang="pl-PL" sz="1600" dirty="0" smtClean="0">
                <a:effectLst/>
              </a:rPr>
              <a:t>Dla dorosłych: 800 100 100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4378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335846"/>
            <a:ext cx="9036496" cy="600164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sz="2400" dirty="0">
                <a:solidFill>
                  <a:srgbClr val="FF0000"/>
                </a:solidFill>
              </a:rPr>
              <a:t>Ustawa z 26 czerwca 1997 r. Kodeks pracy (Dz.U. z 1998 r. nr 21, poz. 94, z </a:t>
            </a:r>
            <a:r>
              <a:rPr lang="pl-PL" sz="2400" dirty="0" err="1">
                <a:solidFill>
                  <a:srgbClr val="FF0000"/>
                </a:solidFill>
              </a:rPr>
              <a:t>późn</a:t>
            </a:r>
            <a:r>
              <a:rPr lang="pl-PL" sz="2400" dirty="0">
                <a:solidFill>
                  <a:srgbClr val="FF0000"/>
                </a:solidFill>
              </a:rPr>
              <a:t>. zm.) </a:t>
            </a:r>
          </a:p>
          <a:p>
            <a:r>
              <a:rPr lang="pl-PL" sz="2400" dirty="0"/>
              <a:t>1) </a:t>
            </a:r>
            <a:r>
              <a:rPr lang="pl-PL" sz="2400" dirty="0" smtClean="0"/>
              <a:t>  art</a:t>
            </a:r>
            <a:r>
              <a:rPr lang="pl-PL" sz="2400" dirty="0"/>
              <a:t>. 207; 207(1): </a:t>
            </a:r>
          </a:p>
          <a:p>
            <a:pPr marL="457200" indent="-457200">
              <a:buAutoNum type="alphaLcParenR"/>
            </a:pPr>
            <a:r>
              <a:rPr lang="pl-PL" sz="2400" dirty="0" smtClean="0"/>
              <a:t>Pracodawca </a:t>
            </a:r>
            <a:r>
              <a:rPr lang="pl-PL" sz="2400" dirty="0"/>
              <a:t>ponosi odpowiedzialność za stan bezpieczeństwa i higieny pracy w zakładzie pracy. </a:t>
            </a:r>
            <a:endParaRPr lang="pl-PL" sz="2400" dirty="0" smtClean="0"/>
          </a:p>
          <a:p>
            <a:pPr marL="457200" indent="-457200">
              <a:buAutoNum type="alphaLcParenR"/>
            </a:pPr>
            <a:r>
              <a:rPr lang="pl-PL" sz="2400" dirty="0" smtClean="0"/>
              <a:t> </a:t>
            </a:r>
            <a:r>
              <a:rPr lang="pl-PL" sz="2400" dirty="0"/>
              <a:t>Pracodawca jest obowiązany chronić zdrowie i życie </a:t>
            </a:r>
            <a:r>
              <a:rPr lang="pl-PL" sz="2400" dirty="0" smtClean="0"/>
              <a:t>pracowników.</a:t>
            </a:r>
          </a:p>
          <a:p>
            <a:pPr marL="457200" indent="-457200">
              <a:buAutoNum type="alphaLcParenR"/>
            </a:pPr>
            <a:r>
              <a:rPr lang="pl-PL" sz="2400" dirty="0" smtClean="0"/>
              <a:t> </a:t>
            </a:r>
            <a:r>
              <a:rPr lang="pl-PL" sz="2400" dirty="0"/>
              <a:t>Pracodawca oraz osoba kierująca pracownikami są obowiązani znać, w zakresie niezbędnym do wykonywania ciążących na nich obowiązków, przepisy o ochronie pracy, w tym przepisy oraz zasady bezpieczeństwa i higieny pracy. </a:t>
            </a:r>
            <a:endParaRPr lang="pl-PL" sz="2400" dirty="0" smtClean="0"/>
          </a:p>
          <a:p>
            <a:pPr marL="457200" indent="-457200">
              <a:buAutoNum type="alphaLcParenR"/>
            </a:pPr>
            <a:r>
              <a:rPr lang="pl-PL" sz="2400" dirty="0" smtClean="0"/>
              <a:t> </a:t>
            </a:r>
            <a:r>
              <a:rPr lang="pl-PL" sz="2400" dirty="0"/>
              <a:t>Pracodawca jest obowiązany przekazywać informacje o zagrożeniach w zakładzie pracy, działaniach ochronnych i zapobiegawczych oraz pracownikach wyznaczonych </a:t>
            </a:r>
            <a:r>
              <a:rPr lang="pl-PL" sz="2400" dirty="0" smtClean="0"/>
              <a:t>do </a:t>
            </a:r>
            <a:r>
              <a:rPr lang="pl-PL" sz="2400" dirty="0"/>
              <a:t>udzielania pierwszej pomocy i wykonywania działań w zakresie zwalczania pożarów i ewakuacji pracowników. </a:t>
            </a:r>
            <a:endParaRPr lang="pl-PL" sz="2400" dirty="0" smtClean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395826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Ustawa </a:t>
            </a:r>
            <a:r>
              <a:rPr lang="pl-PL" dirty="0">
                <a:solidFill>
                  <a:srgbClr val="FF0000"/>
                </a:solidFill>
              </a:rPr>
              <a:t>z dnia 26 stycznia 1982 r. Karta Nauczyciela (Dz.U. z 2006 r. nr 97, poz. 674, z </a:t>
            </a:r>
            <a:r>
              <a:rPr lang="pl-PL" dirty="0" err="1">
                <a:solidFill>
                  <a:srgbClr val="FF0000"/>
                </a:solidFill>
              </a:rPr>
              <a:t>późn</a:t>
            </a:r>
            <a:r>
              <a:rPr lang="pl-PL" dirty="0">
                <a:solidFill>
                  <a:srgbClr val="FF0000"/>
                </a:solidFill>
              </a:rPr>
              <a:t>. zm.) </a:t>
            </a:r>
          </a:p>
          <a:p>
            <a:pPr marL="342900" indent="-342900">
              <a:buAutoNum type="arabicParenR"/>
            </a:pPr>
            <a:r>
              <a:rPr lang="pl-PL" dirty="0" smtClean="0"/>
              <a:t>art</a:t>
            </a:r>
            <a:r>
              <a:rPr lang="pl-PL" dirty="0"/>
              <a:t>. 6: Nauczyciel obowiązany jest rzetelnie realizować zadania związane z powierzonym mu stanowiskiem oraz podstawowymi funkcjami szkoły – dydaktyczną, wychowawczą i opiekuńczą, w tym zadania związane z zapewnieniem bezpieczeństwa uczniom w czasie zajęć organizowanych przez szkołę. </a:t>
            </a:r>
            <a:endParaRPr lang="pl-PL" dirty="0" smtClean="0"/>
          </a:p>
          <a:p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Rozporządzenie Ministra Edukacji Narodowej i Sportu z dnia 31 grudnia 2002 r. w sprawie bezpieczeństwa i higieny w publicznych i niepublicznych szkołach i placówkach (Dz.U. z 2003 r. nr 6, poz. 69, z </a:t>
            </a:r>
            <a:r>
              <a:rPr lang="pl-PL" dirty="0" err="1">
                <a:solidFill>
                  <a:srgbClr val="FF0000"/>
                </a:solidFill>
              </a:rPr>
              <a:t>późn</a:t>
            </a:r>
            <a:r>
              <a:rPr lang="pl-PL" dirty="0">
                <a:solidFill>
                  <a:srgbClr val="FF0000"/>
                </a:solidFill>
              </a:rPr>
              <a:t>. zm.)  </a:t>
            </a:r>
          </a:p>
          <a:p>
            <a:pPr marL="342900" indent="-342900">
              <a:buAutoNum type="arabicParenR"/>
            </a:pPr>
            <a:r>
              <a:rPr lang="pl-PL" dirty="0" smtClean="0"/>
              <a:t>§ </a:t>
            </a:r>
            <a:r>
              <a:rPr lang="pl-PL" dirty="0"/>
              <a:t>2; § 3.1; § 3.2: </a:t>
            </a:r>
            <a:endParaRPr lang="pl-PL" dirty="0" smtClean="0"/>
          </a:p>
          <a:p>
            <a:r>
              <a:rPr lang="pl-PL" dirty="0" smtClean="0"/>
              <a:t>a</a:t>
            </a:r>
            <a:r>
              <a:rPr lang="pl-PL" dirty="0"/>
              <a:t>) Dyrektor zapewnia bezpieczne i higieniczne warunki pobytu w szkole  lub placówce, a także bezpieczne i higieniczne warunki uczestnictwa w zajęciach organizowanych przez szkołę lub placówkę poza obiektami należącymi do tych jednostek</a:t>
            </a:r>
            <a:r>
              <a:rPr lang="pl-PL" dirty="0" smtClean="0"/>
              <a:t>.</a:t>
            </a:r>
          </a:p>
          <a:p>
            <a:r>
              <a:rPr lang="pl-PL" dirty="0" smtClean="0"/>
              <a:t> </a:t>
            </a:r>
            <a:r>
              <a:rPr lang="pl-PL" dirty="0"/>
              <a:t>b) Dyrektor co najmniej raz w roku dokonuje kontroli zapewnienia bezpiecznych  i higienicznych warunków korzystania z obiektów należących do szkoły  oraz określa kierunki ich poprawy. </a:t>
            </a:r>
            <a:endParaRPr lang="pl-PL" dirty="0" smtClean="0"/>
          </a:p>
          <a:p>
            <a:r>
              <a:rPr lang="pl-PL" dirty="0" smtClean="0"/>
              <a:t>c</a:t>
            </a:r>
            <a:r>
              <a:rPr lang="pl-PL" dirty="0"/>
              <a:t>) Z kontroli sporządza się protokół, który podpisują osoby biorące w niej udział. Kopię protokołu dyrektor przekazuje organowi prowadzącemu. </a:t>
            </a:r>
          </a:p>
          <a:p>
            <a:r>
              <a:rPr lang="pl-PL" dirty="0"/>
              <a:t> </a:t>
            </a:r>
          </a:p>
          <a:p>
            <a:r>
              <a:rPr lang="pl-PL" dirty="0"/>
              <a:t>2) §4; §4a; § 5;§ 8.1; § 9; § 13; § 14.1: </a:t>
            </a:r>
            <a:endParaRPr lang="pl-PL" dirty="0" smtClean="0"/>
          </a:p>
          <a:p>
            <a:pPr marL="342900" indent="-342900">
              <a:buAutoNum type="alphaLcParenR"/>
            </a:pPr>
            <a:r>
              <a:rPr lang="pl-PL" dirty="0" smtClean="0"/>
              <a:t>Dyrektor </a:t>
            </a:r>
            <a:r>
              <a:rPr lang="pl-PL" dirty="0"/>
              <a:t>szkoły zapewnia bezpieczeństwo na terenie wokół szkoły i placówki</a:t>
            </a:r>
            <a:r>
              <a:rPr lang="pl-PL" dirty="0" smtClean="0"/>
              <a:t>.</a:t>
            </a:r>
          </a:p>
          <a:p>
            <a:pPr marL="342900" indent="-342900">
              <a:buAutoNum type="alphaLcParenR"/>
            </a:pPr>
            <a:r>
              <a:rPr lang="pl-PL" dirty="0" smtClean="0"/>
              <a:t> </a:t>
            </a:r>
            <a:r>
              <a:rPr lang="pl-PL" dirty="0"/>
              <a:t>W pomieszczeniach zapewnia się właściwe oświetlenie, wentylację i ogrzewanie, ciepłą i zimną wodę oraz środki higieny osobistej</a:t>
            </a:r>
            <a:r>
              <a:rPr lang="pl-PL" dirty="0" smtClean="0"/>
              <a:t>.</a:t>
            </a:r>
          </a:p>
          <a:p>
            <a:pPr marL="342900" indent="-342900">
              <a:buAutoNum type="alphaLcParenR"/>
            </a:pPr>
            <a:r>
              <a:rPr lang="pl-PL" dirty="0" smtClean="0"/>
              <a:t> </a:t>
            </a:r>
            <a:r>
              <a:rPr lang="pl-PL" dirty="0"/>
              <a:t>Wyposażenie szkoły posiada odpowiednie atesty lub certyfikaty. </a:t>
            </a:r>
            <a:endParaRPr lang="pl-PL" dirty="0" smtClean="0"/>
          </a:p>
          <a:p>
            <a:pPr marL="342900" indent="-342900">
              <a:buAutoNum type="alphaLcParenR"/>
            </a:pPr>
            <a:r>
              <a:rPr lang="pl-PL" dirty="0" smtClean="0"/>
              <a:t>Prowadzenie </a:t>
            </a:r>
            <a:r>
              <a:rPr lang="pl-PL" dirty="0"/>
              <a:t>zajęć odbywa się pod nadzorem upoważnionych do tego osób.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267785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3059668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0" y="548680"/>
            <a:ext cx="9036496" cy="59093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dirty="0"/>
              <a:t> </a:t>
            </a:r>
            <a:r>
              <a:rPr lang="pl-PL" dirty="0" smtClean="0"/>
              <a:t>e) Przerwy </a:t>
            </a:r>
            <a:r>
              <a:rPr lang="pl-PL" dirty="0"/>
              <a:t>w zajęciach uczniowie spędzają pod nadzorem nauczyciela. </a:t>
            </a:r>
            <a:endParaRPr lang="pl-PL" dirty="0" smtClean="0"/>
          </a:p>
          <a:p>
            <a:r>
              <a:rPr lang="pl-PL" dirty="0" smtClean="0"/>
              <a:t>f</a:t>
            </a:r>
            <a:r>
              <a:rPr lang="pl-PL" dirty="0"/>
              <a:t>) Plan zajęć dydaktyczno-wychowawczych powinien uwzględniać potrzebę równomiernego obciążenia zajęciami w poszczególnych dniach tygodnia. </a:t>
            </a:r>
          </a:p>
          <a:p>
            <a:r>
              <a:rPr lang="pl-PL" dirty="0" smtClean="0"/>
              <a:t>g</a:t>
            </a:r>
            <a:r>
              <a:rPr lang="pl-PL" dirty="0"/>
              <a:t>) W pomieszczeniach szkoły lub placówki zapewnia się uczniom możliwość pozostawienia części podręczników i przyborów </a:t>
            </a:r>
            <a:r>
              <a:rPr lang="pl-PL" dirty="0" smtClean="0"/>
              <a:t>szkolnych.</a:t>
            </a:r>
          </a:p>
          <a:p>
            <a:r>
              <a:rPr lang="pl-PL" dirty="0" smtClean="0"/>
              <a:t>h</a:t>
            </a:r>
            <a:r>
              <a:rPr lang="pl-PL" dirty="0"/>
              <a:t>) Niedopuszczalne jest prowadzenie jakichkolwiek zajęć bez nadzoru upoważnionej do tego osoby</a:t>
            </a:r>
            <a:r>
              <a:rPr lang="pl-PL" dirty="0" smtClean="0"/>
              <a:t>.</a:t>
            </a:r>
          </a:p>
          <a:p>
            <a:r>
              <a:rPr lang="pl-PL" dirty="0" smtClean="0"/>
              <a:t>i</a:t>
            </a:r>
            <a:r>
              <a:rPr lang="pl-PL" dirty="0"/>
              <a:t>) Plany ewakuacji umieszcza się w widocznym miejscu, drogi ewakuacyjne oznacza  się w sposób wyraźny i trwały. </a:t>
            </a:r>
          </a:p>
          <a:p>
            <a:r>
              <a:rPr lang="pl-PL" dirty="0"/>
              <a:t> </a:t>
            </a:r>
          </a:p>
          <a:p>
            <a:r>
              <a:rPr lang="pl-PL" dirty="0"/>
              <a:t>3) §30; §31; § 50;§ 51: </a:t>
            </a:r>
          </a:p>
          <a:p>
            <a:pPr marL="342900" indent="-342900">
              <a:buAutoNum type="alphaLcParenR"/>
            </a:pPr>
            <a:r>
              <a:rPr lang="pl-PL" dirty="0" smtClean="0"/>
              <a:t>W </a:t>
            </a:r>
            <a:r>
              <a:rPr lang="pl-PL" dirty="0"/>
              <a:t>czasie zawodów sportowych organizowanych przez szkołę lub placówkę uczniowie pozostają pod opieką osób do tego upoważnionych. </a:t>
            </a:r>
            <a:endParaRPr lang="pl-PL" dirty="0" smtClean="0"/>
          </a:p>
          <a:p>
            <a:pPr marL="342900" indent="-342900">
              <a:buAutoNum type="alphaLcParenR"/>
            </a:pPr>
            <a:r>
              <a:rPr lang="pl-PL" dirty="0" smtClean="0"/>
              <a:t> </a:t>
            </a:r>
            <a:r>
              <a:rPr lang="pl-PL" dirty="0"/>
              <a:t>Stopień trudności i intensywności ćwiczeń dostosowuje się do aktualnej sprawności fizycznej i wydolności ćwiczących</a:t>
            </a:r>
            <a:r>
              <a:rPr lang="pl-PL" dirty="0" smtClean="0"/>
              <a:t>.</a:t>
            </a:r>
          </a:p>
          <a:p>
            <a:pPr marL="342900" indent="-342900">
              <a:buAutoNum type="alphaLcParenR"/>
            </a:pPr>
            <a:r>
              <a:rPr lang="pl-PL" dirty="0" smtClean="0"/>
              <a:t>  </a:t>
            </a:r>
            <a:r>
              <a:rPr lang="pl-PL" dirty="0"/>
              <a:t>Urządzenia do ćwiczeń, których przemieszczenie może stanowić zagrożenie  dla zdrowia ćwiczących, są mocowane na stałe. </a:t>
            </a:r>
            <a:endParaRPr lang="pl-PL" dirty="0" smtClean="0"/>
          </a:p>
          <a:p>
            <a:pPr marL="342900" indent="-342900">
              <a:buAutoNum type="alphaLcParenR"/>
            </a:pPr>
            <a:r>
              <a:rPr lang="pl-PL" dirty="0" smtClean="0"/>
              <a:t>Stan </a:t>
            </a:r>
            <a:r>
              <a:rPr lang="pl-PL" dirty="0"/>
              <a:t>techniczny urządzeń i sprzętu sportowego jest sprawdzany przed każdymi zajęciami. </a:t>
            </a:r>
            <a:endParaRPr lang="pl-PL" dirty="0" smtClean="0"/>
          </a:p>
          <a:p>
            <a:pPr marL="342900" indent="-342900">
              <a:buAutoNum type="alphaLcParenR"/>
            </a:pPr>
            <a:r>
              <a:rPr lang="pl-PL" dirty="0" smtClean="0"/>
              <a:t> </a:t>
            </a:r>
            <a:r>
              <a:rPr lang="pl-PL" dirty="0"/>
              <a:t>Dyrektor szkoły prowadzi rejestr wypadków oraz omawia z pracownikami  ich przyczyny oraz ustala środki niezbędne do zapobieżenia im. </a:t>
            </a:r>
          </a:p>
          <a:p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80550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83039" y="335846"/>
            <a:ext cx="8781449" cy="56323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>
                <a:solidFill>
                  <a:srgbClr val="FF0000"/>
                </a:solidFill>
              </a:rPr>
              <a:t>Rozporządzenie </a:t>
            </a:r>
            <a:r>
              <a:rPr lang="pl-PL" dirty="0">
                <a:solidFill>
                  <a:srgbClr val="FF0000"/>
                </a:solidFill>
              </a:rPr>
              <a:t>Ministra Edukacji Narodowej z dnia 21 maja 2001 r. w sprawie ramowych statutów publicznego przedszkola oraz publicznych szkół (Dz.U. z 2001 r. nr 61, poz. 624, z </a:t>
            </a:r>
            <a:r>
              <a:rPr lang="pl-PL" dirty="0" err="1">
                <a:solidFill>
                  <a:srgbClr val="FF0000"/>
                </a:solidFill>
              </a:rPr>
              <a:t>późn</a:t>
            </a:r>
            <a:r>
              <a:rPr lang="pl-PL" dirty="0">
                <a:solidFill>
                  <a:srgbClr val="FF0000"/>
                </a:solidFill>
              </a:rPr>
              <a:t>. zm.) </a:t>
            </a:r>
          </a:p>
          <a:p>
            <a:r>
              <a:rPr lang="pl-PL" dirty="0"/>
              <a:t>Na przykład: </a:t>
            </a:r>
          </a:p>
          <a:p>
            <a:pPr marL="342900" indent="-342900">
              <a:buAutoNum type="arabicParenR"/>
            </a:pPr>
            <a:r>
              <a:rPr lang="pl-PL" dirty="0" smtClean="0"/>
              <a:t>zał</a:t>
            </a:r>
            <a:r>
              <a:rPr lang="pl-PL" dirty="0"/>
              <a:t>. nr 1 – statut przedszkola, § 2 ust. 1 pkt 3 i 4: Statut przedszkola określa sposób sprawowania opieki nad dziećmi w czasie zajęć w przedszkolu oraz w czasie zajęć poza przedszkolem, szczegółowe zasady przyprowadzania i odbierania dzieci z przedszkola przez rodziców (prawnych opiekunów) lub upoważnioną przez nich osobę zapewniającą dziecku pełne bezpieczeństwo. </a:t>
            </a:r>
            <a:endParaRPr lang="pl-PL" dirty="0" smtClean="0"/>
          </a:p>
          <a:p>
            <a:pPr marL="342900" indent="-342900">
              <a:buAutoNum type="arabicParenR"/>
            </a:pPr>
            <a:r>
              <a:rPr lang="pl-PL" dirty="0" smtClean="0"/>
              <a:t> </a:t>
            </a:r>
            <a:r>
              <a:rPr lang="pl-PL" dirty="0"/>
              <a:t>zał. nr 2 – statut szkoły podstawowej, § 2 ust. 1 pkt 2 i § 11: </a:t>
            </a:r>
            <a:endParaRPr lang="pl-PL" dirty="0" smtClean="0"/>
          </a:p>
          <a:p>
            <a:pPr marL="342900" indent="-342900">
              <a:buAutoNum type="alphaLcParenR"/>
            </a:pPr>
            <a:r>
              <a:rPr lang="pl-PL" dirty="0" smtClean="0"/>
              <a:t>Statut </a:t>
            </a:r>
            <a:r>
              <a:rPr lang="pl-PL" dirty="0"/>
              <a:t>szkoły określa w szczególności sposób wykonywania zadań szkoły, z uwzględnieniem optymalnych warunków rozwoju ucznia, zasad bezpieczeństwa oraz zasad promocji i ochrony zdrowia. </a:t>
            </a:r>
            <a:endParaRPr lang="pl-PL" dirty="0" smtClean="0"/>
          </a:p>
        </p:txBody>
      </p:sp>
      <p:pic>
        <p:nvPicPr>
          <p:cNvPr id="6146" name="Picture 2" descr="Portrait of smart schoolgirls and schoolboys looking at the laptop in classro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039" y="332656"/>
            <a:ext cx="381000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 1"/>
          <p:cNvSpPr/>
          <p:nvPr/>
        </p:nvSpPr>
        <p:spPr>
          <a:xfrm>
            <a:off x="183039" y="2204864"/>
            <a:ext cx="8349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0" i="0" dirty="0" smtClean="0">
              <a:solidFill>
                <a:srgbClr val="333333"/>
              </a:solidFill>
              <a:effectLst/>
              <a:latin typeface="Lato-Regular"/>
            </a:endParaRPr>
          </a:p>
          <a:p>
            <a:endParaRPr lang="pl-PL" dirty="0">
              <a:solidFill>
                <a:srgbClr val="333333"/>
              </a:solidFill>
              <a:latin typeface="Lato-Regular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677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pl-PL" dirty="0" smtClean="0"/>
          </a:p>
          <a:p>
            <a:pPr marL="342900" indent="-342900">
              <a:buAutoNum type="alphaLcParenR"/>
            </a:pPr>
            <a:endParaRPr lang="pl-PL" dirty="0"/>
          </a:p>
          <a:p>
            <a:pPr marL="342900" indent="-342900">
              <a:buAutoNum type="alphaLcParenR"/>
            </a:pPr>
            <a:endParaRPr lang="pl-PL" dirty="0" smtClean="0"/>
          </a:p>
          <a:p>
            <a:pPr marL="342900" indent="-342900">
              <a:buAutoNum type="alphaLcParenR"/>
            </a:pPr>
            <a:endParaRPr lang="pl-PL" dirty="0"/>
          </a:p>
          <a:p>
            <a:r>
              <a:rPr lang="pl-PL" dirty="0" smtClean="0"/>
              <a:t> </a:t>
            </a:r>
            <a:r>
              <a:rPr lang="pl-PL" dirty="0"/>
              <a:t>Statut szkoły określa zakres zadań nauczycieli oraz innych pracowników, w tym zadań związanych z zapewnieniem bezpieczeństwa uczniom w czasie zajęć organizowanych przez szkołę. </a:t>
            </a:r>
            <a:endParaRPr lang="pl-PL" dirty="0" smtClean="0"/>
          </a:p>
          <a:p>
            <a:r>
              <a:rPr lang="pl-PL" dirty="0" smtClean="0"/>
              <a:t>3</a:t>
            </a:r>
            <a:r>
              <a:rPr lang="pl-PL" dirty="0"/>
              <a:t>) zał. nr 3 – statut gimnazjum, § 2 ust. 1 pkt 2 i § 13: </a:t>
            </a:r>
            <a:endParaRPr lang="pl-PL" dirty="0" smtClean="0"/>
          </a:p>
          <a:p>
            <a:r>
              <a:rPr lang="pl-PL" dirty="0" smtClean="0"/>
              <a:t>a</a:t>
            </a:r>
            <a:r>
              <a:rPr lang="pl-PL" dirty="0"/>
              <a:t>) Statut gimnazjum określa sposób wykonywania zadań gimnazjum, z uwzględnieniem optymalnych warunków rozwoju ucznia, zasad bezpieczeństwa oraz zasad promocji i ochrony zdrowia. </a:t>
            </a:r>
            <a:endParaRPr lang="pl-PL" dirty="0" smtClean="0"/>
          </a:p>
          <a:p>
            <a:r>
              <a:rPr lang="pl-PL" dirty="0" smtClean="0"/>
              <a:t>b</a:t>
            </a:r>
            <a:r>
              <a:rPr lang="pl-PL" dirty="0"/>
              <a:t>) Statut gimnazjum określa zakres zadań nauczycieli oraz innych pracowników, w tym zadań związanych z zapewnieniem bezpieczeństwa uczniom w czasie zajęć organizowanych przez gimnazjum. 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3933056"/>
            <a:ext cx="3600400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370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</a:rPr>
              <a:t>Zapewniamy </a:t>
            </a:r>
            <a:r>
              <a:rPr lang="pl-PL" dirty="0">
                <a:solidFill>
                  <a:srgbClr val="FFC000"/>
                </a:solidFill>
              </a:rPr>
              <a:t>bezpieczną drogę do szkoły </a:t>
            </a:r>
            <a:endParaRPr lang="pl-PL" dirty="0" smtClean="0">
              <a:solidFill>
                <a:srgbClr val="FFC000"/>
              </a:solidFill>
            </a:endParaRPr>
          </a:p>
          <a:p>
            <a:endParaRPr lang="pl-PL" dirty="0">
              <a:solidFill>
                <a:srgbClr val="FFC000"/>
              </a:solidFill>
            </a:endParaRPr>
          </a:p>
          <a:p>
            <a:r>
              <a:rPr lang="pl-PL" dirty="0">
                <a:solidFill>
                  <a:srgbClr val="FF0000"/>
                </a:solidFill>
              </a:rPr>
              <a:t>Ustawa o systemie oświaty (</a:t>
            </a:r>
            <a:r>
              <a:rPr lang="pl-PL" dirty="0" err="1">
                <a:solidFill>
                  <a:srgbClr val="FF0000"/>
                </a:solidFill>
              </a:rPr>
              <a:t>Dz</a:t>
            </a:r>
            <a:r>
              <a:rPr lang="pl-PL" dirty="0">
                <a:solidFill>
                  <a:srgbClr val="FF0000"/>
                </a:solidFill>
              </a:rPr>
              <a:t> U. z 2004 r. nr 256, poz. 2573, z </a:t>
            </a:r>
            <a:r>
              <a:rPr lang="pl-PL" dirty="0" err="1">
                <a:solidFill>
                  <a:srgbClr val="FF0000"/>
                </a:solidFill>
              </a:rPr>
              <a:t>późn</a:t>
            </a:r>
            <a:r>
              <a:rPr lang="pl-PL" dirty="0">
                <a:solidFill>
                  <a:srgbClr val="FF0000"/>
                </a:solidFill>
              </a:rPr>
              <a:t>. zm.) </a:t>
            </a:r>
          </a:p>
          <a:p>
            <a:r>
              <a:rPr lang="pl-PL" dirty="0" smtClean="0"/>
              <a:t>art</a:t>
            </a:r>
            <a:r>
              <a:rPr lang="pl-PL" dirty="0"/>
              <a:t>. 14a ust. 1a, 3, 4: </a:t>
            </a:r>
            <a:endParaRPr lang="pl-PL" dirty="0" smtClean="0"/>
          </a:p>
          <a:p>
            <a:pPr marL="342900" indent="-342900">
              <a:buAutoNum type="alphaLcParenR"/>
            </a:pPr>
            <a:r>
              <a:rPr lang="pl-PL" dirty="0" smtClean="0"/>
              <a:t>Droga </a:t>
            </a:r>
            <a:r>
              <a:rPr lang="pl-PL" dirty="0"/>
              <a:t>6-latka, który wypełnia obowiązek przygotowania przedszkolnego, a także 5-latka z domu do przedszkola, innej formy wychowania przedszkolnego, czy oddziału przedszkolnego zorganizowanego w szkole podstawowej nie powinna przekraczać 3 km. Jeżeli droga ta przekracza 3 km, obowiązkiem gminy jest zapewnienie bezpłatnego transportu i opieki w czasie przewozu dziecka albo zwrot kosztów przejazdu dziecka i opiekuna środkami komunikacji publicznej, jeżeli dowożenie zapewniają rodzice. Regulacje te stosuje się odpowiednio do dzieci, którym odroczono spełnianie obowiązku szkolnego (art. 14 ustawy z 29 grudnia 2015 r. o zmianie </a:t>
            </a:r>
            <a:r>
              <a:rPr lang="pl-PL" dirty="0" err="1"/>
              <a:t>u.s.o</a:t>
            </a:r>
            <a:r>
              <a:rPr lang="pl-PL" dirty="0"/>
              <a:t>. oraz niektórych innych ustaw</a:t>
            </a:r>
            <a:r>
              <a:rPr lang="pl-PL" dirty="0" smtClean="0"/>
              <a:t>).</a:t>
            </a:r>
          </a:p>
          <a:p>
            <a:pPr marL="342900" indent="-342900">
              <a:buAutoNum type="alphaLcParenR"/>
            </a:pPr>
            <a:endParaRPr lang="pl-PL" dirty="0" smtClean="0"/>
          </a:p>
          <a:p>
            <a:pPr fontAlgn="base"/>
            <a:r>
              <a:rPr lang="pl-PL" dirty="0" smtClean="0"/>
              <a:t>b) Szersze </a:t>
            </a:r>
            <a:r>
              <a:rPr lang="pl-PL" dirty="0"/>
              <a:t>obowiązki ciążą na gminie w przypadku niepełnosprawności dziecka. Zgodnie z art. 14a ust. 4 </a:t>
            </a:r>
            <a:r>
              <a:rPr lang="pl-PL" dirty="0" err="1"/>
              <a:t>u.s.o</a:t>
            </a:r>
            <a:r>
              <a:rPr lang="pl-PL" dirty="0"/>
              <a:t>. obowiązkiem gminy jest zapewnienie niepełnosprawnym dzieciom 5-letnim i 6-letnim oraz dzieciom z orzeczeniem o potrzebie kształcenia specjalnego i odroczonym obowiązkiem szkolnym (art. 14 ust. 1a </a:t>
            </a:r>
            <a:r>
              <a:rPr lang="pl-PL" dirty="0" err="1"/>
              <a:t>u.s.o</a:t>
            </a:r>
            <a:r>
              <a:rPr lang="pl-PL" dirty="0"/>
              <a:t>.):</a:t>
            </a:r>
          </a:p>
          <a:p>
            <a:pPr fontAlgn="base"/>
            <a:r>
              <a:rPr lang="pl-PL" dirty="0"/>
              <a:t>- bezpłatnego transportu i opieki w czasie przewozu do najbliższego przedszkola, innej formy wychowania przedszkolnego lub ośrodka umożliwiającego dzieciom upośledzonym umysłowo w stopniu głębokim (art. 16 ust. 7 </a:t>
            </a:r>
            <a:r>
              <a:rPr lang="pl-PL" dirty="0" err="1"/>
              <a:t>u.s.o</a:t>
            </a:r>
            <a:r>
              <a:rPr lang="pl-PL" dirty="0"/>
              <a:t>.), a także dzieciom z upośledzeniem umysłowym z niepełnosprawnościami sprzężonymi realizację obowiązku przygotowania przedszkolnego albo</a:t>
            </a:r>
          </a:p>
          <a:p>
            <a:pPr fontAlgn="base"/>
            <a:r>
              <a:rPr lang="pl-PL" dirty="0"/>
              <a:t>- zwrot kosztów przejazdu dziecka i opiekuna na zasadach określonych w umowie zawartej między wójtem (burmistrzem, prezydentem miasta) a rodzicami, jeżeli dowożenie zapewniają rodzice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0272" y="116632"/>
            <a:ext cx="1728192" cy="99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639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295</TotalTime>
  <Words>3373</Words>
  <Application>Microsoft Office PowerPoint</Application>
  <PresentationFormat>Pokaz na ekranie (4:3)</PresentationFormat>
  <Paragraphs>233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Retrospekcja</vt:lpstr>
      <vt:lpstr>      Bezpieczna szkoła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Bezpieczna szkoła bezpieczeństwo dzieci i młodzieży</dc:title>
  <dc:creator>Skorzewo</dc:creator>
  <cp:lastModifiedBy>ADMIN</cp:lastModifiedBy>
  <cp:revision>24</cp:revision>
  <dcterms:created xsi:type="dcterms:W3CDTF">2019-05-16T10:55:33Z</dcterms:created>
  <dcterms:modified xsi:type="dcterms:W3CDTF">2019-05-30T08:17:29Z</dcterms:modified>
</cp:coreProperties>
</file>