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3" r:id="rId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76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Chłopcy</c:v>
                </c:pt>
              </c:strCache>
            </c:strRef>
          </c:tx>
          <c:invertIfNegative val="0"/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General</c:formatCode>
                <c:ptCount val="1"/>
                <c:pt idx="0">
                  <c:v>103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Dziewczęta</c:v>
                </c:pt>
              </c:strCache>
            </c:strRef>
          </c:tx>
          <c:invertIfNegative val="0"/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General</c:formatCode>
                <c:ptCount val="1"/>
                <c:pt idx="0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252544"/>
        <c:axId val="167185216"/>
      </c:barChart>
      <c:catAx>
        <c:axId val="54252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7185216"/>
        <c:crosses val="autoZero"/>
        <c:auto val="1"/>
        <c:lblAlgn val="ctr"/>
        <c:lblOffset val="100"/>
        <c:noMultiLvlLbl val="0"/>
      </c:catAx>
      <c:valAx>
        <c:axId val="167185216"/>
        <c:scaling>
          <c:orientation val="minMax"/>
          <c:max val="13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252544"/>
        <c:crosses val="autoZero"/>
        <c:crossBetween val="between"/>
        <c:majorUnit val="1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Arkusz1!$A$2:$A$6</c:f>
              <c:strCache>
                <c:ptCount val="5"/>
                <c:pt idx="0">
                  <c:v>5 razy i więcej</c:v>
                </c:pt>
                <c:pt idx="1">
                  <c:v>2 - 4 razy</c:v>
                </c:pt>
                <c:pt idx="2">
                  <c:v>1 raz</c:v>
                </c:pt>
                <c:pt idx="3">
                  <c:v>Nigdy</c:v>
                </c:pt>
                <c:pt idx="4">
                  <c:v>Nie wiem, nie pamiętam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0.04</c:v>
                </c:pt>
                <c:pt idx="1">
                  <c:v>0.05</c:v>
                </c:pt>
                <c:pt idx="2">
                  <c:v>0.08</c:v>
                </c:pt>
                <c:pt idx="3">
                  <c:v>0.75</c:v>
                </c:pt>
                <c:pt idx="4">
                  <c:v>0.1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>
              <c:idx val="1"/>
              <c:layout>
                <c:manualLayout>
                  <c:x val="6.7793695926898032E-2"/>
                  <c:y val="1.315631612543010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Arkusz1!$A$2:$A$6</c:f>
              <c:strCache>
                <c:ptCount val="5"/>
                <c:pt idx="0">
                  <c:v>5 razy i więcej</c:v>
                </c:pt>
                <c:pt idx="1">
                  <c:v>2 - 4 razy</c:v>
                </c:pt>
                <c:pt idx="2">
                  <c:v>1 raz</c:v>
                </c:pt>
                <c:pt idx="3">
                  <c:v>Nigdy</c:v>
                </c:pt>
                <c:pt idx="4">
                  <c:v>Nie wiem, nie pamiętam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</c:v>
                </c:pt>
                <c:pt idx="1">
                  <c:v>0.02</c:v>
                </c:pt>
                <c:pt idx="2">
                  <c:v>0.04</c:v>
                </c:pt>
                <c:pt idx="3">
                  <c:v>0.86</c:v>
                </c:pt>
                <c:pt idx="4">
                  <c:v>0.06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>
              <c:idx val="1"/>
              <c:layout>
                <c:manualLayout>
                  <c:x val="5.2370467580441331E-2"/>
                  <c:y val="1.402530246049293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Arkusz1!$A$2:$A$6</c:f>
              <c:strCache>
                <c:ptCount val="5"/>
                <c:pt idx="0">
                  <c:v>5 razy i więcej</c:v>
                </c:pt>
                <c:pt idx="1">
                  <c:v>2 - 4 razy</c:v>
                </c:pt>
                <c:pt idx="2">
                  <c:v>1 raz</c:v>
                </c:pt>
                <c:pt idx="3">
                  <c:v>Nigdy</c:v>
                </c:pt>
                <c:pt idx="4">
                  <c:v>Nie wiem, nie pamiętam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0.04</c:v>
                </c:pt>
                <c:pt idx="3">
                  <c:v>0.88</c:v>
                </c:pt>
                <c:pt idx="4">
                  <c:v>0.04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Arkusz1!$A$2:$A$6</c:f>
              <c:strCache>
                <c:ptCount val="5"/>
                <c:pt idx="0">
                  <c:v>5 razy i więcej</c:v>
                </c:pt>
                <c:pt idx="1">
                  <c:v>2 - 4 razy</c:v>
                </c:pt>
                <c:pt idx="2">
                  <c:v>1 raz</c:v>
                </c:pt>
                <c:pt idx="3">
                  <c:v>Nigdy</c:v>
                </c:pt>
                <c:pt idx="4">
                  <c:v>Nie wiem, nie pamiętam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0.23</c:v>
                </c:pt>
                <c:pt idx="1">
                  <c:v>0.09</c:v>
                </c:pt>
                <c:pt idx="2">
                  <c:v>0.11</c:v>
                </c:pt>
                <c:pt idx="3">
                  <c:v>0.49</c:v>
                </c:pt>
                <c:pt idx="4">
                  <c:v>0.09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Arkusz1!$A$2:$A$6</c:f>
              <c:strCache>
                <c:ptCount val="5"/>
                <c:pt idx="0">
                  <c:v>5 razy i więcej</c:v>
                </c:pt>
                <c:pt idx="1">
                  <c:v>2 - 4 razy</c:v>
                </c:pt>
                <c:pt idx="2">
                  <c:v>1 raz</c:v>
                </c:pt>
                <c:pt idx="3">
                  <c:v>Nigdy</c:v>
                </c:pt>
                <c:pt idx="4">
                  <c:v>Nie wiem, nie pamiętam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0.04</c:v>
                </c:pt>
                <c:pt idx="1">
                  <c:v>0.03</c:v>
                </c:pt>
                <c:pt idx="2">
                  <c:v>0.11</c:v>
                </c:pt>
                <c:pt idx="3">
                  <c:v>0.76</c:v>
                </c:pt>
                <c:pt idx="4">
                  <c:v>0.05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Arkusz1!$A$2:$A$6</c:f>
              <c:strCache>
                <c:ptCount val="5"/>
                <c:pt idx="0">
                  <c:v>5 razy i więcej</c:v>
                </c:pt>
                <c:pt idx="1">
                  <c:v>2 - 4 razy</c:v>
                </c:pt>
                <c:pt idx="2">
                  <c:v>1 raz</c:v>
                </c:pt>
                <c:pt idx="3">
                  <c:v>Nigdy</c:v>
                </c:pt>
                <c:pt idx="4">
                  <c:v>Nie wiem, nie pamiętam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0.04</c:v>
                </c:pt>
                <c:pt idx="1">
                  <c:v>0.04</c:v>
                </c:pt>
                <c:pt idx="2">
                  <c:v>0.09</c:v>
                </c:pt>
                <c:pt idx="3">
                  <c:v>0.75</c:v>
                </c:pt>
                <c:pt idx="4">
                  <c:v>0.05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>
              <c:idx val="0"/>
              <c:layout>
                <c:manualLayout>
                  <c:x val="-5.1024594147953725E-2"/>
                  <c:y val="-4.8608439795022631E-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310015067560938E-2"/>
                  <c:y val="1.055333417440663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Arkusz1!$A$2:$A$6</c:f>
              <c:strCache>
                <c:ptCount val="5"/>
                <c:pt idx="0">
                  <c:v>5 razy i więcej</c:v>
                </c:pt>
                <c:pt idx="1">
                  <c:v>2 - 4 razy</c:v>
                </c:pt>
                <c:pt idx="2">
                  <c:v>1 raz</c:v>
                </c:pt>
                <c:pt idx="3">
                  <c:v>Nigdy</c:v>
                </c:pt>
                <c:pt idx="4">
                  <c:v>Nie wiem, nie pamiętam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0.88</c:v>
                </c:pt>
                <c:pt idx="4">
                  <c:v>7.0000000000000007E-2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Arkusz1!$A$2:$A$6</c:f>
              <c:strCache>
                <c:ptCount val="5"/>
                <c:pt idx="0">
                  <c:v>5 razy i więcej</c:v>
                </c:pt>
                <c:pt idx="1">
                  <c:v>2 - 4 razy</c:v>
                </c:pt>
                <c:pt idx="2">
                  <c:v>1 raz</c:v>
                </c:pt>
                <c:pt idx="3">
                  <c:v>Nigdy</c:v>
                </c:pt>
                <c:pt idx="4">
                  <c:v>Nie wiem, nie pamiętam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0.03</c:v>
                </c:pt>
                <c:pt idx="1">
                  <c:v>0.08</c:v>
                </c:pt>
                <c:pt idx="2">
                  <c:v>0.18</c:v>
                </c:pt>
                <c:pt idx="3">
                  <c:v>0.56999999999999995</c:v>
                </c:pt>
                <c:pt idx="4">
                  <c:v>0.11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kolegów/koleżanek z klasy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0.51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Innych młodych ludzi, których znasz (np. z podwórka)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Nauczycieli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0.03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Osób, które znam tylko z Internetu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Arkusz1!$E$2</c:f>
              <c:numCache>
                <c:formatCode>0%</c:formatCode>
                <c:ptCount val="1"/>
                <c:pt idx="0">
                  <c:v>0.19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Osób całkowicie przypadkowych/nieznajomych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Arkusz1!$F$2</c:f>
              <c:numCache>
                <c:formatCode>0%</c:formatCode>
                <c:ptCount val="1"/>
                <c:pt idx="0">
                  <c:v>0.17</c:v>
                </c:pt>
              </c:numCache>
            </c:numRef>
          </c:val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Innych dorosłych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Arkusz1!$G$2</c:f>
              <c:numCache>
                <c:formatCode>0%</c:formatCode>
                <c:ptCount val="1"/>
                <c:pt idx="0">
                  <c:v>0.03</c:v>
                </c:pt>
              </c:numCache>
            </c:numRef>
          </c:val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Nie tyle konkretnych osób, co grup ludzi, np.. Kibice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Arkusz1!$H$2</c:f>
              <c:numCache>
                <c:formatCode>0%</c:formatCode>
                <c:ptCount val="1"/>
                <c:pt idx="0">
                  <c:v>0.06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6669184"/>
        <c:axId val="136751936"/>
      </c:barChart>
      <c:catAx>
        <c:axId val="136669184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136751936"/>
        <c:crosses val="autoZero"/>
        <c:auto val="1"/>
        <c:lblAlgn val="ctr"/>
        <c:lblOffset val="100"/>
        <c:noMultiLvlLbl val="0"/>
      </c:catAx>
      <c:valAx>
        <c:axId val="1367519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66691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Ktoś wysłał sms, który mi dokuczył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0.36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ktoś komentował moje wypowiedzi na forum internetowym w taki sposób, że sprawił mi przykrość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0.13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Ktoś umieścił/rozesłał w internecie moje zdjęcie w niekorzystnej sytuacji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0.14000000000000001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Ktoś wysłał na portal randkowy/towarzyski fałszywe ogłoszenie z moimi danymi/zdjęciami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Arkusz1!$E$2</c:f>
              <c:numCache>
                <c:formatCode>0%</c:formatCode>
                <c:ptCount val="1"/>
                <c:pt idx="0">
                  <c:v>0.02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Ktoś założył fikcyjne konto internetowe w portalu społecznościowym ośmieszajace mnie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Arkusz1!$F$2</c:f>
              <c:numCache>
                <c:formatCode>0%</c:formatCode>
                <c:ptCount val="1"/>
                <c:pt idx="0">
                  <c:v>0.03</c:v>
                </c:pt>
              </c:numCache>
            </c:numRef>
          </c:val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Ktoś obraził mnie w trakcie grania w gry online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Arkusz1!$G$2</c:f>
              <c:numCache>
                <c:formatCode>0%</c:formatCode>
                <c:ptCount val="1"/>
                <c:pt idx="0">
                  <c:v>0.38</c:v>
                </c:pt>
              </c:numCache>
            </c:numRef>
          </c:val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Ktoś dostał się do mojego komunikatora internetowego i ujawnił moje tajemnice/treści rozmów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Arkusz1!$H$2</c:f>
              <c:numCache>
                <c:formatCode>0%</c:formatCode>
                <c:ptCount val="1"/>
                <c:pt idx="0">
                  <c:v>0.02</c:v>
                </c:pt>
              </c:numCache>
            </c:numRef>
          </c:val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Ktoś wysłał mi zawirusowaną wiadomość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Arkusz1!$I$2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Ktoś wyzwał mnie podczas rozmowy na czacie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Arkusz1!$J$2</c:f>
              <c:numCache>
                <c:formatCode>0%</c:formatCode>
                <c:ptCount val="1"/>
                <c:pt idx="0">
                  <c:v>0.32</c:v>
                </c:pt>
              </c:numCache>
            </c:numRef>
          </c:val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Ktoś wykluczył mnie z grupy swoich znajomych aby mnie ośmieszyć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Arkusz1!$K$2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</c:ser>
        <c:ser>
          <c:idx val="10"/>
          <c:order val="10"/>
          <c:tx>
            <c:strRef>
              <c:f>Arkusz1!$L$1</c:f>
              <c:strCache>
                <c:ptCount val="1"/>
                <c:pt idx="0">
                  <c:v>Ktoś dostał się do mojej poczty internetowej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Arkusz1!$L$2</c:f>
              <c:numCache>
                <c:formatCode>0%</c:formatCode>
                <c:ptCount val="1"/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6670720"/>
        <c:axId val="136755392"/>
      </c:barChart>
      <c:catAx>
        <c:axId val="13667072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136755392"/>
        <c:crosses val="autoZero"/>
        <c:auto val="1"/>
        <c:lblAlgn val="ctr"/>
        <c:lblOffset val="100"/>
        <c:noMultiLvlLbl val="0"/>
      </c:catAx>
      <c:valAx>
        <c:axId val="1367553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667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Telefon komórkowy</c:v>
                </c:pt>
              </c:strCache>
            </c:strRef>
          </c:tx>
          <c:invertIfNegative val="0"/>
          <c:dLbls>
            <c:txPr>
              <a:bodyPr rot="540000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0.91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Komputer</c:v>
                </c:pt>
              </c:strCache>
            </c:strRef>
          </c:tx>
          <c:invertIfNegative val="0"/>
          <c:dLbls>
            <c:txPr>
              <a:bodyPr rot="540000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0.35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Laptop</c:v>
                </c:pt>
              </c:strCache>
            </c:strRef>
          </c:tx>
          <c:invertIfNegative val="0"/>
          <c:dLbls>
            <c:txPr>
              <a:bodyPr rot="540000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0.33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Tablet, Ipad</c:v>
                </c:pt>
              </c:strCache>
            </c:strRef>
          </c:tx>
          <c:invertIfNegative val="0"/>
          <c:dLbls>
            <c:txPr>
              <a:bodyPr rot="540000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Arkusz1!$E$2</c:f>
              <c:numCache>
                <c:formatCode>0%</c:formatCode>
                <c:ptCount val="1"/>
                <c:pt idx="0">
                  <c:v>0.27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4254592"/>
        <c:axId val="167189824"/>
      </c:barChart>
      <c:catAx>
        <c:axId val="5425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7189824"/>
        <c:crosses val="autoZero"/>
        <c:auto val="1"/>
        <c:lblAlgn val="ctr"/>
        <c:lblOffset val="100"/>
        <c:noMultiLvlLbl val="0"/>
      </c:catAx>
      <c:valAx>
        <c:axId val="1671898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54254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550059551684234"/>
          <c:y val="4.7132479333321188E-2"/>
          <c:w val="0.37449940448315772"/>
          <c:h val="0.8928782209750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Arkusz1!$A$2:$A$9</c:f>
              <c:strCache>
                <c:ptCount val="8"/>
                <c:pt idx="0">
                  <c:v>Koledzy/koleżanki z klasy</c:v>
                </c:pt>
                <c:pt idx="1">
                  <c:v>Inni młodzi ludzie, których znam (np. z podwórka)</c:v>
                </c:pt>
                <c:pt idx="2">
                  <c:v>Nauczyciele</c:v>
                </c:pt>
                <c:pt idx="3">
                  <c:v>Osoby, które znam z Internetu</c:v>
                </c:pt>
                <c:pt idx="4">
                  <c:v>Osoby całkowicie przypadkowe/nieznajome</c:v>
                </c:pt>
                <c:pt idx="5">
                  <c:v>Inni dorośli</c:v>
                </c:pt>
                <c:pt idx="6">
                  <c:v>Były partner/partnerka</c:v>
                </c:pt>
                <c:pt idx="7">
                  <c:v>Nie tylko konkretne osoby, co grupa ludzi, np. kibice</c:v>
                </c:pt>
              </c:strCache>
            </c:strRef>
          </c:cat>
          <c:val>
            <c:numRef>
              <c:f>Arkusz1!$B$2:$B$9</c:f>
              <c:numCache>
                <c:formatCode>0%</c:formatCode>
                <c:ptCount val="8"/>
                <c:pt idx="0">
                  <c:v>0.46</c:v>
                </c:pt>
                <c:pt idx="1">
                  <c:v>0.13</c:v>
                </c:pt>
                <c:pt idx="2">
                  <c:v>0.01</c:v>
                </c:pt>
                <c:pt idx="3">
                  <c:v>0.16</c:v>
                </c:pt>
                <c:pt idx="4">
                  <c:v>0.23</c:v>
                </c:pt>
                <c:pt idx="5">
                  <c:v>0.02</c:v>
                </c:pt>
                <c:pt idx="6">
                  <c:v>7.0000000000000007E-2</c:v>
                </c:pt>
                <c:pt idx="7">
                  <c:v>0.06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Arkusz1!$A$2:$A$6</c:f>
              <c:strCache>
                <c:ptCount val="5"/>
                <c:pt idx="0">
                  <c:v>Zdecydowanie tak</c:v>
                </c:pt>
                <c:pt idx="1">
                  <c:v>Raczej tak</c:v>
                </c:pt>
                <c:pt idx="2">
                  <c:v>Raczej nie</c:v>
                </c:pt>
                <c:pt idx="3">
                  <c:v>Zdecydowanie nie</c:v>
                </c:pt>
                <c:pt idx="4">
                  <c:v>Trudno powiedzieć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0.24</c:v>
                </c:pt>
                <c:pt idx="1">
                  <c:v>0.17</c:v>
                </c:pt>
                <c:pt idx="2">
                  <c:v>0.17</c:v>
                </c:pt>
                <c:pt idx="3">
                  <c:v>0.09</c:v>
                </c:pt>
                <c:pt idx="4">
                  <c:v>0.33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Nie korzystam z internetu</c:v>
                </c:pt>
              </c:strCache>
            </c:strRef>
          </c:tx>
          <c:dLbls>
            <c:dLbl>
              <c:idx val="0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Arkusz1!$A$2:$A$7</c:f>
              <c:strCache>
                <c:ptCount val="6"/>
                <c:pt idx="0">
                  <c:v>Nie korzystam z internetu</c:v>
                </c:pt>
                <c:pt idx="1">
                  <c:v>Korzystam 1-2 godz. tygodniowo</c:v>
                </c:pt>
                <c:pt idx="2">
                  <c:v>Korzystam 3-4 godz. tygodniowo</c:v>
                </c:pt>
                <c:pt idx="3">
                  <c:v>Korzystam 5-7 godz. tygodniowo</c:v>
                </c:pt>
                <c:pt idx="4">
                  <c:v>Korzystam 8-12 godz. tygodniowo</c:v>
                </c:pt>
                <c:pt idx="5">
                  <c:v>Więcej niż 12 godz. tygodniowo</c:v>
                </c:pt>
              </c:strCache>
            </c:strRef>
          </c:cat>
          <c:val>
            <c:numRef>
              <c:f>Arkusz1!$B$2:$B$7</c:f>
              <c:numCache>
                <c:formatCode>0%</c:formatCode>
                <c:ptCount val="6"/>
                <c:pt idx="0">
                  <c:v>7.0000000000000007E-2</c:v>
                </c:pt>
                <c:pt idx="1">
                  <c:v>0.1</c:v>
                </c:pt>
                <c:pt idx="2">
                  <c:v>0.17</c:v>
                </c:pt>
                <c:pt idx="3">
                  <c:v>0.19</c:v>
                </c:pt>
                <c:pt idx="4">
                  <c:v>0.22</c:v>
                </c:pt>
                <c:pt idx="5">
                  <c:v>0.33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Korzystam 1-2 godz. tygodniowo</c:v>
                </c:pt>
              </c:strCache>
            </c:strRef>
          </c:tx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Arkusz1!$A$2:$A$7</c:f>
              <c:strCache>
                <c:ptCount val="6"/>
                <c:pt idx="0">
                  <c:v>Nie korzystam z internetu</c:v>
                </c:pt>
                <c:pt idx="1">
                  <c:v>Korzystam 1-2 godz. tygodniowo</c:v>
                </c:pt>
                <c:pt idx="2">
                  <c:v>Korzystam 3-4 godz. tygodniowo</c:v>
                </c:pt>
                <c:pt idx="3">
                  <c:v>Korzystam 5-7 godz. tygodniowo</c:v>
                </c:pt>
                <c:pt idx="4">
                  <c:v>Korzystam 8-12 godz. tygodniowo</c:v>
                </c:pt>
                <c:pt idx="5">
                  <c:v>Więcej niż 12 godz. tygodniowo</c:v>
                </c:pt>
              </c:strCache>
            </c:strRef>
          </c:cat>
          <c:val>
            <c:numRef>
              <c:f>Arkusz1!$C$2:$C$7</c:f>
              <c:numCache>
                <c:formatCode>0%</c:formatCode>
                <c:ptCount val="6"/>
                <c:pt idx="0">
                  <c:v>0.1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Korzystam 3-4 godz. tygodniowo</c:v>
                </c:pt>
              </c:strCache>
            </c:strRef>
          </c:tx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Arkusz1!$A$2:$A$7</c:f>
              <c:strCache>
                <c:ptCount val="6"/>
                <c:pt idx="0">
                  <c:v>Nie korzystam z internetu</c:v>
                </c:pt>
                <c:pt idx="1">
                  <c:v>Korzystam 1-2 godz. tygodniowo</c:v>
                </c:pt>
                <c:pt idx="2">
                  <c:v>Korzystam 3-4 godz. tygodniowo</c:v>
                </c:pt>
                <c:pt idx="3">
                  <c:v>Korzystam 5-7 godz. tygodniowo</c:v>
                </c:pt>
                <c:pt idx="4">
                  <c:v>Korzystam 8-12 godz. tygodniowo</c:v>
                </c:pt>
                <c:pt idx="5">
                  <c:v>Więcej niż 12 godz. tygodniowo</c:v>
                </c:pt>
              </c:strCache>
            </c:strRef>
          </c:cat>
          <c:val>
            <c:numRef>
              <c:f>Arkusz1!$D$2:$D$7</c:f>
              <c:numCache>
                <c:formatCode>0%</c:formatCode>
                <c:ptCount val="6"/>
                <c:pt idx="0">
                  <c:v>0.17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Korzystam 5-7 godz. tygodniowo</c:v>
                </c:pt>
              </c:strCache>
            </c:strRef>
          </c:tx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Arkusz1!$A$2:$A$7</c:f>
              <c:strCache>
                <c:ptCount val="6"/>
                <c:pt idx="0">
                  <c:v>Nie korzystam z internetu</c:v>
                </c:pt>
                <c:pt idx="1">
                  <c:v>Korzystam 1-2 godz. tygodniowo</c:v>
                </c:pt>
                <c:pt idx="2">
                  <c:v>Korzystam 3-4 godz. tygodniowo</c:v>
                </c:pt>
                <c:pt idx="3">
                  <c:v>Korzystam 5-7 godz. tygodniowo</c:v>
                </c:pt>
                <c:pt idx="4">
                  <c:v>Korzystam 8-12 godz. tygodniowo</c:v>
                </c:pt>
                <c:pt idx="5">
                  <c:v>Więcej niż 12 godz. tygodniowo</c:v>
                </c:pt>
              </c:strCache>
            </c:strRef>
          </c:cat>
          <c:val>
            <c:numRef>
              <c:f>Arkusz1!$E$2:$E$7</c:f>
              <c:numCache>
                <c:formatCode>General</c:formatCode>
                <c:ptCount val="6"/>
                <c:pt idx="0" formatCode="0%">
                  <c:v>0.19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Korzystam 8-12 godz. tygodniowo</c:v>
                </c:pt>
              </c:strCache>
            </c:strRef>
          </c:tx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Arkusz1!$A$2:$A$7</c:f>
              <c:strCache>
                <c:ptCount val="6"/>
                <c:pt idx="0">
                  <c:v>Nie korzystam z internetu</c:v>
                </c:pt>
                <c:pt idx="1">
                  <c:v>Korzystam 1-2 godz. tygodniowo</c:v>
                </c:pt>
                <c:pt idx="2">
                  <c:v>Korzystam 3-4 godz. tygodniowo</c:v>
                </c:pt>
                <c:pt idx="3">
                  <c:v>Korzystam 5-7 godz. tygodniowo</c:v>
                </c:pt>
                <c:pt idx="4">
                  <c:v>Korzystam 8-12 godz. tygodniowo</c:v>
                </c:pt>
                <c:pt idx="5">
                  <c:v>Więcej niż 12 godz. tygodniowo</c:v>
                </c:pt>
              </c:strCache>
            </c:strRef>
          </c:cat>
          <c:val>
            <c:numRef>
              <c:f>Arkusz1!$F$2:$F$7</c:f>
              <c:numCache>
                <c:formatCode>General</c:formatCode>
                <c:ptCount val="6"/>
                <c:pt idx="0" formatCode="0%">
                  <c:v>0.22</c:v>
                </c:pt>
              </c:numCache>
            </c:numRef>
          </c:val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Więcej niż 12 godz. tygodniowo</c:v>
                </c:pt>
              </c:strCache>
            </c:strRef>
          </c:tx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Arkusz1!$A$2:$A$7</c:f>
              <c:strCache>
                <c:ptCount val="6"/>
                <c:pt idx="0">
                  <c:v>Nie korzystam z internetu</c:v>
                </c:pt>
                <c:pt idx="1">
                  <c:v>Korzystam 1-2 godz. tygodniowo</c:v>
                </c:pt>
                <c:pt idx="2">
                  <c:v>Korzystam 3-4 godz. tygodniowo</c:v>
                </c:pt>
                <c:pt idx="3">
                  <c:v>Korzystam 5-7 godz. tygodniowo</c:v>
                </c:pt>
                <c:pt idx="4">
                  <c:v>Korzystam 8-12 godz. tygodniowo</c:v>
                </c:pt>
                <c:pt idx="5">
                  <c:v>Więcej niż 12 godz. tygodniowo</c:v>
                </c:pt>
              </c:strCache>
            </c:strRef>
          </c:cat>
          <c:val>
            <c:numRef>
              <c:f>Arkusz1!$G$2:$G$7</c:f>
              <c:numCache>
                <c:formatCode>General</c:formatCode>
                <c:ptCount val="6"/>
                <c:pt idx="0" formatCode="0%">
                  <c:v>0.33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Posiadam profil na portalach społ.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Arkusz1!$B$2</c:f>
              <c:numCache>
                <c:formatCode>0%</c:formatCode>
                <c:ptCount val="1"/>
                <c:pt idx="0">
                  <c:v>0.76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Znam się na komp. lepiej niż moi znajomi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Arkusz1!$C$2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Bardzo lubię spędzać czas w Internecie.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Arkusz1!$D$2</c:f>
              <c:numCache>
                <c:formatCode>0%</c:formatCode>
                <c:ptCount val="1"/>
                <c:pt idx="0">
                  <c:v>0.38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Zdarza się, ze zarywam noce, by korzystać z Internetu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Arkusz1!$E$2</c:f>
              <c:numCache>
                <c:formatCode>0%</c:formatCode>
                <c:ptCount val="1"/>
                <c:pt idx="0">
                  <c:v>0.22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Często zarywam noce by korzystać z Internetu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Arkusz1!$F$2</c:f>
              <c:numCache>
                <c:formatCode>0%</c:formatCode>
                <c:ptCount val="1"/>
                <c:pt idx="0">
                  <c:v>0.11</c:v>
                </c:pt>
              </c:numCache>
            </c:numRef>
          </c:val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Nudzę się, gdy przez 1 dzień nie mam dostępu do Internetu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Arkusz1!$G$2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Mam swoje tajemnice, związane z tym, co robię korzystając z Internetu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Arkusz1!$H$2</c:f>
              <c:numCache>
                <c:formatCode>0%</c:formatCode>
                <c:ptCount val="1"/>
                <c:pt idx="0">
                  <c:v>0.19</c:v>
                </c:pt>
              </c:numCache>
            </c:numRef>
          </c:val>
        </c:ser>
        <c:ser>
          <c:idx val="7"/>
          <c:order val="7"/>
          <c:tx>
            <c:strRef>
              <c:f>Arkusz1!$I$1</c:f>
              <c:strCache>
                <c:ptCount val="1"/>
                <c:pt idx="0">
                  <c:v>Publikuję w Internecie swoją twórczość (zdjęcia, muzykę itp.)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Arkusz1!$I$2</c:f>
              <c:numCache>
                <c:formatCode>0%</c:formatCode>
                <c:ptCount val="1"/>
                <c:pt idx="0">
                  <c:v>0.41</c:v>
                </c:pt>
              </c:numCache>
            </c:numRef>
          </c:val>
        </c:ser>
        <c:ser>
          <c:idx val="8"/>
          <c:order val="8"/>
          <c:tx>
            <c:strRef>
              <c:f>Arkusz1!$J$1</c:f>
              <c:strCache>
                <c:ptCount val="1"/>
                <c:pt idx="0">
                  <c:v>Potrafię samodzielnie stworzyć stronę internetową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Arkusz1!$J$2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</c:ser>
        <c:ser>
          <c:idx val="9"/>
          <c:order val="9"/>
          <c:tx>
            <c:strRef>
              <c:f>Arkusz1!$K$1</c:f>
              <c:strCache>
                <c:ptCount val="1"/>
                <c:pt idx="0">
                  <c:v>Prowadzę swoja stronę internetowa/bloga</c:v>
                </c:pt>
              </c:strCache>
            </c:strRef>
          </c:tx>
          <c:invertIfNegative val="0"/>
          <c:cat>
            <c:numRef>
              <c:f>Arkusz1!$A$2</c:f>
              <c:numCache>
                <c:formatCode>0%</c:formatCode>
                <c:ptCount val="1"/>
              </c:numCache>
            </c:numRef>
          </c:cat>
          <c:val>
            <c:numRef>
              <c:f>Arkusz1!$K$2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6183808"/>
        <c:axId val="167236096"/>
      </c:barChart>
      <c:catAx>
        <c:axId val="136183808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167236096"/>
        <c:crosses val="autoZero"/>
        <c:auto val="1"/>
        <c:lblAlgn val="ctr"/>
        <c:lblOffset val="100"/>
        <c:noMultiLvlLbl val="0"/>
      </c:catAx>
      <c:valAx>
        <c:axId val="1672360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6183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969135802469136"/>
          <c:y val="6.9186380887338236E-2"/>
          <c:w val="0.32680239622824925"/>
          <c:h val="0.87721552297268002"/>
        </c:manualLayout>
      </c:layout>
      <c:overlay val="0"/>
      <c:txPr>
        <a:bodyPr/>
        <a:lstStyle/>
        <a:p>
          <a:pPr>
            <a:defRPr sz="11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Arkusz1!$A$2:$A$6</c:f>
              <c:strCache>
                <c:ptCount val="5"/>
                <c:pt idx="0">
                  <c:v>5 razy i więcej</c:v>
                </c:pt>
                <c:pt idx="1">
                  <c:v>2-4 razy</c:v>
                </c:pt>
                <c:pt idx="2">
                  <c:v>1 raz</c:v>
                </c:pt>
                <c:pt idx="3">
                  <c:v>Nigdy</c:v>
                </c:pt>
                <c:pt idx="4">
                  <c:v>Nie wiem, nie pamiętam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0.11</c:v>
                </c:pt>
                <c:pt idx="1">
                  <c:v>7.0000000000000007E-2</c:v>
                </c:pt>
                <c:pt idx="2">
                  <c:v>0.09</c:v>
                </c:pt>
                <c:pt idx="3">
                  <c:v>0.47</c:v>
                </c:pt>
                <c:pt idx="4">
                  <c:v>0.23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Arkusz1!$A$2:$A$6</c:f>
              <c:strCache>
                <c:ptCount val="5"/>
                <c:pt idx="0">
                  <c:v>5 razy i więcej</c:v>
                </c:pt>
                <c:pt idx="1">
                  <c:v>2 - 4 razy</c:v>
                </c:pt>
                <c:pt idx="2">
                  <c:v>1 raz</c:v>
                </c:pt>
                <c:pt idx="3">
                  <c:v>Nigdy</c:v>
                </c:pt>
                <c:pt idx="4">
                  <c:v>Nie wiem, nie pamiętam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</c:v>
                </c:pt>
                <c:pt idx="1">
                  <c:v>0.01</c:v>
                </c:pt>
                <c:pt idx="2">
                  <c:v>0.05</c:v>
                </c:pt>
                <c:pt idx="3">
                  <c:v>0.8</c:v>
                </c:pt>
                <c:pt idx="4">
                  <c:v>0.11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Arkusz1!$A$2:$A$6</c:f>
              <c:strCache>
                <c:ptCount val="5"/>
                <c:pt idx="0">
                  <c:v>5 razy i więcej</c:v>
                </c:pt>
                <c:pt idx="1">
                  <c:v>2 - 4 razy</c:v>
                </c:pt>
                <c:pt idx="2">
                  <c:v>1 raz</c:v>
                </c:pt>
                <c:pt idx="3">
                  <c:v>Nigdy</c:v>
                </c:pt>
                <c:pt idx="4">
                  <c:v>Nie wiem, nie pamiętam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0.04</c:v>
                </c:pt>
                <c:pt idx="1">
                  <c:v>0.02</c:v>
                </c:pt>
                <c:pt idx="2">
                  <c:v>0.09</c:v>
                </c:pt>
                <c:pt idx="3">
                  <c:v>0.69</c:v>
                </c:pt>
                <c:pt idx="4">
                  <c:v>0.15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Arkusz1!$A$2:$A$6</c:f>
              <c:strCache>
                <c:ptCount val="5"/>
                <c:pt idx="0">
                  <c:v>5 razy i więcej</c:v>
                </c:pt>
                <c:pt idx="1">
                  <c:v>2 - 4 razy</c:v>
                </c:pt>
                <c:pt idx="2">
                  <c:v>1 raz</c:v>
                </c:pt>
                <c:pt idx="3">
                  <c:v>Nigdy</c:v>
                </c:pt>
                <c:pt idx="4">
                  <c:v>Nie wiem, nie pamiętam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0.04</c:v>
                </c:pt>
                <c:pt idx="1">
                  <c:v>0.1</c:v>
                </c:pt>
                <c:pt idx="2">
                  <c:v>0.13</c:v>
                </c:pt>
                <c:pt idx="3">
                  <c:v>0.57999999999999996</c:v>
                </c:pt>
                <c:pt idx="4">
                  <c:v>0.14000000000000001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Arkusz1!$A$2:$A$6</c:f>
              <c:strCache>
                <c:ptCount val="5"/>
                <c:pt idx="0">
                  <c:v>5 razy i więcej</c:v>
                </c:pt>
                <c:pt idx="1">
                  <c:v>2 - 4 razy</c:v>
                </c:pt>
                <c:pt idx="2">
                  <c:v>1 raz</c:v>
                </c:pt>
                <c:pt idx="3">
                  <c:v>Nigdy</c:v>
                </c:pt>
                <c:pt idx="4">
                  <c:v>Nie wiem, nie pamiętam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0.13</c:v>
                </c:pt>
                <c:pt idx="1">
                  <c:v>7.0000000000000007E-2</c:v>
                </c:pt>
                <c:pt idx="2">
                  <c:v>0.16</c:v>
                </c:pt>
                <c:pt idx="3">
                  <c:v>0.46</c:v>
                </c:pt>
                <c:pt idx="4">
                  <c:v>0.18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CD90-B1EC-449D-9B81-2093E00B1CF6}" type="datetimeFigureOut">
              <a:rPr lang="pl-PL" smtClean="0"/>
              <a:t>21.06.2019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13A7-38AB-4B3E-B431-91FA5A4A7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1174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CD90-B1EC-449D-9B81-2093E00B1CF6}" type="datetimeFigureOut">
              <a:rPr lang="pl-PL" smtClean="0"/>
              <a:t>21.06.2019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13A7-38AB-4B3E-B431-91FA5A4A7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752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CD90-B1EC-449D-9B81-2093E00B1CF6}" type="datetimeFigureOut">
              <a:rPr lang="pl-PL" smtClean="0"/>
              <a:t>21.06.2019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13A7-38AB-4B3E-B431-91FA5A4A7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952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CD90-B1EC-449D-9B81-2093E00B1CF6}" type="datetimeFigureOut">
              <a:rPr lang="pl-PL" smtClean="0"/>
              <a:t>21.06.2019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13A7-38AB-4B3E-B431-91FA5A4A7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885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CD90-B1EC-449D-9B81-2093E00B1CF6}" type="datetimeFigureOut">
              <a:rPr lang="pl-PL" smtClean="0"/>
              <a:t>21.06.2019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13A7-38AB-4B3E-B431-91FA5A4A7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778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CD90-B1EC-449D-9B81-2093E00B1CF6}" type="datetimeFigureOut">
              <a:rPr lang="pl-PL" smtClean="0"/>
              <a:t>21.06.2019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13A7-38AB-4B3E-B431-91FA5A4A7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4438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CD90-B1EC-449D-9B81-2093E00B1CF6}" type="datetimeFigureOut">
              <a:rPr lang="pl-PL" smtClean="0"/>
              <a:t>21.06.2019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13A7-38AB-4B3E-B431-91FA5A4A7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CD90-B1EC-449D-9B81-2093E00B1CF6}" type="datetimeFigureOut">
              <a:rPr lang="pl-PL" smtClean="0"/>
              <a:t>21.06.2019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13A7-38AB-4B3E-B431-91FA5A4A7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93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CD90-B1EC-449D-9B81-2093E00B1CF6}" type="datetimeFigureOut">
              <a:rPr lang="pl-PL" smtClean="0"/>
              <a:t>21.06.2019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13A7-38AB-4B3E-B431-91FA5A4A7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5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CD90-B1EC-449D-9B81-2093E00B1CF6}" type="datetimeFigureOut">
              <a:rPr lang="pl-PL" smtClean="0"/>
              <a:t>21.06.2019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13A7-38AB-4B3E-B431-91FA5A4A7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974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8CD90-B1EC-449D-9B81-2093E00B1CF6}" type="datetimeFigureOut">
              <a:rPr lang="pl-PL" smtClean="0"/>
              <a:t>21.06.2019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13A7-38AB-4B3E-B431-91FA5A4A7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322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8CD90-B1EC-449D-9B81-2093E00B1CF6}" type="datetimeFigureOut">
              <a:rPr lang="pl-PL" smtClean="0"/>
              <a:t>21.06.2019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913A7-38AB-4B3E-B431-91FA5A4A7D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90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Analiza wyników ankiety identyfikującej problem </a:t>
            </a:r>
            <a:r>
              <a:rPr lang="pl-PL" dirty="0"/>
              <a:t/>
            </a:r>
            <a:br>
              <a:rPr lang="pl-PL" dirty="0"/>
            </a:br>
            <a:r>
              <a:rPr lang="pl-PL" b="1" dirty="0"/>
              <a:t>doświadczania </a:t>
            </a:r>
            <a:r>
              <a:rPr lang="pl-PL" b="1" dirty="0" err="1"/>
              <a:t>cyberprzemocy</a:t>
            </a:r>
            <a:r>
              <a:rPr lang="pl-PL" b="1" dirty="0"/>
              <a:t> - </a:t>
            </a:r>
            <a:r>
              <a:rPr lang="pl-PL" b="1" dirty="0" err="1"/>
              <a:t>cyberbullingu</a:t>
            </a:r>
            <a:r>
              <a:rPr lang="pl-PL" b="1" dirty="0"/>
              <a:t> w roku szkolnym 2018/2019 w opinii uczniów Szkoły Podstawowej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897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Czy zdarzyło Ci się zamieścić w Internecie kompromitujące kogoś materiały?</a:t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2661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857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pl-PL" sz="3200" dirty="0"/>
              <a:t>Czy zdarzyło Ci się komentować wypowiedz na forum internetowym, żeby ośmieszyć/sprawić przykrość innej osoby?</a:t>
            </a:r>
            <a:br>
              <a:rPr lang="pl-PL" sz="3200" dirty="0"/>
            </a:br>
            <a:endParaRPr lang="pl-PL" sz="3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2544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949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Czy zdarzyło Ci się wysłać SMS, żeby sprawić przykrość innej osobie?</a:t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8528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884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/>
              <a:t>Czy zdarzyło Ci się wyzywać, obrażać inne osoby na czacie, komunikatorze internetowym</a:t>
            </a:r>
            <a:r>
              <a:rPr lang="pl-PL" sz="3600" dirty="0" smtClean="0"/>
              <a:t>?</a:t>
            </a: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4823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65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/>
              <a:t>Czy zdarzyło Ci się umieścić/rozesłać znajomym w </a:t>
            </a:r>
            <a:r>
              <a:rPr lang="pl-PL" sz="3200" dirty="0" err="1"/>
              <a:t>internecie</a:t>
            </a:r>
            <a:r>
              <a:rPr lang="pl-PL" sz="3200" dirty="0"/>
              <a:t> zdjęcie przedstawiające zdjęcie innych osób w niekorzystnej sytuacji?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4977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333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/>
              <a:t>Czy zdarzyło Ci się dostać do poczty internetowej/komunikatora innej osoby i ujawnić jej tajemnice</a:t>
            </a:r>
            <a:r>
              <a:rPr lang="pl-PL" sz="3600" dirty="0" smtClean="0"/>
              <a:t>?</a:t>
            </a: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91639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736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Czy zdarzyło Ci się wysłać na portal fałszywe ogłoszenie z danymi innej osoby</a:t>
            </a:r>
            <a:r>
              <a:rPr lang="pl-PL" dirty="0" smtClean="0"/>
              <a:t>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9955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46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Czy zdarzyło Ci się obrazić inne osoby podczas gry online</a:t>
            </a:r>
            <a:r>
              <a:rPr lang="pl-PL" dirty="0" smtClean="0"/>
              <a:t>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1538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320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Czy zdarzyło Ci się ujawnić w </a:t>
            </a:r>
            <a:r>
              <a:rPr lang="pl-PL" dirty="0" err="1"/>
              <a:t>internecie</a:t>
            </a:r>
            <a:r>
              <a:rPr lang="pl-PL" dirty="0"/>
              <a:t> czyjeś prywatne rozmowy</a:t>
            </a:r>
            <a:r>
              <a:rPr lang="pl-PL" dirty="0" smtClean="0"/>
              <a:t>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2643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876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Czy zdarzyło Ci się przerobić i umieścić w </a:t>
            </a:r>
            <a:r>
              <a:rPr lang="pl-PL" dirty="0" err="1"/>
              <a:t>internecie</a:t>
            </a:r>
            <a:r>
              <a:rPr lang="pl-PL" dirty="0"/>
              <a:t> zdjęcie innej osoby</a:t>
            </a:r>
            <a:r>
              <a:rPr lang="pl-PL" dirty="0" smtClean="0"/>
              <a:t>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69439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44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CEL BADAŃ :</a:t>
            </a:r>
            <a:endParaRPr lang="pl-PL" dirty="0"/>
          </a:p>
          <a:p>
            <a:r>
              <a:rPr lang="pl-PL" dirty="0"/>
              <a:t>Celem badań było oszacowanie stopnia uświadomienia problemu </a:t>
            </a:r>
            <a:r>
              <a:rPr lang="pl-PL" dirty="0" err="1"/>
              <a:t>cyberprzemocy</a:t>
            </a:r>
            <a:r>
              <a:rPr lang="pl-PL" dirty="0"/>
              <a:t> oraz poziomu zagrożenia ze strony różnych jej form wśród młodzieży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090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Czy zdarzyło Ci się celowo rozesłać zawirusowane wiadomości do innej osoby</a:t>
            </a:r>
            <a:r>
              <a:rPr lang="pl-PL" dirty="0" smtClean="0"/>
              <a:t>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0240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349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/>
              <a:t>Czy zdarzyło Ci się celowo wykluczyć ze swoich znajomych w Internecie inną osobę, aby jej dokuczyć?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7364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617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/>
              <a:t>Jeśli zdarzyło Ci się robić choćby jedną z rzeczy wymienionych w pytaniach, zaznacz proszę kogo to dotyczyło</a:t>
            </a:r>
            <a:r>
              <a:rPr lang="pl-PL" sz="3600" dirty="0" smtClean="0"/>
              <a:t>:</a:t>
            </a: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6306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54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Czy zdarzyło Ci się w ostatnim roku, że przy pomocy </a:t>
            </a:r>
            <a:r>
              <a:rPr lang="pl-PL" dirty="0" err="1" smtClean="0"/>
              <a:t>internetu</a:t>
            </a:r>
            <a:r>
              <a:rPr lang="pl-PL" dirty="0"/>
              <a:t>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3549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856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Jeśli zdarzyło Ci się doświadczyć wymienionych wyżej </a:t>
            </a:r>
            <a:r>
              <a:rPr lang="pl-PL" dirty="0" err="1"/>
              <a:t>zachowań</a:t>
            </a:r>
            <a:r>
              <a:rPr lang="pl-PL" dirty="0"/>
              <a:t>, wymień proszę kto Ci to zrobił</a:t>
            </a:r>
            <a:r>
              <a:rPr lang="pl-PL" dirty="0" smtClean="0"/>
              <a:t>: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0990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773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/>
              <a:t>Czy masz poczucie, że kompetencje komputerowe Twoje i Twoich kolegów i koleżanek z klasy przewyższają umiejętności nauczycieli w tym zakresie?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8780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14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b="1" dirty="0"/>
              <a:t>ANALIZA </a:t>
            </a:r>
            <a:r>
              <a:rPr lang="pl-PL" b="1" dirty="0" smtClean="0"/>
              <a:t>WYNIKÓW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7560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l-PL" dirty="0" smtClean="0"/>
              <a:t>Wszyscy </a:t>
            </a:r>
            <a:r>
              <a:rPr lang="pl-PL" dirty="0"/>
              <a:t>respondenci spotkali się z </a:t>
            </a:r>
            <a:r>
              <a:rPr lang="pl-PL" dirty="0" err="1"/>
              <a:t>cyberbullingiem</a:t>
            </a:r>
            <a:r>
              <a:rPr lang="pl-PL" dirty="0"/>
              <a:t>. </a:t>
            </a:r>
            <a:endParaRPr lang="pl-PL" dirty="0" smtClean="0"/>
          </a:p>
          <a:p>
            <a:pPr marL="0" lvl="0" indent="0" algn="just">
              <a:buNone/>
            </a:pPr>
            <a:r>
              <a:rPr lang="pl-PL" dirty="0" smtClean="0"/>
              <a:t>Najczęstsze </a:t>
            </a:r>
            <a:r>
              <a:rPr lang="pl-PL" dirty="0"/>
              <a:t>formy </a:t>
            </a:r>
            <a:r>
              <a:rPr lang="pl-PL" dirty="0" err="1"/>
              <a:t>cyberprzemocy</a:t>
            </a:r>
            <a:r>
              <a:rPr lang="pl-PL" dirty="0"/>
              <a:t> doświadczane przez ankietowanych:</a:t>
            </a:r>
          </a:p>
          <a:p>
            <a:pPr lvl="0" algn="just"/>
            <a:r>
              <a:rPr lang="pl-PL" i="1" dirty="0"/>
              <a:t>Ktoś obraził mnie w trakcie grania w gry on-</a:t>
            </a:r>
            <a:r>
              <a:rPr lang="pl-PL" i="1" dirty="0" err="1"/>
              <a:t>line</a:t>
            </a:r>
            <a:r>
              <a:rPr lang="pl-PL" dirty="0"/>
              <a:t>  38%</a:t>
            </a:r>
          </a:p>
          <a:p>
            <a:pPr lvl="0" algn="just"/>
            <a:r>
              <a:rPr lang="pl-PL" i="1" dirty="0"/>
              <a:t>Ktoś wysłał SMS, który dokuczył </a:t>
            </a:r>
            <a:r>
              <a:rPr lang="pl-PL" dirty="0"/>
              <a:t> 36%</a:t>
            </a:r>
          </a:p>
          <a:p>
            <a:pPr lvl="0" algn="just"/>
            <a:r>
              <a:rPr lang="pl-PL" i="1" dirty="0"/>
              <a:t>Ktoś wyzwał mnie podczas rozmowy na czacie</a:t>
            </a:r>
            <a:r>
              <a:rPr lang="pl-PL" dirty="0"/>
              <a:t>  32%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08109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l-PL" dirty="0"/>
              <a:t>Wszyscy ankietowani dokonywali aktów </a:t>
            </a:r>
            <a:r>
              <a:rPr lang="pl-PL" dirty="0" err="1"/>
              <a:t>cyberprzemocy</a:t>
            </a:r>
            <a:r>
              <a:rPr lang="pl-PL" dirty="0"/>
              <a:t> wobec innych osób. </a:t>
            </a:r>
            <a:endParaRPr lang="pl-PL" dirty="0" smtClean="0"/>
          </a:p>
          <a:p>
            <a:pPr marL="0" lvl="0" indent="0" algn="just">
              <a:buNone/>
            </a:pPr>
            <a:r>
              <a:rPr lang="pl-PL" dirty="0" smtClean="0"/>
              <a:t>Do </a:t>
            </a:r>
            <a:r>
              <a:rPr lang="pl-PL" dirty="0"/>
              <a:t>najczęściej wymienianych form należą:</a:t>
            </a:r>
          </a:p>
          <a:p>
            <a:pPr lvl="0" algn="just"/>
            <a:r>
              <a:rPr lang="pl-PL" i="1" dirty="0"/>
              <a:t>Obrażanie osób podczas gry on-</a:t>
            </a:r>
            <a:r>
              <a:rPr lang="pl-PL" i="1" dirty="0" err="1"/>
              <a:t>line</a:t>
            </a:r>
            <a:r>
              <a:rPr lang="pl-PL" dirty="0"/>
              <a:t>  32%</a:t>
            </a:r>
          </a:p>
          <a:p>
            <a:pPr lvl="0" algn="just"/>
            <a:r>
              <a:rPr lang="pl-PL" i="1" dirty="0"/>
              <a:t>Wyzywanie na czatach i komunikatorach </a:t>
            </a:r>
            <a:r>
              <a:rPr lang="pl-PL" i="1" dirty="0" err="1"/>
              <a:t>społecznościowych</a:t>
            </a:r>
            <a:r>
              <a:rPr lang="pl-PL" dirty="0"/>
              <a:t> 20%</a:t>
            </a:r>
          </a:p>
          <a:p>
            <a:pPr lvl="0" algn="just"/>
            <a:r>
              <a:rPr lang="pl-PL" i="1" dirty="0"/>
              <a:t>Sprawianie przykrości wysłanym SMS-em </a:t>
            </a:r>
            <a:r>
              <a:rPr lang="pl-PL" dirty="0"/>
              <a:t>14%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75360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lvl="0" algn="just"/>
            <a:r>
              <a:rPr lang="pl-PL" dirty="0"/>
              <a:t>Wyniki badań wykazały, że uczniowie częściej stosują formy </a:t>
            </a:r>
            <a:r>
              <a:rPr lang="pl-PL" dirty="0" err="1"/>
              <a:t>cyberprzemocy</a:t>
            </a:r>
            <a:r>
              <a:rPr lang="pl-PL" dirty="0"/>
              <a:t> wobec kolegów i koleżanek z klasy i innych znajomych 67%, niż wobec osób znanych tylko z Internetu 19%.</a:t>
            </a:r>
          </a:p>
          <a:p>
            <a:pPr marL="0" indent="0" algn="just">
              <a:buNone/>
            </a:pPr>
            <a:r>
              <a:rPr lang="pl-PL" dirty="0"/>
              <a:t> </a:t>
            </a:r>
          </a:p>
          <a:p>
            <a:pPr lvl="0" algn="just"/>
            <a:r>
              <a:rPr lang="pl-PL" dirty="0"/>
              <a:t>Wyniki wskazują również, że od tych samych grup (koledzy, koleżanki, znajomi) sami doświadczają </a:t>
            </a:r>
            <a:r>
              <a:rPr lang="pl-PL" dirty="0" err="1"/>
              <a:t>cyberbullingu</a:t>
            </a:r>
            <a:r>
              <a:rPr lang="pl-PL" dirty="0"/>
              <a:t> 59%.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4487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METODOLOGIA  </a:t>
            </a:r>
            <a:r>
              <a:rPr lang="pl-PL" b="1" dirty="0" smtClean="0"/>
              <a:t>BADAŃ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Badania polegały na wypełnieniu tematycznego kwestionariusza: </a:t>
            </a:r>
            <a:r>
              <a:rPr lang="pl-PL" dirty="0" err="1"/>
              <a:t>Cyberbulling</a:t>
            </a:r>
            <a:r>
              <a:rPr lang="pl-PL" dirty="0"/>
              <a:t> - kwestionariusz doświadczeń </a:t>
            </a:r>
            <a:r>
              <a:rPr lang="pl-PL" dirty="0" err="1"/>
              <a:t>cyberprzemocy</a:t>
            </a:r>
            <a:r>
              <a:rPr lang="pl-PL" dirty="0"/>
              <a:t>” - ankieta dla klas V, </a:t>
            </a:r>
            <a:r>
              <a:rPr lang="pl-PL" dirty="0" smtClean="0"/>
              <a:t>VI i VII.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Ankieta składała się z 20 pytań zamkniętych jednokrotnego i wielokrotnego wyboru oraz metryczki dotyczącej wieku i płci respondenta. 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38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Rekomendacje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pl-PL" dirty="0"/>
              <a:t>Uświadomienie rodzicom uczniów problemu </a:t>
            </a:r>
            <a:r>
              <a:rPr lang="pl-PL" dirty="0" err="1"/>
              <a:t>cyberbullingu</a:t>
            </a:r>
            <a:r>
              <a:rPr lang="pl-PL" dirty="0"/>
              <a:t> wśród młodzieży oraz możliwości sprawowania odpowiedniej kontroli rodzicielskiej.</a:t>
            </a:r>
          </a:p>
          <a:p>
            <a:pPr lvl="0" algn="just"/>
            <a:r>
              <a:rPr lang="pl-PL" dirty="0"/>
              <a:t>Przeprowadzenie dodatkowych zajęć przez wychowawców klas na temat zagrożeń płynących z nieodpowiedzialnego korzystania z Internetu.</a:t>
            </a:r>
          </a:p>
          <a:p>
            <a:pPr lvl="0" algn="just"/>
            <a:r>
              <a:rPr lang="pl-PL" dirty="0"/>
              <a:t>Przeprowadzenie zajęć informacyjno-edukacyjnych dla nauczycieli i wychowawców na temat ochrony dzieci przed </a:t>
            </a:r>
            <a:r>
              <a:rPr lang="pl-PL" dirty="0" err="1"/>
              <a:t>cyberbullingiem</a:t>
            </a:r>
            <a:r>
              <a:rPr lang="pl-PL" dirty="0"/>
              <a:t>. Szkolenie powinno być przeprowadzone przez specjalistów </a:t>
            </a:r>
            <a:r>
              <a:rPr lang="pl-PL"/>
              <a:t>w </a:t>
            </a:r>
            <a:r>
              <a:rPr lang="pl-PL" smtClean="0"/>
              <a:t>tym</a:t>
            </a:r>
            <a:r>
              <a:rPr lang="pl-PL" smtClean="0"/>
              <a:t> </a:t>
            </a:r>
            <a:r>
              <a:rPr lang="pl-PL" dirty="0"/>
              <a:t>zakresie.</a:t>
            </a:r>
          </a:p>
          <a:p>
            <a:pPr lvl="0" algn="just"/>
            <a:r>
              <a:rPr lang="pl-PL" dirty="0"/>
              <a:t>Przeprowadzenie przez wychowawców i specjalistów szkolnych warsztatów promujących zachowania asertywne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06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u="sng" dirty="0"/>
              <a:t>Uczestnicy </a:t>
            </a:r>
            <a:r>
              <a:rPr lang="pl-PL" u="sng" dirty="0" smtClean="0"/>
              <a:t>badań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W badaniach wzięło udział łącznie 202 uczniów, w tym 103 chłopców i 99 dziewcząt, w wieku 11-14 lat.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465933557"/>
              </p:ext>
            </p:extLst>
          </p:nvPr>
        </p:nvGraphicFramePr>
        <p:xfrm>
          <a:off x="3419872" y="2996952"/>
          <a:ext cx="4992216" cy="3472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530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857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Analiza zasadnicza oraz podsumowanie wyników </a:t>
            </a:r>
            <a:r>
              <a:rPr lang="pl-PL" b="1" dirty="0" smtClean="0"/>
              <a:t>badań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45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 których urządzeń nowych technologii korzystasz?</a:t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04969374"/>
              </p:ext>
            </p:extLst>
          </p:nvPr>
        </p:nvGraphicFramePr>
        <p:xfrm>
          <a:off x="395536" y="1268760"/>
          <a:ext cx="8352928" cy="495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192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Ile przeciętnie godzin tygodniowo korzystasz z Internetu?</a:t>
            </a: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1495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973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Zaznacz </a:t>
            </a:r>
            <a:r>
              <a:rPr lang="pl-PL" dirty="0"/>
              <a:t>proszę, które z poniższych zdań są w Twoim przypadku prawdziwe:</a:t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0732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030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Czy zdarzyło Ci się wyzywać kogoś w </a:t>
            </a:r>
            <a:r>
              <a:rPr lang="pl-PL" dirty="0" err="1"/>
              <a:t>internecie</a:t>
            </a:r>
            <a:r>
              <a:rPr lang="pl-PL" dirty="0"/>
              <a:t>?</a:t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2472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960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545</Words>
  <Application>Microsoft Office PowerPoint</Application>
  <PresentationFormat>Pokaz na ekranie (4:3)</PresentationFormat>
  <Paragraphs>54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Motyw pakietu Office</vt:lpstr>
      <vt:lpstr>Analiza wyników ankiety identyfikującej problem  doświadczania cyberprzemocy - cyberbullingu w roku szkolnym 2018/2019 w opinii uczniów Szkoły Podstawowej </vt:lpstr>
      <vt:lpstr>Prezentacja programu PowerPoint</vt:lpstr>
      <vt:lpstr>METODOLOGIA  BADAŃ</vt:lpstr>
      <vt:lpstr>Uczestnicy badań</vt:lpstr>
      <vt:lpstr>Analiza zasadnicza oraz podsumowanie wyników badań</vt:lpstr>
      <vt:lpstr>Z których urządzeń nowych technologii korzystasz? </vt:lpstr>
      <vt:lpstr>Ile przeciętnie godzin tygodniowo korzystasz z Internetu?</vt:lpstr>
      <vt:lpstr>  Zaznacz proszę, które z poniższych zdań są w Twoim przypadku prawdziwe: </vt:lpstr>
      <vt:lpstr>Czy zdarzyło Ci się wyzywać kogoś w internecie? </vt:lpstr>
      <vt:lpstr>Czy zdarzyło Ci się zamieścić w Internecie kompromitujące kogoś materiały? </vt:lpstr>
      <vt:lpstr>Czy zdarzyło Ci się komentować wypowiedz na forum internetowym, żeby ośmieszyć/sprawić przykrość innej osoby? </vt:lpstr>
      <vt:lpstr>Czy zdarzyło Ci się wysłać SMS, żeby sprawić przykrość innej osobie? </vt:lpstr>
      <vt:lpstr>Czy zdarzyło Ci się wyzywać, obrażać inne osoby na czacie, komunikatorze internetowym?</vt:lpstr>
      <vt:lpstr>Czy zdarzyło Ci się umieścić/rozesłać znajomym w internecie zdjęcie przedstawiające zdjęcie innych osób w niekorzystnej sytuacji?</vt:lpstr>
      <vt:lpstr>Czy zdarzyło Ci się dostać do poczty internetowej/komunikatora innej osoby i ujawnić jej tajemnice?</vt:lpstr>
      <vt:lpstr>Czy zdarzyło Ci się wysłać na portal fałszywe ogłoszenie z danymi innej osoby?</vt:lpstr>
      <vt:lpstr>Czy zdarzyło Ci się obrazić inne osoby podczas gry online?</vt:lpstr>
      <vt:lpstr>Czy zdarzyło Ci się ujawnić w internecie czyjeś prywatne rozmowy?</vt:lpstr>
      <vt:lpstr>Czy zdarzyło Ci się przerobić i umieścić w internecie zdjęcie innej osoby?</vt:lpstr>
      <vt:lpstr>Czy zdarzyło Ci się celowo rozesłać zawirusowane wiadomości do innej osoby?</vt:lpstr>
      <vt:lpstr>Czy zdarzyło Ci się celowo wykluczyć ze swoich znajomych w Internecie inną osobę, aby jej dokuczyć?</vt:lpstr>
      <vt:lpstr>Jeśli zdarzyło Ci się robić choćby jedną z rzeczy wymienionych w pytaniach, zaznacz proszę kogo to dotyczyło:</vt:lpstr>
      <vt:lpstr>Czy zdarzyło Ci się w ostatnim roku, że przy pomocy internetu:</vt:lpstr>
      <vt:lpstr>Jeśli zdarzyło Ci się doświadczyć wymienionych wyżej zachowań, wymień proszę kto Ci to zrobił:</vt:lpstr>
      <vt:lpstr>Czy masz poczucie, że kompetencje komputerowe Twoje i Twoich kolegów i koleżanek z klasy przewyższają umiejętności nauczycieli w tym zakresie?</vt:lpstr>
      <vt:lpstr>ANALIZA WYNIKÓW </vt:lpstr>
      <vt:lpstr>Prezentacja programu PowerPoint</vt:lpstr>
      <vt:lpstr>Prezentacja programu PowerPoint</vt:lpstr>
      <vt:lpstr>Prezentacja programu PowerPoint</vt:lpstr>
      <vt:lpstr>Rekomendacje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wyników ankiety identyfikującej problem  doświadczania cyberprzemocy - cyberbullingu w roku szkolnym 2018/2019 w opinii uczniów Szkoły Podstawowej</dc:title>
  <dc:creator>Użytkownik systemu Windows</dc:creator>
  <cp:lastModifiedBy>Użytkownik systemu Windows</cp:lastModifiedBy>
  <cp:revision>9</cp:revision>
  <dcterms:created xsi:type="dcterms:W3CDTF">2019-06-20T18:17:42Z</dcterms:created>
  <dcterms:modified xsi:type="dcterms:W3CDTF">2019-06-21T19:41:23Z</dcterms:modified>
</cp:coreProperties>
</file>