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9" r:id="rId2"/>
    <p:sldId id="262" r:id="rId3"/>
    <p:sldId id="369" r:id="rId4"/>
    <p:sldId id="271" r:id="rId5"/>
    <p:sldId id="273" r:id="rId6"/>
    <p:sldId id="371" r:id="rId7"/>
    <p:sldId id="372" r:id="rId8"/>
    <p:sldId id="287" r:id="rId9"/>
    <p:sldId id="288" r:id="rId10"/>
    <p:sldId id="298" r:id="rId11"/>
    <p:sldId id="318" r:id="rId12"/>
    <p:sldId id="373" r:id="rId13"/>
    <p:sldId id="327" r:id="rId14"/>
    <p:sldId id="375" r:id="rId15"/>
    <p:sldId id="366" r:id="rId16"/>
    <p:sldId id="374" r:id="rId17"/>
    <p:sldId id="364" r:id="rId18"/>
    <p:sldId id="34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10A808"/>
    <a:srgbClr val="0000FF"/>
    <a:srgbClr val="006600"/>
    <a:srgbClr val="129E19"/>
    <a:srgbClr val="CC6600"/>
    <a:srgbClr val="FF9999"/>
    <a:srgbClr val="9966FF"/>
    <a:srgbClr val="99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21" autoAdjust="0"/>
    <p:restoredTop sz="91935" autoAdjust="0"/>
  </p:normalViewPr>
  <p:slideViewPr>
    <p:cSldViewPr>
      <p:cViewPr>
        <p:scale>
          <a:sx n="60" d="100"/>
          <a:sy n="60" d="100"/>
        </p:scale>
        <p:origin x="-130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BEEC0-8BD7-4D12-82B7-7FE174028A73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A028C-F70D-4836-BED0-A6D04CEEA18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88479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028C-F70D-4836-BED0-A6D04CEEA18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028C-F70D-4836-BED0-A6D04CEEA18F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028C-F70D-4836-BED0-A6D04CEEA18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028C-F70D-4836-BED0-A6D04CEEA18F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A028C-F70D-4836-BED0-A6D04CEEA18F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764848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51165B-A375-48D0-A250-620B33BCF78C}" type="datetimeFigureOut">
              <a:rPr lang="pl-PL" smtClean="0"/>
              <a:pPr/>
              <a:t>2019-06-15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A3CCEB-CF46-43E2-B323-49F2CEC0B81D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1472" y="214290"/>
            <a:ext cx="7929618" cy="592935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2400" b="1" dirty="0" smtClean="0">
                <a:solidFill>
                  <a:srgbClr val="0070C0"/>
                </a:solidFill>
                <a:latin typeface="Arial Rounded MT Bold" pitchFamily="34" charset="0"/>
              </a:rPr>
              <a:t>		</a:t>
            </a:r>
            <a:r>
              <a:rPr lang="pl-PL" sz="2400" b="1" u="sng" dirty="0" smtClean="0">
                <a:solidFill>
                  <a:srgbClr val="0070C0"/>
                </a:solidFill>
                <a:latin typeface="Arial Rounded MT Bold" pitchFamily="34" charset="0"/>
              </a:rPr>
              <a:t>KRONIKA </a:t>
            </a:r>
            <a:r>
              <a:rPr lang="pl-PL" sz="2400" dirty="0" smtClean="0">
                <a:latin typeface="Arial Rounded MT Bold" pitchFamily="34" charset="0"/>
              </a:rPr>
              <a:t/>
            </a:r>
            <a:br>
              <a:rPr lang="pl-PL" sz="2400" dirty="0" smtClean="0">
                <a:latin typeface="Arial Rounded MT Bold" pitchFamily="34" charset="0"/>
              </a:rPr>
            </a:br>
            <a:r>
              <a:rPr lang="pl-PL" sz="2400" dirty="0" smtClean="0">
                <a:latin typeface="Arial Rounded MT Bold" pitchFamily="34" charset="0"/>
              </a:rPr>
              <a:t>		</a:t>
            </a:r>
            <a:r>
              <a:rPr lang="pl-PL" sz="2400" b="1" u="sng" dirty="0" smtClean="0">
                <a:solidFill>
                  <a:srgbClr val="FF0000"/>
                </a:solidFill>
                <a:latin typeface="Arial Rounded MT Bold" pitchFamily="34" charset="0"/>
              </a:rPr>
              <a:t>SZKOLNEJ</a:t>
            </a:r>
            <a:r>
              <a:rPr lang="pl-PL" sz="2400" dirty="0" smtClean="0">
                <a:latin typeface="Arial Rounded MT Bold" pitchFamily="34" charset="0"/>
              </a:rPr>
              <a:t/>
            </a:r>
            <a:br>
              <a:rPr lang="pl-PL" sz="2400" dirty="0" smtClean="0">
                <a:latin typeface="Arial Rounded MT Bold" pitchFamily="34" charset="0"/>
              </a:rPr>
            </a:br>
            <a:r>
              <a:rPr lang="pl-PL" sz="2400" dirty="0" smtClean="0">
                <a:latin typeface="Arial Rounded MT Bold" pitchFamily="34" charset="0"/>
              </a:rPr>
              <a:t>		</a:t>
            </a:r>
            <a:r>
              <a:rPr lang="pl-PL" sz="2400" b="1" u="sng" dirty="0" smtClean="0">
                <a:solidFill>
                  <a:srgbClr val="FFC000"/>
                </a:solidFill>
                <a:latin typeface="Arial Rounded MT Bold" pitchFamily="34" charset="0"/>
              </a:rPr>
              <a:t>KASY  OSZCZĘDNOŚCI</a:t>
            </a:r>
            <a:endParaRPr lang="pl-PL" sz="1800" b="1" u="sng" dirty="0" smtClean="0">
              <a:solidFill>
                <a:srgbClr val="FFC000"/>
              </a:solidFill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1800" b="1" dirty="0" smtClean="0">
                <a:solidFill>
                  <a:srgbClr val="FFC000"/>
                </a:solidFill>
                <a:latin typeface="Arial Rounded MT Bold" pitchFamily="34" charset="0"/>
              </a:rPr>
              <a:t>		</a:t>
            </a:r>
            <a:r>
              <a:rPr lang="pl-PL" sz="1800" b="1" dirty="0" smtClean="0">
                <a:latin typeface="Arial Rounded MT Bold" pitchFamily="34" charset="0"/>
              </a:rPr>
              <a:t>działającej </a:t>
            </a:r>
            <a:r>
              <a:rPr lang="pl-PL" sz="1800" dirty="0" smtClean="0">
                <a:latin typeface="Arial Rounded MT Bold" pitchFamily="34" charset="0"/>
              </a:rPr>
              <a:t/>
            </a:r>
            <a:br>
              <a:rPr lang="pl-PL" sz="1800" dirty="0" smtClean="0">
                <a:latin typeface="Arial Rounded MT Bold" pitchFamily="34" charset="0"/>
              </a:rPr>
            </a:br>
            <a:r>
              <a:rPr lang="pl-PL" sz="1800" dirty="0" smtClean="0">
                <a:latin typeface="Arial Rounded MT Bold" pitchFamily="34" charset="0"/>
              </a:rPr>
              <a:t>		</a:t>
            </a:r>
            <a:r>
              <a:rPr lang="pl-PL" sz="2400" b="1" dirty="0" smtClean="0">
                <a:solidFill>
                  <a:srgbClr val="0070C0"/>
                </a:solidFill>
                <a:latin typeface="Arial Rounded MT Bold" pitchFamily="34" charset="0"/>
              </a:rPr>
              <a:t>w Szkole Podstawowej</a:t>
            </a:r>
            <a:br>
              <a:rPr lang="pl-PL" sz="2400" b="1" dirty="0" smtClean="0"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pl-PL" sz="2400" b="1" dirty="0" smtClean="0">
                <a:solidFill>
                  <a:srgbClr val="0070C0"/>
                </a:solidFill>
                <a:latin typeface="Arial Rounded MT Bold" pitchFamily="34" charset="0"/>
              </a:rPr>
              <a:t>			im. 17 Pułku Ułanów </a:t>
            </a:r>
            <a:br>
              <a:rPr lang="pl-PL" sz="2400" b="1" dirty="0" smtClean="0"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pl-PL" sz="2400" b="1" dirty="0" smtClean="0">
                <a:solidFill>
                  <a:srgbClr val="0070C0"/>
                </a:solidFill>
                <a:latin typeface="Arial Rounded MT Bold" pitchFamily="34" charset="0"/>
              </a:rPr>
              <a:t>				Wielkopolskich</a:t>
            </a:r>
            <a:br>
              <a:rPr lang="pl-PL" sz="2400" b="1" dirty="0" smtClean="0">
                <a:solidFill>
                  <a:srgbClr val="0070C0"/>
                </a:solidFill>
                <a:latin typeface="Arial Rounded MT Bold" pitchFamily="34" charset="0"/>
              </a:rPr>
            </a:br>
            <a:r>
              <a:rPr lang="pl-PL" sz="2400" b="1" dirty="0" smtClean="0">
                <a:solidFill>
                  <a:srgbClr val="0070C0"/>
                </a:solidFill>
                <a:latin typeface="Arial Rounded MT Bold" pitchFamily="34" charset="0"/>
              </a:rPr>
              <a:t>					w Bielawach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1800" b="1" dirty="0" smtClean="0">
                <a:latin typeface="Arial Rounded MT Bold" pitchFamily="34" charset="0"/>
              </a:rPr>
              <a:t>					rok szkolny  2018/ 2019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pl-PL" sz="1800" i="1" dirty="0" smtClean="0"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1800" i="1" dirty="0" smtClean="0">
                <a:latin typeface="Arial Rounded MT Bold" pitchFamily="34" charset="0"/>
              </a:rPr>
              <a:t>Kronikę </a:t>
            </a:r>
            <a:r>
              <a:rPr lang="pl-PL" sz="1800" i="1" dirty="0">
                <a:latin typeface="Arial Rounded MT Bold" pitchFamily="34" charset="0"/>
              </a:rPr>
              <a:t>przygotowała pani Karolina Bursiak – opiekun SKO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pl-PL" sz="1800" b="1" dirty="0" smtClean="0"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pl-PL" sz="1800" b="1" dirty="0">
              <a:latin typeface="Arial Rounded MT Bold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pic>
        <p:nvPicPr>
          <p:cNvPr id="1026" name="Picture 2" descr="SKO - PKO Bank Polsk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579" r="4579"/>
          <a:stretch>
            <a:fillRect/>
          </a:stretch>
        </p:blipFill>
        <p:spPr bwMode="auto">
          <a:xfrm>
            <a:off x="642910" y="428606"/>
            <a:ext cx="2571768" cy="209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143248"/>
            <a:ext cx="2708690" cy="250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703112"/>
          </a:xfrm>
        </p:spPr>
        <p:txBody>
          <a:bodyPr>
            <a:normAutofit/>
          </a:bodyPr>
          <a:lstStyle/>
          <a:p>
            <a:pPr algn="ctr"/>
            <a:r>
              <a:rPr lang="pl-PL" sz="1400" dirty="0" smtClean="0"/>
              <a:t>			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4" y="332599"/>
            <a:ext cx="807249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W miesiącu listopadzie rozstrzygnięty został</a:t>
            </a:r>
            <a:br>
              <a:rPr lang="pl-PL" b="1" dirty="0" smtClean="0"/>
            </a:br>
            <a:r>
              <a:rPr lang="pl-PL" b="1" dirty="0" smtClean="0"/>
              <a:t>Konkurs na </a:t>
            </a:r>
            <a:r>
              <a:rPr lang="pl-PL" b="1" dirty="0" smtClean="0"/>
              <a:t>plakat promujący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oszczędzanie w SKO</a:t>
            </a:r>
            <a:r>
              <a:rPr lang="pl-PL" b="1" dirty="0" smtClean="0">
                <a:solidFill>
                  <a:srgbClr val="FF0000"/>
                </a:solidFill>
              </a:rPr>
              <a:t>  </a:t>
            </a:r>
            <a:r>
              <a:rPr lang="pl-PL" b="1" i="1" dirty="0" smtClean="0">
                <a:solidFill>
                  <a:srgbClr val="FF0000"/>
                </a:solidFill>
              </a:rPr>
              <a:t>„W SKO oszczędzamy, </a:t>
            </a:r>
            <a:r>
              <a:rPr lang="pl-PL" b="1" i="1" dirty="0" smtClean="0">
                <a:solidFill>
                  <a:srgbClr val="FF0000"/>
                </a:solidFill>
              </a:rPr>
              <a:t>to </a:t>
            </a:r>
            <a:r>
              <a:rPr lang="pl-PL" b="1" i="1" dirty="0" smtClean="0">
                <a:solidFill>
                  <a:srgbClr val="FF0000"/>
                </a:solidFill>
              </a:rPr>
              <a:t>na podróże mamy!”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/>
              <a:t>W</a:t>
            </a:r>
            <a:r>
              <a:rPr lang="pl-PL" b="1" dirty="0" smtClean="0"/>
              <a:t> </a:t>
            </a:r>
            <a:r>
              <a:rPr lang="pl-PL" b="1" dirty="0" smtClean="0"/>
              <a:t>kategorii klas I – </a:t>
            </a:r>
            <a:r>
              <a:rPr lang="pl-PL" b="1" dirty="0" smtClean="0"/>
              <a:t>III zwyciężyła klasa</a:t>
            </a:r>
            <a:r>
              <a:rPr lang="pl-PL" sz="2400" b="1" dirty="0" smtClean="0"/>
              <a:t> </a:t>
            </a:r>
            <a:r>
              <a:rPr lang="pl-PL" sz="2000" b="1" i="1" u="sng" dirty="0" smtClean="0"/>
              <a:t>I</a:t>
            </a:r>
            <a:r>
              <a:rPr lang="pl-PL" b="1" dirty="0" smtClean="0"/>
              <a:t>,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                    a </a:t>
            </a:r>
            <a:r>
              <a:rPr lang="pl-PL" b="1" dirty="0" smtClean="0"/>
              <a:t>w kategorii klas IV – </a:t>
            </a:r>
            <a:r>
              <a:rPr lang="pl-PL" b="1" dirty="0" smtClean="0"/>
              <a:t>VIII zwyciężyła </a:t>
            </a:r>
            <a:r>
              <a:rPr lang="pl-PL" sz="2000" b="1" i="1" u="sng" dirty="0" smtClean="0"/>
              <a:t>klasa </a:t>
            </a:r>
            <a:r>
              <a:rPr lang="pl-PL" sz="2000" b="1" i="1" u="sng" dirty="0" err="1" smtClean="0"/>
              <a:t>IVb</a:t>
            </a:r>
            <a:r>
              <a:rPr lang="pl-PL" sz="2000" b="1" i="1" u="sng" dirty="0" smtClean="0"/>
              <a:t>.</a:t>
            </a:r>
            <a:r>
              <a:rPr lang="pl-PL" sz="2000" b="1" i="1" dirty="0" smtClean="0"/>
              <a:t>			</a:t>
            </a:r>
            <a:r>
              <a:rPr lang="pl-PL" sz="2000" b="1" i="1" u="sng" dirty="0" smtClean="0"/>
              <a:t/>
            </a:r>
            <a:br>
              <a:rPr lang="pl-PL" sz="2000" b="1" i="1" u="sng" dirty="0" smtClean="0"/>
            </a:br>
            <a:r>
              <a:rPr lang="pl-PL" u="sng" dirty="0" smtClean="0"/>
              <a:t/>
            </a:r>
            <a:br>
              <a:rPr lang="pl-PL" u="sng" dirty="0" smtClean="0"/>
            </a:br>
            <a:r>
              <a:rPr lang="pl-PL" i="1" dirty="0" smtClean="0"/>
              <a:t>  </a:t>
            </a:r>
            <a:br>
              <a:rPr lang="pl-PL" i="1" dirty="0" smtClean="0"/>
            </a:br>
            <a:endParaRPr lang="pl-PL" dirty="0"/>
          </a:p>
        </p:txBody>
      </p:sp>
      <p:pic>
        <p:nvPicPr>
          <p:cNvPr id="12289" name="Picture 1" descr="C:\Users\admin\Desktop\SKO 30.V.2019 - lekcje ZDJĘCIA SKO\20181106_0931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38745" y="2433627"/>
            <a:ext cx="4038600" cy="3028950"/>
          </a:xfrm>
          <a:prstGeom prst="rect">
            <a:avLst/>
          </a:prstGeom>
          <a:noFill/>
        </p:spPr>
      </p:pic>
      <p:pic>
        <p:nvPicPr>
          <p:cNvPr id="12290" name="Picture 2" descr="C:\Users\admin\Desktop\SKO 30.V.2019 - lekcje ZDJĘCIA SKO\20181106_0931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000240"/>
            <a:ext cx="3714776" cy="2786082"/>
          </a:xfrm>
          <a:prstGeom prst="rect">
            <a:avLst/>
          </a:prstGeom>
          <a:noFill/>
        </p:spPr>
      </p:pic>
      <p:pic>
        <p:nvPicPr>
          <p:cNvPr id="12291" name="Picture 3" descr="C:\Users\admin\Desktop\SKO 30.V.2019 - lekcje ZDJĘCIA SKO\20181106_0930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643446"/>
            <a:ext cx="2438283" cy="1828712"/>
          </a:xfrm>
          <a:prstGeom prst="rect">
            <a:avLst/>
          </a:prstGeom>
          <a:noFill/>
        </p:spPr>
      </p:pic>
      <p:pic>
        <p:nvPicPr>
          <p:cNvPr id="12293" name="Picture 5" descr="C:\Users\admin\Desktop\SKO 30.V.2019 - lekcje ZDJĘCIA SKO\20181106_093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500570"/>
            <a:ext cx="2743152" cy="20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1500198"/>
          </a:xfrm>
        </p:spPr>
        <p:txBody>
          <a:bodyPr>
            <a:noAutofit/>
          </a:bodyPr>
          <a:lstStyle/>
          <a:p>
            <a:pPr algn="ctr"/>
            <a:r>
              <a:rPr lang="pl-PL" sz="3200" b="1" u="sng" dirty="0" smtClean="0">
                <a:solidFill>
                  <a:srgbClr val="002060"/>
                </a:solidFill>
              </a:rPr>
              <a:t>Akcja SKO </a:t>
            </a:r>
            <a:r>
              <a:rPr lang="pl-PL" sz="3200" b="1" u="sng" dirty="0" smtClean="0">
                <a:solidFill>
                  <a:srgbClr val="FF0000"/>
                </a:solidFill>
              </a:rPr>
              <a:t>„I </a:t>
            </a:r>
            <a:r>
              <a:rPr lang="pl-PL" sz="3200" b="1" u="sng" dirty="0" smtClean="0">
                <a:solidFill>
                  <a:srgbClr val="FF0000"/>
                </a:solidFill>
              </a:rPr>
              <a:t>T</a:t>
            </a:r>
            <a:r>
              <a:rPr lang="pl-PL" sz="3200" b="1" u="sng" dirty="0" smtClean="0">
                <a:solidFill>
                  <a:srgbClr val="FF0000"/>
                </a:solidFill>
              </a:rPr>
              <a:t>y </a:t>
            </a:r>
            <a:r>
              <a:rPr lang="pl-PL" sz="3200" b="1" u="sng" dirty="0" smtClean="0">
                <a:solidFill>
                  <a:srgbClr val="FF0000"/>
                </a:solidFill>
              </a:rPr>
              <a:t>możesz pomóc!”</a:t>
            </a:r>
            <a:endParaRPr lang="pl-PL" sz="3200" b="1" u="sng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0" y="1285860"/>
            <a:ext cx="4427984" cy="48577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2000" b="1" i="1" dirty="0" smtClean="0">
                <a:solidFill>
                  <a:srgbClr val="002060"/>
                </a:solidFill>
              </a:rPr>
              <a:t>W dniach 17 – 19</a:t>
            </a:r>
            <a:r>
              <a:rPr lang="pl-PL" sz="2000" b="1" i="1" dirty="0" smtClean="0">
                <a:solidFill>
                  <a:srgbClr val="002060"/>
                </a:solidFill>
              </a:rPr>
              <a:t> </a:t>
            </a:r>
            <a:r>
              <a:rPr lang="pl-PL" sz="2000" b="1" i="1" dirty="0" smtClean="0">
                <a:solidFill>
                  <a:srgbClr val="002060"/>
                </a:solidFill>
              </a:rPr>
              <a:t>grudnia cała społeczność uczniowska </a:t>
            </a:r>
            <a:r>
              <a:rPr lang="pl-PL" sz="2000" b="1" i="1" dirty="0" smtClean="0">
                <a:solidFill>
                  <a:srgbClr val="002060"/>
                </a:solidFill>
              </a:rPr>
              <a:t>                              z </a:t>
            </a:r>
            <a:r>
              <a:rPr lang="pl-PL" sz="2000" b="1" i="1" dirty="0" smtClean="0">
                <a:solidFill>
                  <a:srgbClr val="002060"/>
                </a:solidFill>
              </a:rPr>
              <a:t>niecierpliwością oczekiwała </a:t>
            </a:r>
            <a:r>
              <a:rPr lang="pl-PL" sz="2000" b="1" i="1" dirty="0" smtClean="0">
                <a:solidFill>
                  <a:srgbClr val="002060"/>
                </a:solidFill>
              </a:rPr>
              <a:t>                        na </a:t>
            </a:r>
            <a:r>
              <a:rPr lang="pl-PL" sz="2000" b="1" i="1" dirty="0" smtClean="0">
                <a:solidFill>
                  <a:srgbClr val="002060"/>
                </a:solidFill>
              </a:rPr>
              <a:t>zbliżające się Święta Bożego </a:t>
            </a:r>
            <a:r>
              <a:rPr lang="pl-PL" sz="2000" b="1" i="1" dirty="0" smtClean="0">
                <a:solidFill>
                  <a:srgbClr val="002060"/>
                </a:solidFill>
              </a:rPr>
              <a:t>Narodzenia. W </a:t>
            </a:r>
            <a:r>
              <a:rPr lang="pl-PL" sz="2000" b="1" i="1" dirty="0" smtClean="0">
                <a:solidFill>
                  <a:srgbClr val="002060"/>
                </a:solidFill>
              </a:rPr>
              <a:t>szkole wszyscy dekorowali sale lekcyjne </a:t>
            </a:r>
            <a:r>
              <a:rPr lang="pl-PL" sz="2000" b="1" i="1" dirty="0" smtClean="0">
                <a:solidFill>
                  <a:srgbClr val="002060"/>
                </a:solidFill>
              </a:rPr>
              <a:t>                             i </a:t>
            </a:r>
            <a:r>
              <a:rPr lang="pl-PL" sz="2000" b="1" i="1" dirty="0" smtClean="0">
                <a:solidFill>
                  <a:srgbClr val="002060"/>
                </a:solidFill>
              </a:rPr>
              <a:t>ubierali choinki. </a:t>
            </a:r>
            <a:br>
              <a:rPr lang="pl-PL" sz="2000" b="1" i="1" dirty="0" smtClean="0">
                <a:solidFill>
                  <a:srgbClr val="002060"/>
                </a:solidFill>
              </a:rPr>
            </a:br>
            <a:r>
              <a:rPr lang="pl-PL" sz="2000" b="1" i="1" dirty="0" smtClean="0">
                <a:solidFill>
                  <a:srgbClr val="002060"/>
                </a:solidFill>
              </a:rPr>
              <a:t>Zarząd SKO wraz  z opiekunem postanowił już kolejny raz pomóc najbardziej potrzebującym </a:t>
            </a:r>
            <a:r>
              <a:rPr lang="pl-PL" sz="2000" b="1" i="1" dirty="0" smtClean="0">
                <a:solidFill>
                  <a:srgbClr val="002060"/>
                </a:solidFill>
              </a:rPr>
              <a:t>osobom z terenu</a:t>
            </a:r>
            <a:r>
              <a:rPr lang="pl-PL" sz="2000" b="1" i="1" dirty="0" smtClean="0">
                <a:solidFill>
                  <a:srgbClr val="002060"/>
                </a:solidFill>
              </a:rPr>
              <a:t> gminy </a:t>
            </a:r>
            <a:r>
              <a:rPr lang="pl-PL" sz="2000" b="1" i="1" dirty="0" smtClean="0">
                <a:solidFill>
                  <a:srgbClr val="002060"/>
                </a:solidFill>
              </a:rPr>
              <a:t>Bielawy                                i zorganizował Akcję SKO „I TY MOŻESZ POMÓC”, którą wspierał </a:t>
            </a:r>
            <a:r>
              <a:rPr lang="pl-PL" sz="2000" b="1" i="1" dirty="0" smtClean="0">
                <a:solidFill>
                  <a:srgbClr val="002060"/>
                </a:solidFill>
              </a:rPr>
              <a:t>GOPS w Bielawach                        </a:t>
            </a:r>
            <a:r>
              <a:rPr lang="pl-PL" sz="2000" b="1" i="1" dirty="0" smtClean="0">
                <a:solidFill>
                  <a:srgbClr val="002060"/>
                </a:solidFill>
              </a:rPr>
              <a:t>i pani Dyrektor SP Bielawy. </a:t>
            </a:r>
          </a:p>
          <a:p>
            <a:pPr algn="ctr">
              <a:buNone/>
            </a:pPr>
            <a:r>
              <a:rPr lang="pl-PL" sz="2000" b="1" i="1" dirty="0" smtClean="0">
                <a:solidFill>
                  <a:srgbClr val="FF0000"/>
                </a:solidFill>
              </a:rPr>
              <a:t> </a:t>
            </a:r>
            <a:r>
              <a:rPr lang="pl-PL" sz="2000" b="1" i="1" dirty="0" smtClean="0">
                <a:solidFill>
                  <a:srgbClr val="FF0000"/>
                </a:solidFill>
              </a:rPr>
              <a:t>   </a:t>
            </a:r>
            <a:r>
              <a:rPr lang="pl-PL" sz="2000" b="1" i="1" u="sng" dirty="0" smtClean="0">
                <a:solidFill>
                  <a:srgbClr val="FF0000"/>
                </a:solidFill>
              </a:rPr>
              <a:t>Kolejny </a:t>
            </a:r>
            <a:r>
              <a:rPr lang="pl-PL" sz="2000" b="1" i="1" u="sng" dirty="0" smtClean="0">
                <a:solidFill>
                  <a:srgbClr val="FF0000"/>
                </a:solidFill>
              </a:rPr>
              <a:t>raz się udało!!!</a:t>
            </a:r>
            <a: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pl-PL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44" name="AutoShape 4" descr="Znalezione obrazy dla zapytania sw mikoÅaj obraz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48" name="AutoShape 8" descr="Znalezione obrazy dla zapytania jedzenie w opakowaniach zdjÄ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50" name="Picture 10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00438"/>
            <a:ext cx="3857620" cy="2571747"/>
          </a:xfrm>
          <a:prstGeom prst="rect">
            <a:avLst/>
          </a:prstGeom>
          <a:noFill/>
        </p:spPr>
      </p:pic>
      <p:pic>
        <p:nvPicPr>
          <p:cNvPr id="10254" name="Picture 14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428736"/>
            <a:ext cx="1657362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81000" y="357166"/>
            <a:ext cx="8439472" cy="642942"/>
          </a:xfrm>
        </p:spPr>
        <p:txBody>
          <a:bodyPr>
            <a:noAutofit/>
          </a:bodyPr>
          <a:lstStyle/>
          <a:p>
            <a:pPr algn="ctr"/>
            <a:r>
              <a:rPr lang="pl-PL" sz="4200" dirty="0" smtClean="0">
                <a:solidFill>
                  <a:srgbClr val="0070C0"/>
                </a:solidFill>
              </a:rPr>
              <a:t>Bożonarodzeniowy </a:t>
            </a:r>
            <a:r>
              <a:rPr lang="pl-PL" sz="4200" dirty="0" smtClean="0">
                <a:solidFill>
                  <a:srgbClr val="C00000"/>
                </a:solidFill>
              </a:rPr>
              <a:t>Dar</a:t>
            </a:r>
            <a:r>
              <a:rPr lang="pl-PL" sz="4200" dirty="0" smtClean="0">
                <a:solidFill>
                  <a:srgbClr val="10A808"/>
                </a:solidFill>
              </a:rPr>
              <a:t> </a:t>
            </a:r>
            <a:r>
              <a:rPr lang="pl-PL" sz="4200" dirty="0" smtClean="0">
                <a:solidFill>
                  <a:srgbClr val="FFC000"/>
                </a:solidFill>
              </a:rPr>
              <a:t>Naszych </a:t>
            </a:r>
            <a:r>
              <a:rPr lang="pl-PL" sz="4200" dirty="0" smtClean="0">
                <a:solidFill>
                  <a:srgbClr val="FF0000"/>
                </a:solidFill>
              </a:rPr>
              <a:t>SERC</a:t>
            </a:r>
            <a:endParaRPr lang="pl-PL" sz="4200" dirty="0">
              <a:solidFill>
                <a:srgbClr val="FF000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4282" y="4357694"/>
            <a:ext cx="6357982" cy="250030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W dniach </a:t>
            </a:r>
            <a:r>
              <a:rPr lang="pl-PL" sz="2000" b="1" dirty="0" smtClean="0">
                <a:latin typeface="+mj-lt"/>
              </a:rPr>
              <a:t>22 XI – 10 XII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 2019 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roku z okazji 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Świąt Bożego Narodzenia </a:t>
            </a:r>
            <a:r>
              <a:rPr lang="pl-PL" sz="2000" b="1" dirty="0" smtClean="0">
                <a:latin typeface="+mj-lt"/>
              </a:rPr>
              <a:t>o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rganizacja SKO we współpracy z Radą Rodziców przeprowadziła 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w naszej 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szkole zbiórkę odzieży, artykułów chemicznych, kaszek dla niemowląt, pampersów oraz zabawek 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dla podopiecznych z Domu 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Dziecka w </a:t>
            </a:r>
            <a:r>
              <a:rPr lang="pl-PL" sz="2000" b="1" dirty="0" smtClean="0">
                <a:latin typeface="+mj-lt"/>
              </a:rPr>
              <a:t>Strobowie </a:t>
            </a:r>
            <a:r>
              <a:rPr lang="pl-PL" sz="2000" b="1" dirty="0" smtClean="0">
                <a:solidFill>
                  <a:schemeClr val="tx1"/>
                </a:solidFill>
                <a:latin typeface="+mj-lt"/>
              </a:rPr>
              <a:t>w powiecie skierniewickim i Domu Samotnej Matki  im. Stanisławy Leszczyńskiej w Łodzi.</a:t>
            </a:r>
            <a:endParaRPr lang="pl-PL" sz="2000" b="1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194" name="Picture 2" descr="C:\Users\admin\Desktop\ZDJĘCIA XII 2018 - I 2019\20181212_1039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71736" y="2214554"/>
            <a:ext cx="2667018" cy="2000264"/>
          </a:xfrm>
          <a:prstGeom prst="rect">
            <a:avLst/>
          </a:prstGeom>
          <a:noFill/>
        </p:spPr>
      </p:pic>
      <p:pic>
        <p:nvPicPr>
          <p:cNvPr id="8195" name="Picture 3" descr="C:\Users\admin\Desktop\ZDJĘCIA XII 2018 - I 2019\20181214_0845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071546"/>
            <a:ext cx="2571768" cy="1928826"/>
          </a:xfrm>
          <a:prstGeom prst="rect">
            <a:avLst/>
          </a:prstGeom>
          <a:noFill/>
        </p:spPr>
      </p:pic>
      <p:pic>
        <p:nvPicPr>
          <p:cNvPr id="8196" name="Picture 4" descr="C:\Users\admin\Desktop\ZDJĘCIA XII 2018 - I 2019\20181214_0845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786057"/>
            <a:ext cx="2071702" cy="1553777"/>
          </a:xfrm>
          <a:prstGeom prst="rect">
            <a:avLst/>
          </a:prstGeom>
          <a:noFill/>
        </p:spPr>
      </p:pic>
      <p:pic>
        <p:nvPicPr>
          <p:cNvPr id="40962" name="Picture 2" descr="https://scontent-frt3-1.xx.fbcdn.net/v/t1.15752-9/48948181_300583503905372_7054953842080743424_n.jpg?_nc_cat=104&amp;_nc_ht=scontent-frt3-1.xx&amp;oh=d0855f49bcdf2f8fcbf3c4a2bfc2e6d9&amp;oe=5D8803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1142984"/>
            <a:ext cx="2857520" cy="2143141"/>
          </a:xfrm>
          <a:prstGeom prst="rect">
            <a:avLst/>
          </a:prstGeom>
          <a:noFill/>
        </p:spPr>
      </p:pic>
      <p:pic>
        <p:nvPicPr>
          <p:cNvPr id="40964" name="Picture 4" descr="https://scontent-frt3-1.xx.fbcdn.net/v/t1.15752-9/48380409_282902142363820_2466326201690488832_n.jpg?_nc_cat=108&amp;_nc_ht=scontent-frt3-1.xx&amp;oh=a144a35624adc7cce311374cd074dc75&amp;oe=5D909FA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429000"/>
            <a:ext cx="2143141" cy="2857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977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-357214"/>
            <a:ext cx="3357586" cy="2286016"/>
          </a:xfrm>
        </p:spPr>
        <p:txBody>
          <a:bodyPr>
            <a:normAutofit/>
          </a:bodyPr>
          <a:lstStyle/>
          <a:p>
            <a:pPr algn="ctr"/>
            <a:r>
              <a:rPr lang="pl-PL" sz="2600" b="1" u="sng" dirty="0" smtClean="0">
                <a:solidFill>
                  <a:srgbClr val="FF0000"/>
                </a:solidFill>
              </a:rPr>
              <a:t>Gramy do  końca świata i o jeden dzień dłużej !!!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285720" y="3571877"/>
            <a:ext cx="850112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b="1" i="1" u="sng" dirty="0" smtClean="0">
                <a:latin typeface="Arial" pitchFamily="34" charset="0"/>
                <a:cs typeface="Arial" pitchFamily="34" charset="0"/>
              </a:rPr>
              <a:t>Wielka Orkiestra Świątecznej Pomocy zagrała swój finał po raz 27.                   </a:t>
            </a:r>
            <a:r>
              <a:rPr lang="pl-PL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Wielki finał WOŚP odbył się również w naszej szkole i miejscowości.                               Już w godzinach rannych </a:t>
            </a:r>
            <a:r>
              <a:rPr lang="pl-PL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pl-PL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stycznia 2019 roku grupa 15 wolontariuszy                        pod opieką pań: Doroty Gawrysiak, Karoliny Bursiak i Joanny Gabryelczyk  kwestowała przy kościołach parafialnych w Bielawach, Oszkowicach                                 i Chruślinie.</a:t>
            </a:r>
            <a:r>
              <a:rPr lang="pl-PL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Uczmy się pomagać innym. To wspaniała inicjatywa, która dzięki zaangażowaniu jej twórcy - Jurka Owsiaka ogarnęła cały kraj. Dziękujemy wszystkim, którzy swą pracą i zaangażowaniem, a także złożonymi datkami wsparli to Dzieło. Mamy nadzieję, że ta akcja będzie trwała do końca świata                        i jeden dzień dłużej.</a:t>
            </a:r>
          </a:p>
          <a:p>
            <a:pPr algn="ctr">
              <a:lnSpc>
                <a:spcPct val="120000"/>
              </a:lnSpc>
            </a:pPr>
            <a:endParaRPr lang="pl-PL" i="1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endParaRPr lang="pl-PL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2" descr="Znalezione obrazy dla zapytania wośp 2016 obra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0" name="Picture 2" descr="C:\Users\admin\Desktop\ZDJĘCIA XII 2018 - I 2019\20190113_110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43438" y="285728"/>
            <a:ext cx="4048144" cy="3036108"/>
          </a:xfrm>
          <a:prstGeom prst="rect">
            <a:avLst/>
          </a:prstGeom>
          <a:noFill/>
        </p:spPr>
      </p:pic>
      <p:pic>
        <p:nvPicPr>
          <p:cNvPr id="2051" name="Picture 3" descr="C:\Users\admin\Desktop\ZDJĘCIA XII 2018 - I 2019\20190113_110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14488"/>
            <a:ext cx="2190764" cy="1643074"/>
          </a:xfrm>
          <a:prstGeom prst="rect">
            <a:avLst/>
          </a:prstGeom>
          <a:noFill/>
        </p:spPr>
      </p:pic>
      <p:pic>
        <p:nvPicPr>
          <p:cNvPr id="2052" name="Picture 4" descr="C:\Users\admin\Desktop\ZDJĘCIA XII 2018 - I 2019\20190113_110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928802"/>
            <a:ext cx="2152531" cy="1614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0"/>
            <a:ext cx="8072494" cy="278605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Akcja </a:t>
            </a:r>
            <a:r>
              <a:rPr lang="pl-PL" b="1" dirty="0" smtClean="0"/>
              <a:t>SKO</a:t>
            </a:r>
            <a:r>
              <a:rPr lang="pl-PL" b="1" dirty="0" smtClean="0"/>
              <a:t>                                                        </a:t>
            </a:r>
            <a:r>
              <a:rPr lang="pl-PL" sz="3900" b="1" dirty="0" smtClean="0">
                <a:solidFill>
                  <a:srgbClr val="0000FF"/>
                </a:solidFill>
              </a:rPr>
              <a:t>paczka</a:t>
            </a:r>
            <a:r>
              <a:rPr lang="pl-PL" sz="3900" b="1" dirty="0" smtClean="0"/>
              <a:t> </a:t>
            </a:r>
            <a:r>
              <a:rPr lang="pl-PL" sz="3900" b="1" dirty="0">
                <a:solidFill>
                  <a:srgbClr val="FFC000"/>
                </a:solidFill>
              </a:rPr>
              <a:t>dla</a:t>
            </a:r>
            <a:r>
              <a:rPr lang="pl-PL" sz="3900" b="1" dirty="0"/>
              <a:t> </a:t>
            </a:r>
            <a:r>
              <a:rPr lang="pl-PL" sz="3900" b="1" dirty="0">
                <a:solidFill>
                  <a:srgbClr val="FF0000"/>
                </a:solidFill>
              </a:rPr>
              <a:t>zwierzaka           </a:t>
            </a:r>
            <a:r>
              <a:rPr lang="pl-PL" sz="2800" dirty="0" smtClean="0">
                <a:solidFill>
                  <a:srgbClr val="FF0000"/>
                </a:solidFill>
              </a:rPr>
              <a:t/>
            </a:r>
            <a:br>
              <a:rPr lang="pl-PL" sz="2800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zorganizowana została </a:t>
            </a:r>
            <a:r>
              <a:rPr lang="pl-PL" sz="2400" b="1" dirty="0">
                <a:solidFill>
                  <a:schemeClr val="tx1"/>
                </a:solidFill>
              </a:rPr>
              <a:t>na terenie naszej </a:t>
            </a:r>
            <a:r>
              <a:rPr lang="pl-PL" sz="2400" b="1" dirty="0" smtClean="0">
                <a:solidFill>
                  <a:schemeClr val="tx1"/>
                </a:solidFill>
              </a:rPr>
              <a:t>szkoły w </a:t>
            </a:r>
            <a:r>
              <a:rPr lang="pl-PL" sz="2400" b="1" dirty="0">
                <a:solidFill>
                  <a:schemeClr val="tx1"/>
                </a:solidFill>
              </a:rPr>
              <a:t>dniach </a:t>
            </a:r>
            <a:r>
              <a:rPr lang="pl-PL" sz="2400" b="1" dirty="0" smtClean="0">
                <a:solidFill>
                  <a:schemeClr val="tx1"/>
                </a:solidFill>
              </a:rPr>
              <a:t>                                        </a:t>
            </a:r>
            <a:r>
              <a:rPr lang="pl-PL" sz="2400" b="1" dirty="0" smtClean="0">
                <a:solidFill>
                  <a:schemeClr val="tx1"/>
                </a:solidFill>
              </a:rPr>
              <a:t>14 – 21 stycznia</a:t>
            </a:r>
            <a:r>
              <a:rPr lang="pl-PL" sz="2400" b="1" dirty="0" smtClean="0">
                <a:solidFill>
                  <a:schemeClr val="tx1"/>
                </a:solidFill>
              </a:rPr>
              <a:t> 2019 roku. Kolejny już raz zbieraliśmy                                    miski, koce i </a:t>
            </a:r>
            <a:r>
              <a:rPr lang="pl-PL" sz="2400" b="1" dirty="0">
                <a:solidFill>
                  <a:schemeClr val="tx1"/>
                </a:solidFill>
              </a:rPr>
              <a:t>karmę dla kotów i </a:t>
            </a:r>
            <a:r>
              <a:rPr lang="pl-PL" sz="2400" b="1" dirty="0" smtClean="0">
                <a:solidFill>
                  <a:schemeClr val="tx1"/>
                </a:solidFill>
              </a:rPr>
              <a:t>psów                                                                ze </a:t>
            </a:r>
            <a:r>
              <a:rPr lang="pl-PL" sz="2400" b="1" dirty="0" smtClean="0">
                <a:solidFill>
                  <a:schemeClr val="tx1"/>
                </a:solidFill>
              </a:rPr>
              <a:t>S</a:t>
            </a:r>
            <a:r>
              <a:rPr lang="pl-PL" sz="2400" b="1" dirty="0" smtClean="0">
                <a:solidFill>
                  <a:schemeClr val="tx1"/>
                </a:solidFill>
              </a:rPr>
              <a:t>chroniska dla Zwierząt w Głownie.</a:t>
            </a:r>
            <a:endParaRPr lang="pl-PL" sz="2400" b="1" dirty="0"/>
          </a:p>
        </p:txBody>
      </p:sp>
      <p:pic>
        <p:nvPicPr>
          <p:cNvPr id="3076" name="Picture 4" descr="C:\Users\admin\Desktop\ZDJĘCIA XII 2018 - I 2019\20190124_0900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4500594" cy="3375446"/>
          </a:xfrm>
          <a:prstGeom prst="rect">
            <a:avLst/>
          </a:prstGeom>
          <a:noFill/>
        </p:spPr>
      </p:pic>
      <p:pic>
        <p:nvPicPr>
          <p:cNvPr id="3077" name="Picture 5" descr="C:\Users\admin\Desktop\ZDJĘCIA XII 2018 - I 2019\20190129_093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14686"/>
            <a:ext cx="3857620" cy="2893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9683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0"/>
            <a:ext cx="8774270" cy="92867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22 marca – 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Światowy 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zień 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ody 2019’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3286124"/>
            <a:ext cx="3857620" cy="3571876"/>
          </a:xfrm>
        </p:spPr>
        <p:txBody>
          <a:bodyPr>
            <a:noAutofit/>
          </a:bodyPr>
          <a:lstStyle/>
          <a:p>
            <a:pPr algn="ctr"/>
            <a:r>
              <a:rPr lang="pl-PL" sz="1500" b="1" dirty="0" smtClean="0"/>
              <a:t>W dniu 22 marca </a:t>
            </a:r>
            <a:r>
              <a:rPr lang="pl-PL" sz="1500" b="1" dirty="0" smtClean="0"/>
              <a:t>2019 </a:t>
            </a:r>
            <a:r>
              <a:rPr lang="pl-PL" sz="1500" b="1" dirty="0" smtClean="0"/>
              <a:t>roku                                  w naszej szkole </a:t>
            </a:r>
            <a:r>
              <a:rPr lang="pl-PL" sz="1500" b="1" dirty="0" smtClean="0"/>
              <a:t>jak co roku obchodziliśmy</a:t>
            </a:r>
            <a:r>
              <a:rPr lang="pl-PL" sz="1500" b="1" dirty="0" smtClean="0"/>
              <a:t> Światowy Dzień Wody – wszyscy byliśmy ubrani na niebiesko. </a:t>
            </a:r>
            <a:endParaRPr lang="pl-PL" sz="1500" b="1" dirty="0" smtClean="0"/>
          </a:p>
          <a:p>
            <a:pPr algn="ctr"/>
            <a:r>
              <a:rPr lang="pl-PL" sz="1500" b="1" dirty="0" smtClean="0"/>
              <a:t>W </a:t>
            </a:r>
            <a:r>
              <a:rPr lang="pl-PL" sz="1500" b="1" dirty="0" smtClean="0"/>
              <a:t>tym dniu został rozstrzygnięty Konkurs plastyczny SKO </a:t>
            </a:r>
            <a:r>
              <a:rPr lang="pl-PL" sz="1500" b="1" dirty="0" smtClean="0"/>
              <a:t>„</a:t>
            </a:r>
            <a:r>
              <a:rPr lang="pl-PL" sz="1500" b="1" dirty="0" smtClean="0"/>
              <a:t>D</a:t>
            </a:r>
            <a:r>
              <a:rPr lang="pl-PL" sz="1500" b="1" dirty="0" smtClean="0"/>
              <a:t>laczego woda jest ważna?”</a:t>
            </a:r>
            <a:r>
              <a:rPr lang="pl-PL" sz="1500" b="1" dirty="0" smtClean="0"/>
              <a:t>– plakat. </a:t>
            </a:r>
            <a:endParaRPr lang="pl-PL" sz="1500" b="1" dirty="0" smtClean="0"/>
          </a:p>
          <a:p>
            <a:pPr algn="ctr"/>
            <a:r>
              <a:rPr lang="pl-PL" sz="1500" b="1" dirty="0" smtClean="0"/>
              <a:t>Z</a:t>
            </a:r>
            <a:r>
              <a:rPr lang="pl-PL" sz="1500" b="1" dirty="0" smtClean="0"/>
              <a:t>wycięzcą konkursu w kategorii klas                        I-III została </a:t>
            </a:r>
            <a:r>
              <a:rPr lang="pl-PL" sz="1500" b="1" dirty="0" smtClean="0"/>
              <a:t>klasa </a:t>
            </a:r>
            <a:r>
              <a:rPr lang="pl-PL" sz="1500" b="1" dirty="0" smtClean="0"/>
              <a:t>I, a w kategorii klas IV-VIII wygrała klasa VI.</a:t>
            </a:r>
            <a:endParaRPr lang="pl-PL" sz="1500" b="1" dirty="0" smtClean="0"/>
          </a:p>
          <a:p>
            <a:pPr algn="ctr"/>
            <a:r>
              <a:rPr lang="pl-PL" sz="1500" b="1" dirty="0" smtClean="0"/>
              <a:t>Uczniowie tych klas wraz </a:t>
            </a:r>
            <a:r>
              <a:rPr lang="pl-PL" sz="1500" b="1" dirty="0" smtClean="0"/>
              <a:t>                       z </a:t>
            </a:r>
            <a:r>
              <a:rPr lang="pl-PL" sz="1500" b="1" dirty="0" smtClean="0"/>
              <a:t>wychowawcami otrzymali </a:t>
            </a:r>
            <a:r>
              <a:rPr lang="pl-PL" sz="1500" b="1" dirty="0" smtClean="0"/>
              <a:t>dyplomy za I miejsca i upominki SKO.</a:t>
            </a:r>
            <a:endParaRPr lang="pl-PL" sz="1500" b="1" dirty="0"/>
          </a:p>
        </p:txBody>
      </p:sp>
      <p:pic>
        <p:nvPicPr>
          <p:cNvPr id="6145" name="Picture 1" descr="C:\Users\admin\Desktop\SKO 30.V.2019 - lekcje ZDJĘCIA SKO\20190322_1055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928670"/>
            <a:ext cx="4111654" cy="3000396"/>
          </a:xfrm>
          <a:prstGeom prst="rect">
            <a:avLst/>
          </a:prstGeom>
          <a:noFill/>
        </p:spPr>
      </p:pic>
      <p:pic>
        <p:nvPicPr>
          <p:cNvPr id="6148" name="Picture 4" descr="C:\Users\admin\Desktop\SKO 30.V.2019 - lekcje ZDJĘCIA SKO\20190322_111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2857520" cy="2143141"/>
          </a:xfrm>
          <a:prstGeom prst="rect">
            <a:avLst/>
          </a:prstGeom>
          <a:noFill/>
        </p:spPr>
      </p:pic>
      <p:pic>
        <p:nvPicPr>
          <p:cNvPr id="6150" name="Picture 6" descr="https://scontent-frt3-1.xx.fbcdn.net/v/t1.15752-0/p280x280/54277842_401221157335195_1040542697464528896_n.jpg?_nc_cat=107&amp;_nc_ht=scontent-frt3-1.xx&amp;oh=9894b65cbdcb4d01c2f6526256aa1de5&amp;oe=5DC752D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857628"/>
            <a:ext cx="3786214" cy="2842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80991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</a:rPr>
              <a:t>Lekcje przedsiębiorczości </a:t>
            </a:r>
            <a:r>
              <a:rPr lang="pl-PL" sz="2800" b="1" dirty="0" smtClean="0">
                <a:solidFill>
                  <a:srgbClr val="002060"/>
                </a:solidFill>
              </a:rPr>
              <a:t>z udziałem pracowników                  PKO Banku Polskiego S.A. </a:t>
            </a:r>
            <a:endParaRPr lang="pl-PL" sz="2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0" y="1500175"/>
            <a:ext cx="3571868" cy="321471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l-PL" sz="2200" b="1" dirty="0" smtClean="0"/>
              <a:t>    W </a:t>
            </a:r>
            <a:r>
              <a:rPr lang="pl-PL" sz="2200" b="1" dirty="0" smtClean="0"/>
              <a:t>dniu </a:t>
            </a:r>
            <a:r>
              <a:rPr lang="pl-PL" sz="2200" b="1" dirty="0" smtClean="0"/>
              <a:t>30 maja</a:t>
            </a:r>
            <a:r>
              <a:rPr lang="pl-PL" sz="2200" b="1" dirty="0" smtClean="0"/>
              <a:t> 2019 </a:t>
            </a:r>
            <a:r>
              <a:rPr lang="pl-PL" sz="2200" b="1" dirty="0" smtClean="0"/>
              <a:t>roku                w naszej szkole odbyły się dwie lekcje przedsiębiorczości </a:t>
            </a:r>
            <a:r>
              <a:rPr lang="pl-PL" sz="2200" b="1" dirty="0" smtClean="0"/>
              <a:t>                  dla </a:t>
            </a:r>
            <a:r>
              <a:rPr lang="pl-PL" sz="2200" b="1" dirty="0" smtClean="0"/>
              <a:t>uczniów </a:t>
            </a:r>
            <a:r>
              <a:rPr lang="pl-PL" sz="2200" b="1" dirty="0" smtClean="0"/>
              <a:t>klasy </a:t>
            </a:r>
            <a:r>
              <a:rPr lang="pl-PL" sz="2200" b="1" dirty="0" smtClean="0"/>
              <a:t>I </a:t>
            </a:r>
            <a:r>
              <a:rPr lang="pl-PL" sz="2200" b="1" dirty="0" smtClean="0"/>
              <a:t>                                        </a:t>
            </a:r>
            <a:r>
              <a:rPr lang="pl-PL" sz="2200" b="1" dirty="0" err="1" smtClean="0"/>
              <a:t>i</a:t>
            </a:r>
            <a:r>
              <a:rPr lang="pl-PL" sz="2200" b="1" dirty="0" smtClean="0"/>
              <a:t> </a:t>
            </a:r>
            <a:r>
              <a:rPr lang="pl-PL" sz="2200" b="1" dirty="0" smtClean="0"/>
              <a:t>klasy V, które poprowadziła               p. Ewa Plichta. Uczniowie                           </a:t>
            </a:r>
            <a:r>
              <a:rPr lang="pl-PL" sz="2200" b="1" dirty="0" smtClean="0"/>
              <a:t>z dużym zainteresowaniem </a:t>
            </a:r>
            <a:r>
              <a:rPr lang="pl-PL" sz="2200" b="1" dirty="0" smtClean="0"/>
              <a:t>słuchali </a:t>
            </a:r>
            <a:r>
              <a:rPr lang="pl-PL" sz="2200" b="1" dirty="0" smtClean="0"/>
              <a:t>prowadzącej i byli zaangażowani </a:t>
            </a:r>
            <a:r>
              <a:rPr lang="pl-PL" sz="2200" b="1" dirty="0" smtClean="0"/>
              <a:t>w zajęcia,                       z </a:t>
            </a:r>
            <a:r>
              <a:rPr lang="pl-PL" sz="2200" b="1" dirty="0" smtClean="0"/>
              <a:t>chęcią odpowiadali na </a:t>
            </a:r>
            <a:r>
              <a:rPr lang="pl-PL" sz="2200" b="1" dirty="0" smtClean="0"/>
              <a:t>pytania, a potem zadawali </a:t>
            </a:r>
            <a:r>
              <a:rPr lang="pl-PL" sz="2200" b="1" dirty="0" smtClean="0"/>
              <a:t>swoje</a:t>
            </a:r>
            <a:r>
              <a:rPr lang="pl-PL" sz="2200" b="1" dirty="0" smtClean="0"/>
              <a:t>.</a:t>
            </a:r>
          </a:p>
          <a:p>
            <a:pPr algn="ctr">
              <a:buNone/>
            </a:pPr>
            <a:endParaRPr lang="pl-PL" sz="700" b="1" dirty="0" smtClean="0"/>
          </a:p>
        </p:txBody>
      </p:sp>
      <p:pic>
        <p:nvPicPr>
          <p:cNvPr id="1026" name="Picture 2" descr="C:\Users\admin\Desktop\SKO 30.V.2019 - lekcje ZDJĘCIA SKO\20190530_1111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214818"/>
            <a:ext cx="3143272" cy="2357454"/>
          </a:xfrm>
          <a:prstGeom prst="rect">
            <a:avLst/>
          </a:prstGeom>
          <a:noFill/>
        </p:spPr>
      </p:pic>
      <p:pic>
        <p:nvPicPr>
          <p:cNvPr id="1027" name="Picture 3" descr="C:\Users\admin\Desktop\SKO 30.V.2019 - lekcje ZDJĘCIA SKO\20190530_113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214818"/>
            <a:ext cx="3143272" cy="235745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4143372" y="3643314"/>
            <a:ext cx="40719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sz="2200" b="1" u="sng" dirty="0" smtClean="0">
                <a:solidFill>
                  <a:srgbClr val="C00000"/>
                </a:solidFill>
              </a:rPr>
              <a:t>BYŁO BARDZO CIEKAWIE!</a:t>
            </a:r>
            <a:endParaRPr lang="pl-PL" sz="22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admin\Desktop\SKO 30.V.2019 - lekcje ZDJĘCIA SKO\20190530_122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785926"/>
            <a:ext cx="2343032" cy="1757274"/>
          </a:xfrm>
          <a:prstGeom prst="rect">
            <a:avLst/>
          </a:prstGeom>
          <a:noFill/>
        </p:spPr>
      </p:pic>
      <p:pic>
        <p:nvPicPr>
          <p:cNvPr id="1029" name="Picture 5" descr="C:\Users\admin\Desktop\SKO 30.V.2019 - lekcje ZDJĘCIA SKO\20190530_1223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1803785"/>
            <a:ext cx="2357454" cy="1768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531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4114800" cy="5786454"/>
          </a:xfrm>
        </p:spPr>
        <p:txBody>
          <a:bodyPr>
            <a:noAutofit/>
          </a:bodyPr>
          <a:lstStyle/>
          <a:p>
            <a:pPr algn="ctr"/>
            <a:r>
              <a:rPr lang="pl-PL" sz="3800" b="1" dirty="0" smtClean="0"/>
              <a:t>Zwycięzcą                  </a:t>
            </a:r>
            <a:r>
              <a:rPr lang="pl-PL" sz="3800" b="1" dirty="0"/>
              <a:t>Konkursu SKO </a:t>
            </a:r>
            <a:r>
              <a:rPr lang="pl-PL" sz="3800" b="1" dirty="0" smtClean="0">
                <a:solidFill>
                  <a:srgbClr val="009900"/>
                </a:solidFill>
              </a:rPr>
              <a:t>„Gigant oszczędzania!„ </a:t>
            </a:r>
            <a:br>
              <a:rPr lang="pl-PL" sz="3800" b="1" dirty="0" smtClean="0">
                <a:solidFill>
                  <a:srgbClr val="009900"/>
                </a:solidFill>
              </a:rPr>
            </a:br>
            <a:r>
              <a:rPr lang="pl-PL" sz="3800" b="1" i="1" dirty="0" smtClean="0"/>
              <a:t>w </a:t>
            </a:r>
            <a:r>
              <a:rPr lang="pl-PL" sz="3800" b="1" i="1" dirty="0"/>
              <a:t>roku szkolnym </a:t>
            </a:r>
            <a:r>
              <a:rPr lang="pl-PL" sz="3800" b="1" i="1" dirty="0" smtClean="0"/>
              <a:t>2018/2019 </a:t>
            </a:r>
            <a:r>
              <a:rPr lang="pl-PL" sz="3800" b="1" i="1" dirty="0" smtClean="0"/>
              <a:t/>
            </a:r>
            <a:br>
              <a:rPr lang="pl-PL" sz="3800" b="1" i="1" dirty="0" smtClean="0"/>
            </a:br>
            <a:r>
              <a:rPr lang="pl-PL" sz="3800" b="1" i="1" dirty="0" smtClean="0"/>
              <a:t>została </a:t>
            </a:r>
            <a:r>
              <a:rPr lang="pl-PL" sz="3800" b="1" i="1" dirty="0" smtClean="0"/>
              <a:t>uczennica klasy VI </a:t>
            </a:r>
            <a:br>
              <a:rPr lang="pl-PL" sz="3800" b="1" i="1" dirty="0" smtClean="0"/>
            </a:br>
            <a:r>
              <a:rPr lang="pl-PL" sz="3800" b="1" i="1" dirty="0" smtClean="0">
                <a:solidFill>
                  <a:srgbClr val="10A808"/>
                </a:solidFill>
              </a:rPr>
              <a:t>Julia </a:t>
            </a:r>
            <a:r>
              <a:rPr lang="pl-PL" sz="3800" b="1" i="1" dirty="0" err="1" smtClean="0">
                <a:solidFill>
                  <a:srgbClr val="10A808"/>
                </a:solidFill>
              </a:rPr>
              <a:t>Jaśniewska</a:t>
            </a:r>
            <a:r>
              <a:rPr lang="pl-PL" sz="3800" dirty="0"/>
              <a:t/>
            </a:r>
            <a:br>
              <a:rPr lang="pl-PL" sz="3800" dirty="0"/>
            </a:br>
            <a:endParaRPr lang="pl-PL" sz="3800" dirty="0"/>
          </a:p>
        </p:txBody>
      </p:sp>
      <p:pic>
        <p:nvPicPr>
          <p:cNvPr id="5122" name="Picture 2" descr="Znalezione obrazy dla zapytania puch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8140" y="1428736"/>
            <a:ext cx="4431578" cy="4357718"/>
          </a:xfrm>
          <a:prstGeom prst="rect">
            <a:avLst/>
          </a:prstGeom>
          <a:noFill/>
        </p:spPr>
      </p:pic>
      <p:sp>
        <p:nvSpPr>
          <p:cNvPr id="5124" name="AutoShape 4" descr="Znalezione obrazy dla zapytania obrazki pieniÄd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6" name="AutoShape 6" descr="Znalezione obrazy dla zapytania obrazki pieniÄd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8" name="AutoShape 8" descr="Znalezione obrazy dla zapytania obrazki pieniÄd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91385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42844" y="4643446"/>
            <a:ext cx="8715436" cy="2214554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/>
              <a:t> </a:t>
            </a:r>
            <a:r>
              <a:rPr lang="pl-PL" sz="2800" b="1" dirty="0" smtClean="0">
                <a:latin typeface="+mj-lt"/>
              </a:rPr>
              <a:t>Zwycięzcą Konkursu SKO </a:t>
            </a:r>
          </a:p>
          <a:p>
            <a:pPr algn="ctr"/>
            <a:r>
              <a:rPr lang="pl-PL" sz="2800" b="1" u="sng" dirty="0" smtClean="0">
                <a:solidFill>
                  <a:srgbClr val="006600"/>
                </a:solidFill>
                <a:latin typeface="+mj-lt"/>
              </a:rPr>
              <a:t>„Eksperci w oszczędzaniu!”</a:t>
            </a:r>
            <a:endParaRPr lang="pl-PL" sz="2800" b="1" dirty="0" smtClean="0">
              <a:solidFill>
                <a:srgbClr val="006600"/>
              </a:solidFill>
              <a:latin typeface="+mj-lt"/>
            </a:endParaRPr>
          </a:p>
          <a:p>
            <a:pPr algn="ctr"/>
            <a:r>
              <a:rPr lang="pl-PL" sz="2800" b="1" dirty="0" smtClean="0">
                <a:latin typeface="+mj-lt"/>
              </a:rPr>
              <a:t> w roku szkolnym 2018/2019 została</a:t>
            </a:r>
          </a:p>
          <a:p>
            <a:pPr algn="ctr"/>
            <a:r>
              <a:rPr lang="pl-PL" sz="3600" b="1" i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pl-PL" sz="3600" b="1" i="1" u="sng" dirty="0" smtClean="0">
                <a:solidFill>
                  <a:srgbClr val="0000FF"/>
                </a:solidFill>
                <a:latin typeface="+mj-lt"/>
              </a:rPr>
              <a:t>klasa </a:t>
            </a:r>
            <a:r>
              <a:rPr lang="pl-PL" sz="3600" b="1" i="1" u="sng" dirty="0" err="1" smtClean="0">
                <a:solidFill>
                  <a:srgbClr val="0000FF"/>
                </a:solidFill>
                <a:latin typeface="+mj-lt"/>
              </a:rPr>
              <a:t>IVb</a:t>
            </a:r>
            <a:endParaRPr lang="pl-PL" sz="3600" b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098" name="Picture 2" descr="C:\Users\admin\Desktop\ZDJĘCIA XII 2018 - I 2019\20181206_090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5643602" cy="4125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5786" y="0"/>
            <a:ext cx="8143932" cy="6643710"/>
          </a:xfrm>
        </p:spPr>
        <p:txBody>
          <a:bodyPr>
            <a:normAutofit fontScale="25000" lnSpcReduction="20000"/>
          </a:bodyPr>
          <a:lstStyle/>
          <a:p>
            <a:r>
              <a:rPr lang="pl-PL" sz="4000" dirty="0"/>
              <a:t>	</a:t>
            </a:r>
            <a:endParaRPr lang="pl-PL" sz="4000" dirty="0" smtClean="0"/>
          </a:p>
          <a:p>
            <a:r>
              <a:rPr lang="pl-PL" sz="6400" dirty="0"/>
              <a:t>	</a:t>
            </a:r>
            <a:r>
              <a:rPr lang="pl-PL" sz="7200" b="1" i="1" dirty="0" smtClean="0">
                <a:latin typeface="Bookman Old Style" pitchFamily="18" charset="0"/>
              </a:rPr>
              <a:t> </a:t>
            </a:r>
          </a:p>
          <a:p>
            <a:r>
              <a:rPr lang="pl-PL" sz="7200" b="1" i="1" dirty="0" smtClean="0">
                <a:latin typeface="Bookman Old Style" pitchFamily="18" charset="0"/>
              </a:rPr>
              <a:t>7  </a:t>
            </a:r>
            <a:r>
              <a:rPr lang="pl-PL" sz="7200" b="1" i="1" dirty="0">
                <a:latin typeface="Bookman Old Style" pitchFamily="18" charset="0"/>
              </a:rPr>
              <a:t>września </a:t>
            </a:r>
            <a:r>
              <a:rPr lang="pl-PL" sz="7200" b="1" i="1" dirty="0" smtClean="0">
                <a:latin typeface="Bookman Old Style" pitchFamily="18" charset="0"/>
              </a:rPr>
              <a:t>2018 roku</a:t>
            </a:r>
            <a:r>
              <a:rPr lang="pl-PL" sz="7200" b="1" i="1" dirty="0">
                <a:latin typeface="Bookman Old Style" pitchFamily="18" charset="0"/>
              </a:rPr>
              <a:t> </a:t>
            </a:r>
            <a:r>
              <a:rPr lang="pl-PL" sz="7200" b="1" i="1" dirty="0" smtClean="0">
                <a:latin typeface="Bookman Old Style" pitchFamily="18" charset="0"/>
              </a:rPr>
              <a:t>odbyło </a:t>
            </a:r>
            <a:r>
              <a:rPr lang="pl-PL" sz="7200" b="1" i="1" dirty="0">
                <a:latin typeface="Bookman Old Style" pitchFamily="18" charset="0"/>
              </a:rPr>
              <a:t>się pierwsze </a:t>
            </a:r>
            <a:r>
              <a:rPr lang="pl-PL" sz="7200" b="1" i="1" dirty="0" smtClean="0">
                <a:latin typeface="Bookman Old Style" pitchFamily="18" charset="0"/>
              </a:rPr>
              <a:t>zebranie  </a:t>
            </a:r>
          </a:p>
          <a:p>
            <a:r>
              <a:rPr lang="pl-PL" sz="7200" b="1" i="1" dirty="0" smtClean="0">
                <a:latin typeface="Bookman Old Style" pitchFamily="18" charset="0"/>
              </a:rPr>
              <a:t>członków SKO. Wybrano </a:t>
            </a:r>
            <a:r>
              <a:rPr lang="pl-PL" sz="7200" b="1" i="1" dirty="0">
                <a:latin typeface="Bookman Old Style" pitchFamily="18" charset="0"/>
              </a:rPr>
              <a:t>nowy Zarząd Szkolnej Kasy </a:t>
            </a:r>
            <a:endParaRPr lang="pl-PL" sz="7200" b="1" i="1" dirty="0" smtClean="0">
              <a:latin typeface="Bookman Old Style" pitchFamily="18" charset="0"/>
            </a:endParaRPr>
          </a:p>
          <a:p>
            <a:r>
              <a:rPr lang="pl-PL" sz="7200" b="1" i="1" dirty="0" smtClean="0">
                <a:latin typeface="Bookman Old Style" pitchFamily="18" charset="0"/>
              </a:rPr>
              <a:t>Oszczędności oraz </a:t>
            </a:r>
            <a:r>
              <a:rPr lang="pl-PL" sz="7200" b="1" i="1" dirty="0">
                <a:latin typeface="Bookman Old Style" pitchFamily="18" charset="0"/>
              </a:rPr>
              <a:t>skarbników klasowych</a:t>
            </a:r>
            <a:r>
              <a:rPr lang="pl-PL" sz="7200" b="1" i="1" dirty="0" smtClean="0">
                <a:latin typeface="Bookman Old Style" pitchFamily="18" charset="0"/>
              </a:rPr>
              <a:t>.</a:t>
            </a:r>
          </a:p>
          <a:p>
            <a:endParaRPr lang="pl-PL" sz="4000" dirty="0" smtClean="0"/>
          </a:p>
          <a:p>
            <a:pPr>
              <a:spcAft>
                <a:spcPts val="600"/>
              </a:spcAft>
            </a:pPr>
            <a:r>
              <a:rPr lang="pl-PL" sz="8600" b="1" dirty="0" smtClean="0">
                <a:latin typeface="Arial Black" pitchFamily="34" charset="0"/>
              </a:rPr>
              <a:t>  	</a:t>
            </a:r>
            <a:r>
              <a:rPr lang="pl-PL" sz="14400" b="1" i="1" u="sng" dirty="0" smtClean="0">
                <a:solidFill>
                  <a:srgbClr val="0070C0"/>
                </a:solidFill>
                <a:latin typeface="Bookman Old Style" pitchFamily="18" charset="0"/>
              </a:rPr>
              <a:t>ZARZĄD</a:t>
            </a:r>
            <a:r>
              <a:rPr lang="pl-PL" sz="14400" b="1" i="1" dirty="0" smtClean="0">
                <a:solidFill>
                  <a:srgbClr val="0070C0"/>
                </a:solidFill>
                <a:latin typeface="Bookman Old Style" pitchFamily="18" charset="0"/>
              </a:rPr>
              <a:t>   </a:t>
            </a:r>
            <a:br>
              <a:rPr lang="pl-PL" sz="14400" b="1" i="1" dirty="0" smtClean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pl-PL" sz="14400" b="1" i="1" dirty="0" smtClean="0">
                <a:solidFill>
                  <a:srgbClr val="0070C0"/>
                </a:solidFill>
                <a:latin typeface="Bookman Old Style" pitchFamily="18" charset="0"/>
              </a:rPr>
              <a:t>			 </a:t>
            </a:r>
            <a:r>
              <a:rPr lang="pl-PL" sz="14400" b="1" i="1" u="sng" dirty="0" smtClean="0">
                <a:solidFill>
                  <a:srgbClr val="0070C0"/>
                </a:solidFill>
                <a:latin typeface="Bookman Old Style" pitchFamily="18" charset="0"/>
              </a:rPr>
              <a:t>SKO</a:t>
            </a:r>
            <a:endParaRPr lang="pl-PL" sz="7200" b="1" u="sng" dirty="0">
              <a:latin typeface="Bookman Old Style" pitchFamily="18" charset="0"/>
            </a:endParaRPr>
          </a:p>
          <a:p>
            <a:endParaRPr lang="pl-PL" sz="7200" b="1" u="sng" dirty="0" smtClean="0">
              <a:latin typeface="Bookman Old Style" pitchFamily="18" charset="0"/>
            </a:endParaRPr>
          </a:p>
          <a:p>
            <a:r>
              <a:rPr lang="pl-PL" sz="7200" b="1" u="sng" dirty="0" smtClean="0">
                <a:latin typeface="Bookman Old Style" pitchFamily="18" charset="0"/>
              </a:rPr>
              <a:t>Przewodnicząca</a:t>
            </a:r>
            <a:r>
              <a:rPr lang="pl-PL" sz="7200" b="1" dirty="0" smtClean="0">
                <a:latin typeface="Bookman Old Style" pitchFamily="18" charset="0"/>
              </a:rPr>
              <a:t>     -	Malwina Starzyńska </a:t>
            </a:r>
            <a:endParaRPr lang="pl-PL" sz="7200" b="1" dirty="0">
              <a:latin typeface="Bookman Old Style" pitchFamily="18" charset="0"/>
            </a:endParaRPr>
          </a:p>
          <a:p>
            <a:r>
              <a:rPr lang="pl-PL" sz="7200" b="1" dirty="0">
                <a:latin typeface="Bookman Old Style" pitchFamily="18" charset="0"/>
              </a:rPr>
              <a:t> </a:t>
            </a:r>
          </a:p>
          <a:p>
            <a:r>
              <a:rPr lang="pl-PL" sz="7200" b="1" u="sng" dirty="0">
                <a:latin typeface="Bookman Old Style" pitchFamily="18" charset="0"/>
              </a:rPr>
              <a:t>Z – ca przewodniczącej</a:t>
            </a:r>
            <a:r>
              <a:rPr lang="pl-PL" sz="7200" b="1" dirty="0">
                <a:latin typeface="Bookman Old Style" pitchFamily="18" charset="0"/>
              </a:rPr>
              <a:t>   </a:t>
            </a:r>
            <a:r>
              <a:rPr lang="pl-PL" sz="7200" b="1" dirty="0" smtClean="0">
                <a:latin typeface="Bookman Old Style" pitchFamily="18" charset="0"/>
              </a:rPr>
              <a:t>  -    Wiktoria Szcześniak</a:t>
            </a:r>
            <a:endParaRPr lang="pl-PL" sz="7200" b="1" dirty="0">
              <a:latin typeface="Bookman Old Style" pitchFamily="18" charset="0"/>
            </a:endParaRPr>
          </a:p>
          <a:p>
            <a:r>
              <a:rPr lang="pl-PL" sz="7200" b="1" dirty="0">
                <a:latin typeface="Bookman Old Style" pitchFamily="18" charset="0"/>
              </a:rPr>
              <a:t> </a:t>
            </a:r>
          </a:p>
          <a:p>
            <a:r>
              <a:rPr lang="pl-PL" sz="7200" b="1" u="sng" dirty="0">
                <a:latin typeface="Bookman Old Style" pitchFamily="18" charset="0"/>
              </a:rPr>
              <a:t>Członkowie:</a:t>
            </a:r>
            <a:r>
              <a:rPr lang="pl-PL" sz="7200" b="1" dirty="0">
                <a:latin typeface="Bookman Old Style" pitchFamily="18" charset="0"/>
              </a:rPr>
              <a:t>   </a:t>
            </a:r>
            <a:endParaRPr lang="pl-PL" sz="7200" b="1" dirty="0" smtClean="0">
              <a:latin typeface="Bookman Old Style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7200" b="1" dirty="0" smtClean="0">
                <a:latin typeface="Bookman Old Style" pitchFamily="18" charset="0"/>
              </a:rPr>
              <a:t>		-	Rafał Fabiszewski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sz="4000" b="1" dirty="0">
              <a:latin typeface="Bookman Old Style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7200" b="1" dirty="0">
                <a:latin typeface="Bookman Old Style" pitchFamily="18" charset="0"/>
              </a:rPr>
              <a:t>    		</a:t>
            </a:r>
            <a:r>
              <a:rPr lang="pl-PL" sz="7200" b="1" dirty="0" smtClean="0">
                <a:latin typeface="Bookman Old Style" pitchFamily="18" charset="0"/>
              </a:rPr>
              <a:t>- 	Helena Czarnecka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sz="4000" b="1" dirty="0">
              <a:latin typeface="Bookman Old Style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7200" b="1" dirty="0">
                <a:latin typeface="Bookman Old Style" pitchFamily="18" charset="0"/>
              </a:rPr>
              <a:t>		- </a:t>
            </a:r>
            <a:r>
              <a:rPr lang="pl-PL" sz="7200" b="1" dirty="0" smtClean="0">
                <a:latin typeface="Bookman Old Style" pitchFamily="18" charset="0"/>
              </a:rPr>
              <a:t>	Anna Wagner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sz="4000" b="1" dirty="0">
              <a:latin typeface="Bookman Old Style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pl-PL" sz="7200" b="1" dirty="0" smtClean="0">
                <a:latin typeface="Bookman Old Style" pitchFamily="18" charset="0"/>
              </a:rPr>
              <a:t>		- 	Liwia </a:t>
            </a:r>
            <a:r>
              <a:rPr lang="pl-PL" sz="7200" b="1" dirty="0" err="1" smtClean="0">
                <a:latin typeface="Bookman Old Style" pitchFamily="18" charset="0"/>
              </a:rPr>
              <a:t>Dziedziela</a:t>
            </a:r>
            <a:endParaRPr lang="pl-PL" sz="7200" b="1" dirty="0" smtClean="0">
              <a:latin typeface="Bookman Old Style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pl-PL" sz="7200" b="1" dirty="0" smtClean="0">
              <a:latin typeface="Bookman Old Style" pitchFamily="18" charset="0"/>
            </a:endParaRPr>
          </a:p>
          <a:p>
            <a:pPr algn="ctr"/>
            <a:r>
              <a:rPr lang="pl-PL" sz="7200" b="1" dirty="0" smtClean="0">
                <a:latin typeface="Bookman Old Style" pitchFamily="18" charset="0"/>
              </a:rPr>
              <a:t>Członkowie Zarządu SKO pełnili jednocześnie</a:t>
            </a:r>
          </a:p>
          <a:p>
            <a:pPr algn="ctr"/>
            <a:r>
              <a:rPr lang="pl-PL" sz="7200" b="1" dirty="0" smtClean="0">
                <a:latin typeface="Bookman Old Style" pitchFamily="18" charset="0"/>
              </a:rPr>
              <a:t> funkcje skarbników klasowych.</a:t>
            </a:r>
            <a:endParaRPr lang="pl-PL" sz="7200" b="1" dirty="0">
              <a:latin typeface="Bookman Old Style" pitchFamily="18" charset="0"/>
            </a:endParaRPr>
          </a:p>
          <a:p>
            <a:pPr algn="ctr"/>
            <a:r>
              <a:rPr lang="pl-PL" sz="7200" b="1" dirty="0"/>
              <a:t> </a:t>
            </a:r>
            <a:endParaRPr lang="pl-PL" sz="7200" dirty="0"/>
          </a:p>
          <a:p>
            <a:endParaRPr lang="pl-PL" dirty="0"/>
          </a:p>
        </p:txBody>
      </p:sp>
      <p:pic>
        <p:nvPicPr>
          <p:cNvPr id="18434" name="Picture 2" descr="Eur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5000" b="25000"/>
          <a:stretch>
            <a:fillRect/>
          </a:stretch>
        </p:blipFill>
        <p:spPr bwMode="auto">
          <a:xfrm>
            <a:off x="6215074" y="1000108"/>
            <a:ext cx="2611182" cy="2046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918" y="214290"/>
            <a:ext cx="5486400" cy="1000132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FF0000"/>
                </a:solidFill>
                <a:latin typeface="Berlin Sans FB Demi" pitchFamily="34" charset="0"/>
              </a:rPr>
              <a:t/>
            </a:r>
            <a:br>
              <a:rPr lang="pl-PL" sz="3200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pl-PL" sz="3200" dirty="0" smtClean="0">
                <a:solidFill>
                  <a:srgbClr val="FF0000"/>
                </a:solidFill>
                <a:latin typeface="Berlin Sans FB Demi" pitchFamily="34" charset="0"/>
              </a:rPr>
              <a:t>Konkursy </a:t>
            </a:r>
            <a:r>
              <a:rPr lang="pl-PL" sz="3200" dirty="0" smtClean="0">
                <a:solidFill>
                  <a:srgbClr val="0000FF"/>
                </a:solidFill>
                <a:latin typeface="Berlin Sans FB Demi" pitchFamily="34" charset="0"/>
              </a:rPr>
              <a:t>S</a:t>
            </a:r>
            <a:r>
              <a:rPr lang="pl-PL" sz="3600" dirty="0" smtClean="0">
                <a:solidFill>
                  <a:srgbClr val="C00000"/>
                </a:solidFill>
                <a:latin typeface="Berlin Sans FB Demi" pitchFamily="34" charset="0"/>
              </a:rPr>
              <a:t>K</a:t>
            </a:r>
            <a:r>
              <a:rPr lang="pl-PL" sz="3200" dirty="0" smtClean="0">
                <a:solidFill>
                  <a:srgbClr val="FFC000"/>
                </a:solidFill>
                <a:latin typeface="Berlin Sans FB Demi" pitchFamily="34" charset="0"/>
              </a:rPr>
              <a:t>O</a:t>
            </a:r>
            <a:r>
              <a:rPr lang="pl-PL" sz="3200" dirty="0" smtClean="0">
                <a:solidFill>
                  <a:srgbClr val="FF0000"/>
                </a:solidFill>
                <a:latin typeface="Berlin Sans FB Demi" pitchFamily="34" charset="0"/>
              </a:rPr>
              <a:t/>
            </a:r>
            <a:br>
              <a:rPr lang="pl-PL" sz="3200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pl-PL" sz="3200" dirty="0" smtClean="0">
                <a:solidFill>
                  <a:srgbClr val="FF0000"/>
                </a:solidFill>
                <a:latin typeface="Berlin Sans FB Demi" pitchFamily="34" charset="0"/>
              </a:rPr>
              <a:t>w roku szkolnym </a:t>
            </a:r>
            <a:r>
              <a:rPr lang="pl-PL" sz="3200" dirty="0" smtClean="0">
                <a:solidFill>
                  <a:srgbClr val="006600"/>
                </a:solidFill>
                <a:latin typeface="Berlin Sans FB Demi" pitchFamily="34" charset="0"/>
              </a:rPr>
              <a:t>2018/2019</a:t>
            </a:r>
            <a:endParaRPr lang="pl-PL" sz="3200" dirty="0">
              <a:solidFill>
                <a:srgbClr val="006600"/>
              </a:solidFill>
              <a:latin typeface="Berlin Sans FB Demi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5786" y="1000108"/>
            <a:ext cx="7643866" cy="6357982"/>
          </a:xfrm>
        </p:spPr>
        <p:txBody>
          <a:bodyPr>
            <a:normAutofit/>
          </a:bodyPr>
          <a:lstStyle/>
          <a:p>
            <a:pPr lvl="0" algn="just"/>
            <a:endParaRPr lang="pl-PL" sz="2000" dirty="0" smtClean="0">
              <a:solidFill>
                <a:schemeClr val="tx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Konkurs na </a:t>
            </a:r>
            <a:r>
              <a:rPr lang="pl-PL" sz="2000" dirty="0" smtClean="0"/>
              <a:t>plakat</a:t>
            </a:r>
            <a:r>
              <a:rPr lang="pl-PL" sz="2000" dirty="0" smtClean="0">
                <a:solidFill>
                  <a:schemeClr val="tx1"/>
                </a:solidFill>
              </a:rPr>
              <a:t> promujący oszczędzanie w SKO „</a:t>
            </a:r>
            <a:r>
              <a:rPr lang="pl-PL" sz="2000" b="1" i="1" dirty="0" smtClean="0">
                <a:solidFill>
                  <a:schemeClr val="tx1"/>
                </a:solidFill>
              </a:rPr>
              <a:t>W</a:t>
            </a:r>
            <a:r>
              <a:rPr lang="pl-PL" sz="2000" dirty="0" smtClean="0">
                <a:solidFill>
                  <a:schemeClr val="tx1"/>
                </a:solidFill>
              </a:rPr>
              <a:t> </a:t>
            </a:r>
            <a:r>
              <a:rPr lang="pl-PL" sz="2000" b="1" i="1" dirty="0" smtClean="0">
                <a:solidFill>
                  <a:schemeClr val="tx1"/>
                </a:solidFill>
              </a:rPr>
              <a:t>SKO  </a:t>
            </a:r>
          </a:p>
          <a:p>
            <a:pPr lvl="0" algn="just"/>
            <a:r>
              <a:rPr lang="pl-PL" sz="2000" b="1" i="1" dirty="0" smtClean="0"/>
              <a:t>  </a:t>
            </a:r>
            <a:r>
              <a:rPr lang="pl-PL" sz="2000" b="1" i="1" dirty="0" smtClean="0">
                <a:solidFill>
                  <a:schemeClr val="tx1"/>
                </a:solidFill>
              </a:rPr>
              <a:t>oszczędzamy, to na podróże mamy!” </a:t>
            </a:r>
            <a:r>
              <a:rPr lang="pl-PL" sz="2000" dirty="0" smtClean="0">
                <a:solidFill>
                  <a:schemeClr val="tx1"/>
                </a:solidFill>
              </a:rPr>
              <a:t>– konkurs grupowy dla klas                 </a:t>
            </a:r>
          </a:p>
          <a:p>
            <a:pPr lvl="0" algn="just"/>
            <a:r>
              <a:rPr lang="pl-PL" sz="2000" dirty="0" smtClean="0"/>
              <a:t>  </a:t>
            </a:r>
            <a:r>
              <a:rPr lang="pl-PL" sz="2000" dirty="0" smtClean="0">
                <a:solidFill>
                  <a:schemeClr val="tx1"/>
                </a:solidFill>
              </a:rPr>
              <a:t>I - III i IV - VIII,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K</a:t>
            </a:r>
            <a:r>
              <a:rPr lang="pl-PL" sz="2000" dirty="0" smtClean="0">
                <a:solidFill>
                  <a:schemeClr val="tx1"/>
                </a:solidFill>
              </a:rPr>
              <a:t>onkurs plastyczny </a:t>
            </a:r>
            <a:r>
              <a:rPr lang="pl-PL" sz="2000" b="1" i="1" dirty="0" smtClean="0">
                <a:solidFill>
                  <a:schemeClr val="tx1"/>
                </a:solidFill>
              </a:rPr>
              <a:t>„ </a:t>
            </a:r>
            <a:r>
              <a:rPr lang="pl-PL" sz="2000" b="1" i="1" dirty="0" smtClean="0"/>
              <a:t>Dlaczego woda jest ważna?</a:t>
            </a:r>
            <a:r>
              <a:rPr lang="pl-PL" sz="2000" b="1" i="1" dirty="0" smtClean="0">
                <a:solidFill>
                  <a:schemeClr val="tx1"/>
                </a:solidFill>
              </a:rPr>
              <a:t>” </a:t>
            </a:r>
            <a:r>
              <a:rPr lang="pl-PL" sz="2000" dirty="0" smtClean="0">
                <a:solidFill>
                  <a:schemeClr val="tx1"/>
                </a:solidFill>
              </a:rPr>
              <a:t>– konkurs </a:t>
            </a:r>
          </a:p>
          <a:p>
            <a:pPr lvl="0" algn="just"/>
            <a:r>
              <a:rPr lang="pl-PL" sz="2000" dirty="0" smtClean="0">
                <a:solidFill>
                  <a:schemeClr val="tx1"/>
                </a:solidFill>
              </a:rPr>
              <a:t>  grupowy dla klas I – III i IV - VIII;</a:t>
            </a:r>
          </a:p>
          <a:p>
            <a:pPr lvl="0" algn="just">
              <a:buFont typeface="Arial" pitchFamily="34" charset="0"/>
              <a:buChar char="•"/>
            </a:pPr>
            <a:r>
              <a:rPr lang="pl-PL" sz="2000" dirty="0" smtClean="0">
                <a:solidFill>
                  <a:schemeClr val="tx1"/>
                </a:solidFill>
              </a:rPr>
              <a:t>Konkurs </a:t>
            </a:r>
            <a:r>
              <a:rPr lang="pl-PL" sz="2000" b="1" i="1" dirty="0" smtClean="0">
                <a:solidFill>
                  <a:schemeClr val="tx1"/>
                </a:solidFill>
              </a:rPr>
              <a:t>„</a:t>
            </a:r>
            <a:r>
              <a:rPr lang="pl-PL" sz="2000" b="1" i="1" dirty="0" smtClean="0"/>
              <a:t>Eksperci w oszczędzaniu</a:t>
            </a:r>
            <a:r>
              <a:rPr lang="pl-PL" sz="2000" b="1" i="1" dirty="0" smtClean="0">
                <a:solidFill>
                  <a:schemeClr val="tx1"/>
                </a:solidFill>
              </a:rPr>
              <a:t>!”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– konkurs grupowy dla klas             </a:t>
            </a:r>
          </a:p>
          <a:p>
            <a:pPr lvl="0" algn="just"/>
            <a:r>
              <a:rPr lang="pl-PL" sz="2000" dirty="0" smtClean="0"/>
              <a:t> </a:t>
            </a:r>
            <a:r>
              <a:rPr lang="pl-PL" sz="2000" dirty="0" smtClean="0">
                <a:solidFill>
                  <a:schemeClr val="tx1"/>
                </a:solidFill>
              </a:rPr>
              <a:t> I – III i IV – VI</a:t>
            </a:r>
            <a:r>
              <a:rPr lang="pl-PL" sz="2000" dirty="0" smtClean="0"/>
              <a:t>II;</a:t>
            </a:r>
            <a:endParaRPr lang="pl-PL" sz="2000" dirty="0" smtClean="0">
              <a:solidFill>
                <a:schemeClr val="tx1"/>
              </a:solidFill>
            </a:endParaRPr>
          </a:p>
          <a:p>
            <a:pPr lvl="0" algn="just">
              <a:buFont typeface="Arial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K</a:t>
            </a:r>
            <a:r>
              <a:rPr lang="pl-PL" sz="2000" dirty="0" smtClean="0">
                <a:solidFill>
                  <a:schemeClr val="tx1"/>
                </a:solidFill>
              </a:rPr>
              <a:t>onkurs </a:t>
            </a:r>
            <a:r>
              <a:rPr lang="pl-PL" sz="2000" b="1" i="1" dirty="0" smtClean="0">
                <a:solidFill>
                  <a:schemeClr val="tx1"/>
                </a:solidFill>
              </a:rPr>
              <a:t>„</a:t>
            </a:r>
            <a:r>
              <a:rPr lang="pl-PL" sz="2000" b="1" i="1" dirty="0" smtClean="0"/>
              <a:t>Gigant</a:t>
            </a:r>
            <a:r>
              <a:rPr lang="pl-PL" sz="2000" b="1" i="1" dirty="0" smtClean="0">
                <a:solidFill>
                  <a:schemeClr val="tx1"/>
                </a:solidFill>
              </a:rPr>
              <a:t> oszczędzania” </a:t>
            </a:r>
            <a:r>
              <a:rPr lang="pl-PL" sz="2000" i="1" dirty="0" smtClean="0">
                <a:solidFill>
                  <a:schemeClr val="tx1"/>
                </a:solidFill>
              </a:rPr>
              <a:t>- </a:t>
            </a:r>
            <a:r>
              <a:rPr lang="pl-PL" sz="2000" dirty="0" smtClean="0">
                <a:solidFill>
                  <a:schemeClr val="tx1"/>
                </a:solidFill>
              </a:rPr>
              <a:t>konkurs indywidualny dla </a:t>
            </a:r>
          </a:p>
          <a:p>
            <a:pPr lvl="0" algn="just"/>
            <a:r>
              <a:rPr lang="pl-PL" sz="2000" dirty="0" smtClean="0"/>
              <a:t>  </a:t>
            </a:r>
            <a:r>
              <a:rPr lang="pl-PL" sz="2000" dirty="0" smtClean="0">
                <a:solidFill>
                  <a:schemeClr val="tx1"/>
                </a:solidFill>
              </a:rPr>
              <a:t>uczniów klas I –III i IV - VIII;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dirty="0">
                <a:solidFill>
                  <a:schemeClr val="tx1"/>
                </a:solidFill>
              </a:rPr>
              <a:t>U</a:t>
            </a:r>
            <a:r>
              <a:rPr lang="pl-PL" sz="2000" dirty="0" smtClean="0">
                <a:solidFill>
                  <a:schemeClr val="tx1"/>
                </a:solidFill>
              </a:rPr>
              <a:t>dział w ogólnopolskim </a:t>
            </a:r>
            <a:r>
              <a:rPr lang="pl-PL" sz="2000" b="1" i="1" dirty="0" smtClean="0">
                <a:solidFill>
                  <a:schemeClr val="tx1"/>
                </a:solidFill>
              </a:rPr>
              <a:t>„Konkursie Szkolnych Kas Oszczędności dla szkół i nauczycieli” </a:t>
            </a:r>
            <a:r>
              <a:rPr lang="pl-PL" sz="2000" dirty="0" smtClean="0">
                <a:solidFill>
                  <a:schemeClr val="tx1"/>
                </a:solidFill>
              </a:rPr>
              <a:t>organizowanym przez Bank PKO BP </a:t>
            </a:r>
            <a:r>
              <a:rPr lang="pl-PL" sz="2000" b="1" dirty="0" smtClean="0">
                <a:solidFill>
                  <a:schemeClr val="tx1"/>
                </a:solidFill>
              </a:rPr>
              <a:t>– </a:t>
            </a:r>
            <a:r>
              <a:rPr lang="pl-PL" sz="2000" dirty="0" smtClean="0">
                <a:solidFill>
                  <a:schemeClr val="tx1"/>
                </a:solidFill>
              </a:rPr>
              <a:t>cała szkoła.</a:t>
            </a:r>
          </a:p>
          <a:p>
            <a:pPr algn="just">
              <a:buFont typeface="Arial" pitchFamily="34" charset="0"/>
              <a:buChar char="•"/>
            </a:pP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5072074"/>
            <a:ext cx="2304256" cy="15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-714404"/>
            <a:ext cx="8572560" cy="6572296"/>
          </a:xfrm>
        </p:spPr>
        <p:txBody>
          <a:bodyPr>
            <a:noAutofit/>
          </a:bodyPr>
          <a:lstStyle/>
          <a:p>
            <a:pPr algn="ctr"/>
            <a:r>
              <a:rPr lang="pl-PL" sz="1600" i="1" u="sng" dirty="0" smtClean="0">
                <a:solidFill>
                  <a:srgbClr val="10A808"/>
                </a:solidFill>
                <a:latin typeface="Arial Black" pitchFamily="34" charset="0"/>
              </a:rPr>
              <a:t/>
            </a:r>
            <a:br>
              <a:rPr lang="pl-PL" sz="1600" i="1" u="sng" dirty="0" smtClean="0">
                <a:solidFill>
                  <a:srgbClr val="10A808"/>
                </a:solidFill>
                <a:latin typeface="Arial Black" pitchFamily="34" charset="0"/>
              </a:rPr>
            </a:br>
            <a:r>
              <a:rPr lang="pl-PL" sz="2800" i="1" u="sng" dirty="0" smtClean="0">
                <a:solidFill>
                  <a:srgbClr val="006600"/>
                </a:solidFill>
                <a:latin typeface="Berlin Sans FB Demi" pitchFamily="34" charset="0"/>
              </a:rPr>
              <a:t>Praca na rzecz środowiska naturalnego</a:t>
            </a:r>
            <a:br>
              <a:rPr lang="pl-PL" sz="2800" i="1" u="sng" dirty="0" smtClean="0">
                <a:solidFill>
                  <a:srgbClr val="006600"/>
                </a:solidFill>
                <a:latin typeface="Berlin Sans FB Demi" pitchFamily="34" charset="0"/>
              </a:rPr>
            </a:br>
            <a:r>
              <a:rPr lang="pl-PL" sz="1600" i="1" u="sng" dirty="0" smtClean="0">
                <a:solidFill>
                  <a:srgbClr val="006600"/>
                </a:solidFill>
                <a:latin typeface="Berlin Sans FB Demi" pitchFamily="34" charset="0"/>
              </a:rPr>
              <a:t/>
            </a:r>
            <a:br>
              <a:rPr lang="pl-PL" sz="1600" i="1" u="sng" dirty="0" smtClean="0">
                <a:solidFill>
                  <a:srgbClr val="006600"/>
                </a:solidFill>
                <a:latin typeface="Berlin Sans FB Demi" pitchFamily="34" charset="0"/>
              </a:rPr>
            </a:br>
            <a:r>
              <a:rPr lang="pl-PL" sz="1800" dirty="0" smtClean="0">
                <a:latin typeface="Arial Black" pitchFamily="34" charset="0"/>
              </a:rPr>
              <a:t>kolejny już rok prowadziliśmy w naszej szkole edukację ekologiczną – praca na rzecz środowiska naturalnego:</a:t>
            </a:r>
            <a:br>
              <a:rPr lang="pl-PL" sz="1800" dirty="0" smtClean="0">
                <a:latin typeface="Arial Black" pitchFamily="34" charset="0"/>
              </a:rPr>
            </a:br>
            <a:r>
              <a:rPr lang="pl-PL" sz="1600" dirty="0" smtClean="0">
                <a:latin typeface="Arial Black" pitchFamily="34" charset="0"/>
              </a:rPr>
              <a:t>- udział w programie zbiórki zużytych tuszy, tonerów i telefonów komórkowych firmy RECY PLAN S.C.,</a:t>
            </a:r>
            <a:br>
              <a:rPr lang="pl-PL" sz="1600" dirty="0" smtClean="0">
                <a:latin typeface="Arial Black" pitchFamily="34" charset="0"/>
              </a:rPr>
            </a:br>
            <a:r>
              <a:rPr lang="pl-PL" sz="1600" dirty="0" smtClean="0">
                <a:latin typeface="Arial Black" pitchFamily="34" charset="0"/>
              </a:rPr>
              <a:t>         </a:t>
            </a:r>
            <a:r>
              <a:rPr lang="pl-PL" sz="1600" b="0" dirty="0" smtClean="0">
                <a:latin typeface="Arial Black" pitchFamily="34" charset="0"/>
              </a:rPr>
              <a:t>-</a:t>
            </a:r>
            <a:r>
              <a:rPr lang="pl-PL" sz="1600" dirty="0" smtClean="0">
                <a:latin typeface="Arial Black" pitchFamily="34" charset="0"/>
              </a:rPr>
              <a:t> UDZIAŁ W SZKOLNYM PROGRAMIE ZBIÓRKI BATERII ORGANIZOWANYM PRZEZ REBA O. O . S. A.,</a:t>
            </a:r>
            <a:br>
              <a:rPr lang="pl-PL" sz="1600" dirty="0" smtClean="0">
                <a:latin typeface="Arial Black" pitchFamily="34" charset="0"/>
              </a:rPr>
            </a:br>
            <a:r>
              <a:rPr lang="pl-PL" sz="1600" dirty="0" smtClean="0">
                <a:latin typeface="Arial Black" pitchFamily="34" charset="0"/>
              </a:rPr>
              <a:t>- ZBIÓRKA MAKULATURY (WSPÓŁPRACA Z RADĄ RODZICÓW)</a:t>
            </a:r>
            <a:br>
              <a:rPr lang="pl-PL" sz="1600" dirty="0" smtClean="0">
                <a:latin typeface="Arial Black" pitchFamily="34" charset="0"/>
              </a:rPr>
            </a:br>
            <a:r>
              <a:rPr lang="pl-PL" sz="1600" dirty="0" smtClean="0">
                <a:latin typeface="Arial Black" pitchFamily="34" charset="0"/>
              </a:rPr>
              <a:t>- UDZIAŁ W OGÓLNOPOLSKIEJ AKCJI SPRZĄTANIA ŚWIATA (WSPÓŁPRACA Z SAMORZĄDEM UCZNIOWSKIM)</a:t>
            </a:r>
            <a:br>
              <a:rPr lang="pl-PL" sz="1600" dirty="0" smtClean="0">
                <a:latin typeface="Arial Black" pitchFamily="34" charset="0"/>
              </a:rPr>
            </a:br>
            <a:r>
              <a:rPr lang="pl-PL" sz="1600" dirty="0" smtClean="0">
                <a:latin typeface="Arial Black" pitchFamily="34" charset="0"/>
              </a:rPr>
              <a:t/>
            </a:r>
            <a:br>
              <a:rPr lang="pl-PL" sz="1600" dirty="0" smtClean="0">
                <a:latin typeface="Arial Black" pitchFamily="34" charset="0"/>
              </a:rPr>
            </a:br>
            <a:r>
              <a:rPr lang="pl-PL" sz="1600" dirty="0" smtClean="0">
                <a:latin typeface="Arial Black" pitchFamily="34" charset="0"/>
              </a:rPr>
              <a:t>Przez cały rok szkolny 2018/2019 wszyscy uczniowie naszej szkoły zbierali zużyte baterie tusze, tonery i telefony komórkowe. Poprzez przystąpienie do programów propagujemy wśród dzieci ekologiczną postawę                                         i naświetlamy problem ochrony środowiska już od najmłodszych lat.</a:t>
            </a:r>
            <a:r>
              <a:rPr lang="pl-PL" sz="1800" dirty="0" smtClean="0">
                <a:latin typeface="Arial Black" pitchFamily="34" charset="0"/>
              </a:rPr>
              <a:t/>
            </a:r>
            <a:br>
              <a:rPr lang="pl-PL" sz="1800" dirty="0" smtClean="0">
                <a:latin typeface="Arial Black" pitchFamily="34" charset="0"/>
              </a:rPr>
            </a:br>
            <a:r>
              <a:rPr lang="pl-PL" sz="1050" dirty="0" smtClean="0">
                <a:latin typeface="Arial Black" pitchFamily="34" charset="0"/>
              </a:rPr>
              <a:t/>
            </a:r>
            <a:br>
              <a:rPr lang="pl-PL" sz="1050" dirty="0" smtClean="0">
                <a:latin typeface="Arial Black" pitchFamily="34" charset="0"/>
              </a:rPr>
            </a:br>
            <a:r>
              <a:rPr lang="pl-PL" sz="1050" dirty="0" smtClean="0">
                <a:latin typeface="Arial Black" pitchFamily="34" charset="0"/>
              </a:rPr>
              <a:t>			</a:t>
            </a:r>
            <a:br>
              <a:rPr lang="pl-PL" sz="1050" dirty="0" smtClean="0">
                <a:latin typeface="Arial Black" pitchFamily="34" charset="0"/>
              </a:rPr>
            </a:br>
            <a:r>
              <a:rPr lang="pl-PL" sz="1050" dirty="0" smtClean="0">
                <a:latin typeface="Arial Black" pitchFamily="34" charset="0"/>
              </a:rPr>
              <a:t>			</a:t>
            </a:r>
            <a:r>
              <a:rPr lang="pl-PL" sz="1800" u="sng" dirty="0" smtClean="0">
                <a:solidFill>
                  <a:srgbClr val="006600"/>
                </a:solidFill>
                <a:latin typeface="Arial Black" pitchFamily="34" charset="0"/>
              </a:rPr>
              <a:t>Chronimy środowisko!!!</a:t>
            </a:r>
            <a:br>
              <a:rPr lang="pl-PL" sz="1800" u="sng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pl-PL" sz="600" dirty="0" smtClean="0">
                <a:solidFill>
                  <a:srgbClr val="006600"/>
                </a:solidFill>
                <a:latin typeface="Arial Black" pitchFamily="34" charset="0"/>
              </a:rPr>
              <a:t/>
            </a:r>
            <a:br>
              <a:rPr lang="pl-PL" sz="600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pl-PL" sz="600" dirty="0" smtClean="0">
                <a:solidFill>
                  <a:srgbClr val="006600"/>
                </a:solidFill>
                <a:latin typeface="Arial Black" pitchFamily="34" charset="0"/>
              </a:rPr>
              <a:t>			</a:t>
            </a:r>
            <a:r>
              <a:rPr lang="pl-PL" sz="1800" u="sng" dirty="0" smtClean="0">
                <a:solidFill>
                  <a:srgbClr val="10A808"/>
                </a:solidFill>
                <a:latin typeface="Arial Black" pitchFamily="34" charset="0"/>
              </a:rPr>
              <a:t>Zdobywamy pieniądze  i nagrody                          </a:t>
            </a:r>
            <a:br>
              <a:rPr lang="pl-PL" sz="1800" u="sng" dirty="0" smtClean="0">
                <a:solidFill>
                  <a:srgbClr val="10A808"/>
                </a:solidFill>
                <a:latin typeface="Arial Black" pitchFamily="34" charset="0"/>
              </a:rPr>
            </a:br>
            <a:r>
              <a:rPr lang="pl-PL" sz="1800" dirty="0" smtClean="0">
                <a:solidFill>
                  <a:srgbClr val="10A808"/>
                </a:solidFill>
                <a:latin typeface="Arial Black" pitchFamily="34" charset="0"/>
              </a:rPr>
              <a:t>			</a:t>
            </a:r>
            <a:r>
              <a:rPr lang="pl-PL" sz="1800" u="sng" dirty="0" smtClean="0">
                <a:solidFill>
                  <a:srgbClr val="10A808"/>
                </a:solidFill>
                <a:latin typeface="Arial Black" pitchFamily="34" charset="0"/>
              </a:rPr>
              <a:t>dla naszej Szkoły.</a:t>
            </a:r>
            <a:r>
              <a:rPr lang="pl-PL" sz="1800" u="sng" dirty="0" smtClean="0">
                <a:solidFill>
                  <a:srgbClr val="00B050"/>
                </a:solidFill>
                <a:latin typeface="Arial Rounded MT Bold" pitchFamily="34" charset="0"/>
              </a:rPr>
              <a:t/>
            </a:r>
            <a:br>
              <a:rPr lang="pl-PL" sz="1800" u="sng" dirty="0" smtClean="0">
                <a:solidFill>
                  <a:srgbClr val="00B050"/>
                </a:solidFill>
                <a:latin typeface="Arial Rounded MT Bold" pitchFamily="34" charset="0"/>
              </a:rPr>
            </a:br>
            <a:endParaRPr lang="pl-PL" i="1" u="sng" dirty="0">
              <a:solidFill>
                <a:srgbClr val="006600"/>
              </a:solidFill>
              <a:latin typeface="Berlin Sans FB Demi" pitchFamily="34" charset="0"/>
            </a:endParaRPr>
          </a:p>
        </p:txBody>
      </p:sp>
      <p:pic>
        <p:nvPicPr>
          <p:cNvPr id="34818" name="Picture 2" descr="Podobny obraz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lum bright="-1000" contrast="-1000"/>
          </a:blip>
          <a:srcRect t="7662" b="7662"/>
          <a:stretch>
            <a:fillRect/>
          </a:stretch>
        </p:blipFill>
        <p:spPr bwMode="auto">
          <a:xfrm>
            <a:off x="928662" y="4429132"/>
            <a:ext cx="2560524" cy="2180249"/>
          </a:xfrm>
          <a:prstGeom prst="rect">
            <a:avLst/>
          </a:prstGeom>
          <a:noFill/>
        </p:spPr>
      </p:pic>
      <p:pic>
        <p:nvPicPr>
          <p:cNvPr id="34822" name="Picture 6" descr="Znalezione obrazy dla zapytania zuÅ¼yte baterie zdjÄc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572140"/>
            <a:ext cx="2857520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286676" cy="928694"/>
          </a:xfrm>
        </p:spPr>
        <p:txBody>
          <a:bodyPr>
            <a:noAutofit/>
          </a:bodyPr>
          <a:lstStyle/>
          <a:p>
            <a:pPr algn="ctr"/>
            <a:r>
              <a:rPr lang="pl-PL" sz="2600" u="sng" dirty="0" smtClean="0">
                <a:solidFill>
                  <a:srgbClr val="006600"/>
                </a:solidFill>
                <a:latin typeface="Arial Black" pitchFamily="34" charset="0"/>
              </a:rPr>
              <a:t>TO już 25 „SPRZĄTANIE ŚWIATA„</a:t>
            </a:r>
            <a:br>
              <a:rPr lang="pl-PL" sz="2600" u="sng" dirty="0" smtClean="0">
                <a:solidFill>
                  <a:srgbClr val="006600"/>
                </a:solidFill>
                <a:latin typeface="Arial Black" pitchFamily="34" charset="0"/>
              </a:rPr>
            </a:br>
            <a:r>
              <a:rPr lang="pl-PL" sz="2600" u="sng" dirty="0" smtClean="0">
                <a:solidFill>
                  <a:srgbClr val="006600"/>
                </a:solidFill>
                <a:latin typeface="Arial Black" pitchFamily="34" charset="0"/>
              </a:rPr>
              <a:t>21-22-23 września 2015’</a:t>
            </a:r>
            <a:endParaRPr lang="pl-PL" sz="2600" u="sng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0034" y="2571744"/>
            <a:ext cx="4429156" cy="3881592"/>
          </a:xfrm>
        </p:spPr>
        <p:txBody>
          <a:bodyPr>
            <a:noAutofit/>
          </a:bodyPr>
          <a:lstStyle/>
          <a:p>
            <a:pPr algn="ctr"/>
            <a:r>
              <a:rPr lang="pl-P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  dniach 20 i 21 września 2018 roku uczniowie naszej szkoły wraz                           z nauczycielami tradycyjnie jak                     co roku wzięli udział                                        w ogólnopolskiej akcji „Sprzątanie Świata” pod hasłem „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2 x więcej, 2 x czyściej</a:t>
            </a:r>
            <a:r>
              <a:rPr lang="pl-PL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”. Uczniowie porządkowali teren w pobliżu naszej szkoły.</a:t>
            </a:r>
          </a:p>
          <a:p>
            <a:pPr algn="ctr"/>
            <a:r>
              <a:rPr lang="pl-PL" sz="1600" b="1" dirty="0" smtClean="0">
                <a:latin typeface="Arial" pitchFamily="34" charset="0"/>
                <a:cs typeface="Arial" pitchFamily="34" charset="0"/>
              </a:rPr>
              <a:t> W tych dniach uczniowie klas IV- VIII brali również udział w zajęciach terenowych                    “ Oczyśćmy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atmosferę” w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ramach realizacji projektu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ekologicznego „Czyste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powietrze zdrowe społeczeństwo” realizowanego                 w naszej szkole.  Zajęcia przeprowadzili trenerzy z Ośrodka Działań Ekologicznych                    “ Źródła” z Łodzi. </a:t>
            </a:r>
            <a:endParaRPr lang="pl-PL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naszaziemia.pl/images/akcja-na-stron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71546"/>
            <a:ext cx="6667500" cy="1428760"/>
          </a:xfrm>
          <a:prstGeom prst="rect">
            <a:avLst/>
          </a:prstGeom>
          <a:noFill/>
        </p:spPr>
      </p:pic>
      <p:pic>
        <p:nvPicPr>
          <p:cNvPr id="7" name="Picture 2" descr="https://spbielawy.edupage.org/photos/skin/clipart/ifxe8ee6bb947e86f47_IMG_20180921_1024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571744"/>
            <a:ext cx="3214710" cy="3838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81000" y="4000504"/>
            <a:ext cx="8223448" cy="2571768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>
                <a:solidFill>
                  <a:schemeClr val="bg2">
                    <a:lumMod val="10000"/>
                  </a:schemeClr>
                </a:solidFill>
                <a:latin typeface="Bookman Old Style" pitchFamily="18" charset="0"/>
              </a:rPr>
              <a:t>X.2018’- przyjęcie uczniów klasy I do grona członków SKO – każdy uczeń otrzymał                           imienną książeczkę SKO. Dziesięciu                                 z dziewiętnastu pierwszoklasistów otworzyło    swoje pierwsze konta bankowe                                „Rachunki SKO konto dla ucznia”.</a:t>
            </a:r>
            <a:endParaRPr lang="pl-PL" sz="2400" dirty="0">
              <a:solidFill>
                <a:schemeClr val="bg2">
                  <a:lumMod val="1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39938" name="Picture 2" descr="C:\Users\admin\Desktop\ZDJĘCIA XII 2018 - I 2019\20181206_09240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5942" r="5942"/>
          <a:stretch>
            <a:fillRect/>
          </a:stretch>
        </p:blipFill>
        <p:spPr bwMode="auto">
          <a:xfrm>
            <a:off x="1571604" y="285728"/>
            <a:ext cx="5929354" cy="393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idx="1"/>
          </p:nvPr>
        </p:nvSpPr>
        <p:spPr>
          <a:xfrm>
            <a:off x="714348" y="0"/>
            <a:ext cx="7500990" cy="2928934"/>
          </a:xfrm>
        </p:spPr>
        <p:txBody>
          <a:bodyPr>
            <a:normAutofit/>
          </a:bodyPr>
          <a:lstStyle/>
          <a:p>
            <a:pPr algn="ctr"/>
            <a:r>
              <a:rPr lang="pl-PL" u="sng" dirty="0" smtClean="0">
                <a:solidFill>
                  <a:srgbClr val="FF0000"/>
                </a:solidFill>
                <a:latin typeface="+mj-lt"/>
              </a:rPr>
              <a:t>PAŹDZIERNIK 2018’</a:t>
            </a:r>
          </a:p>
          <a:p>
            <a:pPr algn="ctr">
              <a:spcBef>
                <a:spcPts val="400"/>
              </a:spcBef>
            </a:pP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Pracownik Banku PKO BP w Łowiczu pani Anna Łon wręcza opiekunowi SKO   pani Karolinie Bursiak Brązową odznakę w Konkursie dla Opiekunów Szkolnych Kas Oszczędności z okazji Dnia Edukacji Narodowej za pracę na rzecz edukacji 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ekonomicznej                                   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i upowszechnianie idei oszczędzania wśród uczniów w naszej szkole 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                   w </a:t>
            </a:r>
            <a:r>
              <a:rPr lang="pl-PL" sz="2000" dirty="0" smtClean="0">
                <a:solidFill>
                  <a:schemeClr val="tx1"/>
                </a:solidFill>
                <a:latin typeface="+mj-lt"/>
              </a:rPr>
              <a:t>roku szkolnym 2017/2018.</a:t>
            </a:r>
            <a:endParaRPr lang="pl-PL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AutoShape 2" descr="Znalezione obrazy dla zapytania makulatu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62" name="Picture 2" descr="C:\Users\admin\Desktop\ZDJĘCIA XII 2018 - I 2019\20181213_11352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071810"/>
            <a:ext cx="4500594" cy="3375445"/>
          </a:xfrm>
          <a:prstGeom prst="rect">
            <a:avLst/>
          </a:prstGeom>
          <a:noFill/>
        </p:spPr>
      </p:pic>
      <p:pic>
        <p:nvPicPr>
          <p:cNvPr id="15361" name="Picture 1" descr="C:\Users\admin\Desktop\ZDJĘCIA XII 2018 - I 2019\20181213_113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643182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4143404" cy="2000264"/>
          </a:xfrm>
        </p:spPr>
        <p:txBody>
          <a:bodyPr>
            <a:noAutofit/>
          </a:bodyPr>
          <a:lstStyle/>
          <a:p>
            <a:pPr algn="ctr"/>
            <a:r>
              <a:rPr lang="pl-PL" sz="3200" i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200" i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i="1" u="sng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200" i="1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000" dirty="0" smtClean="0">
                <a:solidFill>
                  <a:srgbClr val="7030A0"/>
                </a:solidFill>
              </a:rPr>
              <a:t>Wycieczka do banku</a:t>
            </a:r>
            <a:br>
              <a:rPr lang="pl-PL" sz="3000" dirty="0" smtClean="0">
                <a:solidFill>
                  <a:srgbClr val="7030A0"/>
                </a:solidFill>
              </a:rPr>
            </a:br>
            <a:r>
              <a:rPr lang="pl-PL" sz="3000" dirty="0" smtClean="0">
                <a:solidFill>
                  <a:srgbClr val="7030A0"/>
                </a:solidFill>
              </a:rPr>
              <a:t>PKO BP</a:t>
            </a:r>
            <a:br>
              <a:rPr lang="pl-PL" sz="3000" dirty="0" smtClean="0">
                <a:solidFill>
                  <a:srgbClr val="7030A0"/>
                </a:solidFill>
              </a:rPr>
            </a:br>
            <a:r>
              <a:rPr lang="pl-PL" sz="3000" dirty="0" smtClean="0">
                <a:solidFill>
                  <a:srgbClr val="7030A0"/>
                </a:solidFill>
              </a:rPr>
              <a:t>Oddziału 1 w Łowiczu</a:t>
            </a:r>
            <a:br>
              <a:rPr lang="pl-PL" sz="3000" dirty="0" smtClean="0">
                <a:solidFill>
                  <a:srgbClr val="7030A0"/>
                </a:solidFill>
              </a:rPr>
            </a:br>
            <a:endParaRPr lang="pl-PL" sz="3000" dirty="0">
              <a:solidFill>
                <a:srgbClr val="7030A0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57158" y="2214554"/>
            <a:ext cx="4000528" cy="4643446"/>
          </a:xfrm>
        </p:spPr>
        <p:txBody>
          <a:bodyPr>
            <a:normAutofit/>
          </a:bodyPr>
          <a:lstStyle/>
          <a:p>
            <a:r>
              <a:rPr lang="pl-PL" dirty="0" smtClean="0"/>
              <a:t> </a:t>
            </a:r>
            <a:endParaRPr lang="pl-PL" sz="2000" b="1" dirty="0" smtClean="0"/>
          </a:p>
          <a:p>
            <a:pPr algn="ctr"/>
            <a:r>
              <a:rPr lang="pl-PL" sz="2000" b="1" i="1" dirty="0" smtClean="0"/>
              <a:t>24 października</a:t>
            </a:r>
            <a:r>
              <a:rPr lang="pl-PL" sz="2000" b="1" i="1" dirty="0" smtClean="0">
                <a:solidFill>
                  <a:schemeClr val="tx1"/>
                </a:solidFill>
              </a:rPr>
              <a:t> 2018 roku klasa </a:t>
            </a:r>
            <a:r>
              <a:rPr lang="pl-PL" sz="2000" b="1" i="1" dirty="0" err="1" smtClean="0">
                <a:solidFill>
                  <a:schemeClr val="tx1"/>
                </a:solidFill>
              </a:rPr>
              <a:t>IVa</a:t>
            </a:r>
            <a:r>
              <a:rPr lang="pl-PL" sz="2000" b="1" i="1" dirty="0" smtClean="0">
                <a:solidFill>
                  <a:schemeClr val="tx1"/>
                </a:solidFill>
              </a:rPr>
              <a:t> i </a:t>
            </a:r>
            <a:r>
              <a:rPr lang="pl-PL" sz="2000" b="1" i="1" dirty="0" err="1" smtClean="0">
                <a:solidFill>
                  <a:schemeClr val="tx1"/>
                </a:solidFill>
              </a:rPr>
              <a:t>IVb</a:t>
            </a:r>
            <a:r>
              <a:rPr lang="pl-PL" sz="2000" b="1" i="1" dirty="0" smtClean="0">
                <a:solidFill>
                  <a:schemeClr val="tx1"/>
                </a:solidFill>
              </a:rPr>
              <a:t>, udała się na wycieczkę dydaktyczną do oddziału Banku PKO BP w Łowiczu.</a:t>
            </a:r>
            <a:endParaRPr lang="pl-PL" sz="2000" b="1" dirty="0" smtClean="0">
              <a:solidFill>
                <a:schemeClr val="tx1"/>
              </a:solidFill>
            </a:endParaRPr>
          </a:p>
          <a:p>
            <a:pPr algn="ctr"/>
            <a:r>
              <a:rPr lang="pl-PL" sz="2000" b="1" i="1" dirty="0" smtClean="0">
                <a:solidFill>
                  <a:schemeClr val="tx1"/>
                </a:solidFill>
              </a:rPr>
              <a:t>W czasie wycieczki pracownik banku pani Anna Łon zapoznała uczniów z funkcjonowaniem Banku PKO BP, z ofertą usług bankowych oraz z obowiązkami i czynnościami wykonywanymi przez osoby pracujące w banku</a:t>
            </a:r>
            <a:r>
              <a:rPr lang="pl-PL" sz="2400" b="1" i="1" dirty="0" smtClean="0">
                <a:solidFill>
                  <a:schemeClr val="tx1"/>
                </a:solidFill>
              </a:rPr>
              <a:t>.</a:t>
            </a:r>
            <a:endParaRPr lang="pl-PL" sz="3200" b="1" i="1" u="sng" dirty="0" smtClean="0">
              <a:solidFill>
                <a:srgbClr val="FF0000"/>
              </a:solidFill>
            </a:endParaRPr>
          </a:p>
          <a:p>
            <a:pPr algn="ctr"/>
            <a:endParaRPr lang="pl-PL" sz="3200" b="1" u="sng" dirty="0" smtClean="0">
              <a:solidFill>
                <a:srgbClr val="FF0000"/>
              </a:solidFill>
            </a:endParaRPr>
          </a:p>
          <a:p>
            <a:endParaRPr lang="pl-PL" sz="2400" b="1" dirty="0"/>
          </a:p>
        </p:txBody>
      </p:sp>
      <p:pic>
        <p:nvPicPr>
          <p:cNvPr id="14338" name="Picture 2" descr="Obrazek 2018-11-27 20:22: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14620"/>
            <a:ext cx="4000527" cy="3000396"/>
          </a:xfrm>
          <a:prstGeom prst="rect">
            <a:avLst/>
          </a:prstGeom>
          <a:noFill/>
        </p:spPr>
      </p:pic>
      <p:pic>
        <p:nvPicPr>
          <p:cNvPr id="14340" name="Picture 4" descr="Podobny obra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04"/>
            <a:ext cx="2857520" cy="1951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half" idx="3"/>
          </p:nvPr>
        </p:nvSpPr>
        <p:spPr>
          <a:xfrm>
            <a:off x="3571868" y="714356"/>
            <a:ext cx="5365399" cy="314327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2100" dirty="0" smtClean="0">
                <a:solidFill>
                  <a:schemeClr val="tx1"/>
                </a:solidFill>
              </a:rPr>
              <a:t>Organizacja SKO w tym roku szkolnym również podjęła współpracę z Radą Rodziców         i wspólnymi siłami zdobyliśmy dodatkowe fundusze na zakup paczek dla naszych uczniów  na Choinkę Noworoczną organizowaną co roku w naszej szkole                    przez rodziców.                   </a:t>
            </a:r>
          </a:p>
          <a:p>
            <a:pPr algn="ctr"/>
            <a:r>
              <a:rPr lang="pl-PL" u="sng" dirty="0" smtClean="0">
                <a:solidFill>
                  <a:srgbClr val="C00000"/>
                </a:solidFill>
              </a:rPr>
              <a:t>Uzbieraliśmy:  1777 zł  </a:t>
            </a:r>
            <a:r>
              <a:rPr lang="pl-PL" dirty="0" smtClean="0">
                <a:solidFill>
                  <a:srgbClr val="C00000"/>
                </a:solidFill>
              </a:rPr>
              <a:t>    </a:t>
            </a:r>
            <a:r>
              <a:rPr lang="pl-PL" sz="2100" dirty="0" smtClean="0">
                <a:solidFill>
                  <a:srgbClr val="C00000"/>
                </a:solidFill>
              </a:rPr>
              <a:t>                                            </a:t>
            </a:r>
          </a:p>
          <a:p>
            <a:pPr algn="ctr"/>
            <a:endParaRPr lang="pl-PL" sz="800" u="sng" dirty="0" smtClean="0">
              <a:solidFill>
                <a:schemeClr val="tx1"/>
              </a:solidFill>
            </a:endParaRPr>
          </a:p>
          <a:p>
            <a:pPr algn="ctr"/>
            <a:r>
              <a:rPr lang="pl-PL" sz="2100" u="sng" dirty="0" smtClean="0">
                <a:solidFill>
                  <a:schemeClr val="tx1"/>
                </a:solidFill>
              </a:rPr>
              <a:t>Wszystkim dziękujemy                                </a:t>
            </a:r>
          </a:p>
          <a:p>
            <a:pPr algn="ctr"/>
            <a:r>
              <a:rPr lang="pl-PL" sz="2100" u="sng" dirty="0" smtClean="0">
                <a:solidFill>
                  <a:schemeClr val="tx1"/>
                </a:solidFill>
              </a:rPr>
              <a:t>za współpracę  i zaangażowanie!</a:t>
            </a:r>
          </a:p>
          <a:p>
            <a:endParaRPr lang="pl-PL" dirty="0"/>
          </a:p>
        </p:txBody>
      </p:sp>
      <p:sp>
        <p:nvSpPr>
          <p:cNvPr id="10" name="Symbol zastępczy tekstu 2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3643338" cy="321471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rgbClr val="0000FF"/>
                </a:solidFill>
              </a:rPr>
              <a:t>Zbiórka </a:t>
            </a:r>
            <a:r>
              <a:rPr lang="pl-PL" sz="2800" dirty="0" smtClean="0">
                <a:solidFill>
                  <a:srgbClr val="0000FF"/>
                </a:solidFill>
              </a:rPr>
              <a:t>            makulatury                             </a:t>
            </a:r>
            <a:r>
              <a:rPr lang="pl-PL" sz="2800" dirty="0" smtClean="0">
                <a:solidFill>
                  <a:srgbClr val="0000FF"/>
                </a:solidFill>
              </a:rPr>
              <a:t>i aluminium                                                      w dniu 29 październik </a:t>
            </a:r>
          </a:p>
          <a:p>
            <a:pPr algn="ctr"/>
            <a:r>
              <a:rPr lang="pl-PL" sz="2800" dirty="0" smtClean="0">
                <a:solidFill>
                  <a:srgbClr val="0000FF"/>
                </a:solidFill>
              </a:rPr>
              <a:t>2018 roku</a:t>
            </a:r>
            <a:endParaRPr lang="pl-PL" sz="2800" dirty="0">
              <a:solidFill>
                <a:srgbClr val="0000FF"/>
              </a:solidFill>
            </a:endParaRPr>
          </a:p>
        </p:txBody>
      </p:sp>
      <p:pic>
        <p:nvPicPr>
          <p:cNvPr id="13313" name="Picture 1" descr="C:\Users\admin\Desktop\ZDJĘCIA różne IX-XI.2018'\20181029_07452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214686"/>
            <a:ext cx="3757610" cy="3143273"/>
          </a:xfrm>
          <a:prstGeom prst="rect">
            <a:avLst/>
          </a:prstGeom>
          <a:noFill/>
        </p:spPr>
      </p:pic>
      <p:pic>
        <p:nvPicPr>
          <p:cNvPr id="13315" name="Picture 3" descr="C:\Users\admin\Desktop\ZDJĘCIA różne IX-XI.2018'\DSC_037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786190"/>
            <a:ext cx="4270543" cy="284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1250</TotalTime>
  <Words>722</Words>
  <Application>Microsoft Office PowerPoint</Application>
  <PresentationFormat>Pokaz na ekranie (4:3)</PresentationFormat>
  <Paragraphs>91</Paragraphs>
  <Slides>18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Przepływ</vt:lpstr>
      <vt:lpstr> </vt:lpstr>
      <vt:lpstr>Slajd 2</vt:lpstr>
      <vt:lpstr> Konkursy SKO w roku szkolnym 2018/2019</vt:lpstr>
      <vt:lpstr> Praca na rzecz środowiska naturalnego  kolejny już rok prowadziliśmy w naszej szkole edukację ekologiczną – praca na rzecz środowiska naturalnego: - udział w programie zbiórki zużytych tuszy, tonerów i telefonów komórkowych firmy RECY PLAN S.C.,          - UDZIAŁ W SZKOLNYM PROGRAMIE ZBIÓRKI BATERII ORGANIZOWANYM PRZEZ REBA O. O . S. A., - ZBIÓRKA MAKULATURY (WSPÓŁPRACA Z RADĄ RODZICÓW) - UDZIAŁ W OGÓLNOPOLSKIEJ AKCJI SPRZĄTANIA ŚWIATA (WSPÓŁPRACA Z SAMORZĄDEM UCZNIOWSKIM)  Przez cały rok szkolny 2018/2019 wszyscy uczniowie naszej szkoły zbierali zużyte baterie tusze, tonery i telefony komórkowe. Poprzez przystąpienie do programów propagujemy wśród dzieci ekologiczną postawę                                         i naświetlamy problem ochrony środowiska już od najmłodszych lat.         Chronimy środowisko!!!     Zdobywamy pieniądze  i nagrody                              dla naszej Szkoły. </vt:lpstr>
      <vt:lpstr>TO już 25 „SPRZĄTANIE ŚWIATA„ 21-22-23 września 2015’</vt:lpstr>
      <vt:lpstr>X.2018’- przyjęcie uczniów klasy I do grona członków SKO – każdy uczeń otrzymał                           imienną książeczkę SKO. Dziesięciu                                 z dziewiętnastu pierwszoklasistów otworzyło    swoje pierwsze konta bankowe                                „Rachunki SKO konto dla ucznia”.</vt:lpstr>
      <vt:lpstr>Slajd 7</vt:lpstr>
      <vt:lpstr>  Wycieczka do banku PKO BP Oddziału 1 w Łowiczu </vt:lpstr>
      <vt:lpstr>Slajd 9</vt:lpstr>
      <vt:lpstr>   </vt:lpstr>
      <vt:lpstr>Akcja SKO „I Ty możesz pomóc!”</vt:lpstr>
      <vt:lpstr>Bożonarodzeniowy Dar Naszych SERC</vt:lpstr>
      <vt:lpstr>Gramy do  końca świata i o jeden dzień dłużej !!! </vt:lpstr>
      <vt:lpstr>Akcja SKO                                                        paczka dla zwierzaka            zorganizowana została na terenie naszej szkoły w dniach                                         14 – 21 stycznia 2019 roku. Kolejny już raz zbieraliśmy                                    miski, koce i karmę dla kotów i psów                                                                ze Schroniska dla Zwierząt w Głownie.</vt:lpstr>
      <vt:lpstr>22 marca – Światowy Dzień Wody 2019’</vt:lpstr>
      <vt:lpstr>Lekcje przedsiębiorczości z udziałem pracowników                  PKO Banku Polskiego S.A. </vt:lpstr>
      <vt:lpstr>Zwycięzcą                  Konkursu SKO „Gigant oszczędzania!„  w roku szkolnym 2018/2019  została uczennica klasy VI  Julia Jaśniewska 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xyz</dc:creator>
  <cp:lastModifiedBy>admin</cp:lastModifiedBy>
  <cp:revision>228</cp:revision>
  <dcterms:created xsi:type="dcterms:W3CDTF">2013-04-06T09:48:03Z</dcterms:created>
  <dcterms:modified xsi:type="dcterms:W3CDTF">2019-06-15T18:06:57Z</dcterms:modified>
</cp:coreProperties>
</file>