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5" r:id="rId6"/>
    <p:sldId id="262" r:id="rId7"/>
    <p:sldId id="264" r:id="rId8"/>
    <p:sldId id="263" r:id="rId9"/>
    <p:sldId id="266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71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96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2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208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41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27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93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484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17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16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23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39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39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10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93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1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81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DCD9DB5-1E44-4632-AD82-058C3D3AD3D8}" type="datetimeFigureOut">
              <a:rPr lang="pl-PL" smtClean="0"/>
              <a:t>2019-06-06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D664F2F-1C92-4677-8A5F-FBB4EBFA28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5656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171777"/>
            <a:ext cx="12013324" cy="1828801"/>
          </a:xfrm>
        </p:spPr>
        <p:txBody>
          <a:bodyPr>
            <a:noAutofit/>
          </a:bodyPr>
          <a:lstStyle/>
          <a:p>
            <a:r>
              <a:rPr lang="pl-PL" sz="17000" dirty="0" smtClean="0">
                <a:latin typeface="Monotype Corsiva" pitchFamily="66" charset="0"/>
              </a:rPr>
              <a:t>Królowa Jadwiga</a:t>
            </a:r>
            <a:endParaRPr lang="pl-PL" sz="17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141076" y="1094825"/>
            <a:ext cx="7052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pPr algn="just"/>
            <a:r>
              <a:rPr lang="pl-PL" sz="2400" b="1" dirty="0" smtClean="0">
                <a:latin typeface="Bahnschrift SemiLight" panose="020B0502040204020203" pitchFamily="34" charset="0"/>
              </a:rPr>
              <a:t>Jadwiga Andegaweńska </a:t>
            </a:r>
            <a:r>
              <a:rPr lang="pl-PL" sz="2400" dirty="0" smtClean="0">
                <a:latin typeface="Bahnschrift SemiLight" panose="020B0502040204020203" pitchFamily="34" charset="0"/>
              </a:rPr>
              <a:t>(1374 – 1399) </a:t>
            </a:r>
            <a:r>
              <a:rPr lang="pl-PL" sz="2400" smtClean="0">
                <a:latin typeface="Bahnschrift SemiLight" panose="020B0502040204020203" pitchFamily="34" charset="0"/>
              </a:rPr>
              <a:t>była </a:t>
            </a:r>
            <a:r>
              <a:rPr lang="pl-PL" sz="2400" smtClean="0">
                <a:latin typeface="Bahnschrift SemiLight" panose="020B0502040204020203" pitchFamily="34" charset="0"/>
              </a:rPr>
              <a:t>najmłodszą i </a:t>
            </a:r>
            <a:r>
              <a:rPr lang="pl-PL" sz="2400" dirty="0" smtClean="0">
                <a:latin typeface="Bahnschrift SemiLight" panose="020B0502040204020203" pitchFamily="34" charset="0"/>
              </a:rPr>
              <a:t>ostatnią córką Ludwika Andegaweńskiego (Węgierskiego) króla Węgier i Polski oraz jego drugiej żony Elżbiety Bośniaczki. Urodziła się i wychowała na Węgrzech, w ówczesnej stolicy jej ojca – Budzie, która stanowiła wówczas ośrodek kultury wczesnorenesansowej. Dzięki temu Jadwiga otrzymała jak na tamtejsze czasy wybitne wykształcenie. Potrafiła czytać i pisać, znała kilka języków obcych oraz przejawiała przy tym szerokie zainteresowania muzyką, sztuką i nauką.</a:t>
            </a:r>
            <a:endParaRPr lang="pl-PL" sz="2400" dirty="0">
              <a:latin typeface="Bahnschrift SemiLight" panose="020B0502040204020203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8" y="1284012"/>
            <a:ext cx="2918821" cy="4160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  <a:softEdge rad="3175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31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7924" y="1580050"/>
            <a:ext cx="7672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>
                <a:latin typeface="Bahnschrift SemiLight" panose="020B0502040204020203" pitchFamily="34" charset="0"/>
              </a:rPr>
              <a:t>Jej ojciec, który nie posiadał męskich potomków, chciał zapewnić tron polski jednej ze swoich córek. W tym celu wydał w roku 1374 – przywilej w Koszycach. W roku 1381 został rozciągnięty na duchowieństwo. Dzięki temu po jego śmierci, 16 października w roku 1384 w katedrze wawelskiej Jadwiga została koronowa na króla Polski. </a:t>
            </a:r>
            <a:endParaRPr lang="pl-PL" sz="2800" dirty="0">
              <a:latin typeface="Bahnschrift SemiLight" panose="020B050204020402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76" y="666125"/>
            <a:ext cx="4105969" cy="5367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0652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" y="1704475"/>
            <a:ext cx="2467087" cy="3289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2403695" y="2028497"/>
            <a:ext cx="73677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Bahnschrift SemiLight" panose="020B0502040204020203" pitchFamily="34" charset="0"/>
              </a:rPr>
              <a:t>W lutym 1386 roku poślubiła świeżo nawróconego litewskiego księcia Jagiełłę. Odgrywała stopniowo coraz znaczniejszą rolę w polityce, między innymi podejmując się negocjacji z wielkim mistrzem Zakonu Krzyżackiego. Była mecenaską nauki, wielką miłośniczką książek, kobietą niecodziennej pobożności. Utrzymywała aktywne kontakty ze Stolicą Apostolską i walnie przyczyniła się do odtworzenia krakowskiego uniwersytetu.</a:t>
            </a:r>
            <a:endParaRPr lang="pl-PL" sz="2400" dirty="0">
              <a:latin typeface="Bahnschrift SemiLight" panose="020B0502040204020203" pitchFamily="34" charset="0"/>
            </a:endParaRPr>
          </a:p>
        </p:txBody>
      </p:sp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04" y="1704475"/>
            <a:ext cx="2515696" cy="3492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28" y="95464"/>
            <a:ext cx="1690083" cy="19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61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8579" y="536028"/>
            <a:ext cx="66740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>
                <a:latin typeface="Bahnschrift SemiLight" panose="020B0502040204020203" pitchFamily="34" charset="0"/>
              </a:rPr>
              <a:t>Jadwiga cieszyła się sławą osoby bardzo </a:t>
            </a:r>
            <a:r>
              <a:rPr lang="pl-PL" sz="2800" dirty="0" smtClean="0">
                <a:latin typeface="Bahnschrift SemiLight" panose="020B0502040204020203" pitchFamily="34" charset="0"/>
              </a:rPr>
              <a:t>pobożnej. Jak pisał </a:t>
            </a:r>
            <a:r>
              <a:rPr lang="pl-PL" sz="2800" dirty="0" smtClean="0">
                <a:latin typeface="Bahnschrift SemiLight" panose="020B0502040204020203" pitchFamily="34" charset="0"/>
              </a:rPr>
              <a:t>Jan Długosz "wzgardziwszy próżnością i wszelkimi marnościami świata, wszytek umysł swój </a:t>
            </a:r>
            <a:r>
              <a:rPr lang="pl-PL" sz="2800" dirty="0" smtClean="0">
                <a:latin typeface="Bahnschrift SemiLight" panose="020B0502040204020203" pitchFamily="34" charset="0"/>
              </a:rPr>
              <a:t>zajmowała modlitwą </a:t>
            </a:r>
            <a:r>
              <a:rPr lang="pl-PL" sz="2800" dirty="0" smtClean="0">
                <a:latin typeface="Bahnschrift SemiLight" panose="020B0502040204020203" pitchFamily="34" charset="0"/>
              </a:rPr>
              <a:t>i czytaniem ksiąg świętych ". Opiekowała się klasztorami, </a:t>
            </a:r>
            <a:r>
              <a:rPr lang="pl-PL" sz="2800" dirty="0" smtClean="0">
                <a:latin typeface="Bahnschrift SemiLight" panose="020B0502040204020203" pitchFamily="34" charset="0"/>
              </a:rPr>
              <a:t>przeznaczając różne </a:t>
            </a:r>
            <a:r>
              <a:rPr lang="pl-PL" sz="2800" dirty="0" smtClean="0">
                <a:latin typeface="Bahnschrift SemiLight" panose="020B0502040204020203" pitchFamily="34" charset="0"/>
              </a:rPr>
              <a:t>sumy na ich utrzymanie, rozpoczęła budowę kościoła na Piasku w Krakowie, interesowała się szpitalami. Na jej polecenie dokonywano tłumaczeń na język polski Pisma świętego i dzieł ojców Kościoła.</a:t>
            </a:r>
            <a:endParaRPr lang="pl-PL" sz="2800" dirty="0">
              <a:latin typeface="Bahnschrift SemiLight" panose="020B0502040204020203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87" y="107029"/>
            <a:ext cx="4201195" cy="6551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2624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86" y="1324329"/>
            <a:ext cx="4059237" cy="4059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96" y="574161"/>
            <a:ext cx="2983525" cy="5292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" y="446178"/>
            <a:ext cx="4077458" cy="554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7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703" y="1532753"/>
            <a:ext cx="10825655" cy="4058751"/>
          </a:xfrm>
        </p:spPr>
        <p:txBody>
          <a:bodyPr>
            <a:normAutofit lnSpcReduction="10000"/>
          </a:bodyPr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l-PL" sz="5400" dirty="0">
                <a:ln>
                  <a:noFill/>
                </a:ln>
                <a:solidFill>
                  <a:prstClr val="white"/>
                </a:solidFill>
                <a:effectLst/>
                <a:latin typeface="Bahnschrift SemiLight" panose="020B0502040204020203" pitchFamily="34" charset="0"/>
              </a:rPr>
              <a:t>Zmarła 17 lipca 1399 roku – niespełna cztery tygodnie po porodzie i cztery dni po tym, jak zmarła jej jedyna córka, Elżbieta </a:t>
            </a:r>
            <a:r>
              <a:rPr lang="pl-PL" sz="5400" dirty="0" err="1">
                <a:ln>
                  <a:noFill/>
                </a:ln>
                <a:solidFill>
                  <a:prstClr val="white"/>
                </a:solidFill>
                <a:effectLst/>
                <a:latin typeface="Bahnschrift SemiLight" panose="020B0502040204020203" pitchFamily="34" charset="0"/>
              </a:rPr>
              <a:t>Bonifacja</a:t>
            </a:r>
            <a:r>
              <a:rPr lang="pl-PL" sz="5400" dirty="0">
                <a:ln>
                  <a:noFill/>
                </a:ln>
                <a:solidFill>
                  <a:prstClr val="white"/>
                </a:solidFill>
                <a:effectLst/>
                <a:latin typeface="Bahnschrift SemiLight" panose="020B0502040204020203" pitchFamily="34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72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Nagrobek Jadwigi Andegaweńskiej w Katedrze na </a:t>
            </a:r>
            <a:r>
              <a:rPr lang="pl-PL" dirty="0" smtClean="0">
                <a:effectLst/>
              </a:rPr>
              <a:t>Wawelu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08" y="1807779"/>
            <a:ext cx="6940136" cy="4861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99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96492" y="441434"/>
            <a:ext cx="72210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dirty="0">
                <a:latin typeface="Bahnschrift Light" panose="020B0502040204020203" pitchFamily="34" charset="0"/>
              </a:rPr>
              <a:t>Została kanonizowana dopiero w roku 1997, a więc VI wieków po swojej śmierci. Apostołka </a:t>
            </a:r>
            <a:r>
              <a:rPr lang="pl-PL" sz="4400" dirty="0" smtClean="0">
                <a:latin typeface="Bahnschrift Light" panose="020B0502040204020203" pitchFamily="34" charset="0"/>
              </a:rPr>
              <a:t>Litwy, </a:t>
            </a:r>
            <a:r>
              <a:rPr lang="pl-PL" sz="4400" dirty="0" smtClean="0">
                <a:latin typeface="Bahnschrift Light" panose="020B0502040204020203" pitchFamily="34" charset="0"/>
              </a:rPr>
              <a:t>Patronka</a:t>
            </a:r>
            <a:r>
              <a:rPr lang="pl-PL" sz="4400" dirty="0">
                <a:latin typeface="Bahnschrift Light" panose="020B0502040204020203" pitchFamily="34" charset="0"/>
              </a:rPr>
              <a:t> </a:t>
            </a:r>
            <a:r>
              <a:rPr lang="pl-PL" sz="4400" dirty="0" smtClean="0">
                <a:latin typeface="Bahnschrift Light" panose="020B0502040204020203" pitchFamily="34" charset="0"/>
              </a:rPr>
              <a:t>Polski</a:t>
            </a:r>
            <a:r>
              <a:rPr lang="pl-PL" sz="4400" dirty="0">
                <a:latin typeface="Bahnschrift Light" panose="020B0502040204020203" pitchFamily="34" charset="0"/>
              </a:rPr>
              <a:t>, Radomska, Tczewa, Nieszawy </a:t>
            </a:r>
            <a:r>
              <a:rPr lang="pl-PL" sz="4400" dirty="0" smtClean="0">
                <a:latin typeface="Bahnschrift Light" panose="020B0502040204020203" pitchFamily="34" charset="0"/>
              </a:rPr>
              <a:t>i Inowrocławia</a:t>
            </a:r>
            <a:endParaRPr lang="pl-PL" sz="4400" dirty="0">
              <a:latin typeface="Bahnschrift Light" panose="020B0502040204020203" pitchFamily="34" charset="0"/>
            </a:endParaRPr>
          </a:p>
          <a:p>
            <a:pPr algn="ctr"/>
            <a:r>
              <a:rPr lang="pl-PL" sz="4400" dirty="0">
                <a:latin typeface="Bahnschrift Light" panose="020B0502040204020203" pitchFamily="34" charset="0"/>
              </a:rPr>
              <a:t>Szczególne miejsca </a:t>
            </a:r>
            <a:r>
              <a:rPr lang="pl-PL" sz="4400" dirty="0" smtClean="0">
                <a:latin typeface="Bahnschrift Light" panose="020B0502040204020203" pitchFamily="34" charset="0"/>
              </a:rPr>
              <a:t>kultu to</a:t>
            </a:r>
            <a:r>
              <a:rPr lang="pl-PL" sz="4400" dirty="0">
                <a:latin typeface="Bahnschrift Light" panose="020B0502040204020203" pitchFamily="34" charset="0"/>
              </a:rPr>
              <a:t>	Inowrocław, </a:t>
            </a:r>
            <a:r>
              <a:rPr lang="pl-PL" sz="4400" dirty="0" smtClean="0">
                <a:latin typeface="Bahnschrift Light" panose="020B0502040204020203" pitchFamily="34" charset="0"/>
              </a:rPr>
              <a:t>Kraków.</a:t>
            </a:r>
            <a:endParaRPr lang="pl-PL" sz="4400" dirty="0">
              <a:latin typeface="Bahnschrift Light" panose="020B050204020402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0" y="752643"/>
            <a:ext cx="2750746" cy="5322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3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Czerwony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Łupek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333</Words>
  <Application>Microsoft Office PowerPoint</Application>
  <PresentationFormat>Niestandardowy</PresentationFormat>
  <Paragraphs>11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Łupek</vt:lpstr>
      <vt:lpstr>Królowa Jadwiga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Nagrobek Jadwigi Andegaweńskiej w Katedrze na Wawelu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Królowa Jadwiga</dc:title>
  <dc:creator>Breza Paweł</dc:creator>
  <cp:lastModifiedBy>Koyak</cp:lastModifiedBy>
  <cp:revision>17</cp:revision>
  <dcterms:created xsi:type="dcterms:W3CDTF">2019-05-23T10:51:22Z</dcterms:created>
  <dcterms:modified xsi:type="dcterms:W3CDTF">2019-06-05T22:05:22Z</dcterms:modified>
</cp:coreProperties>
</file>