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AAC996-E22C-4C64-B32F-519F57854152}" type="datetimeFigureOut">
              <a:rPr lang="sk-SK" smtClean="0"/>
              <a:t>3. 2. 2017</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6C4CE9-4694-4964-95B2-D1DB6B518EFE}" type="slidenum">
              <a:rPr lang="sk-SK" smtClean="0"/>
              <a:t>‹#›</a:t>
            </a:fld>
            <a:endParaRPr lang="sk-SK"/>
          </a:p>
        </p:txBody>
      </p:sp>
    </p:spTree>
    <p:extLst>
      <p:ext uri="{BB962C8B-B14F-4D97-AF65-F5344CB8AC3E}">
        <p14:creationId xmlns:p14="http://schemas.microsoft.com/office/powerpoint/2010/main" val="279960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F66C4CE9-4694-4964-95B2-D1DB6B518EFE}" type="slidenum">
              <a:rPr lang="sk-SK" smtClean="0"/>
              <a:t>4</a:t>
            </a:fld>
            <a:endParaRPr lang="sk-SK"/>
          </a:p>
        </p:txBody>
      </p:sp>
    </p:spTree>
    <p:extLst>
      <p:ext uri="{BB962C8B-B14F-4D97-AF65-F5344CB8AC3E}">
        <p14:creationId xmlns:p14="http://schemas.microsoft.com/office/powerpoint/2010/main" val="1020874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7A293B5A-5532-450B-94C8-B1654A95B4C1}" type="datetimeFigureOut">
              <a:rPr lang="sk-SK" smtClean="0"/>
              <a:t>3. 2. 2017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233719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7A293B5A-5532-450B-94C8-B1654A95B4C1}" type="datetimeFigureOut">
              <a:rPr lang="sk-SK" smtClean="0"/>
              <a:t>3. 2. 2017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32547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7A293B5A-5532-450B-94C8-B1654A95B4C1}" type="datetimeFigureOut">
              <a:rPr lang="sk-SK" smtClean="0"/>
              <a:t>3. 2. 2017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182604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7A293B5A-5532-450B-94C8-B1654A95B4C1}" type="datetimeFigureOut">
              <a:rPr lang="sk-SK" smtClean="0"/>
              <a:t>3. 2. 2017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250421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7A293B5A-5532-450B-94C8-B1654A95B4C1}" type="datetimeFigureOut">
              <a:rPr lang="sk-SK" smtClean="0"/>
              <a:t>3. 2. 2017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268790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7A293B5A-5532-450B-94C8-B1654A95B4C1}" type="datetimeFigureOut">
              <a:rPr lang="sk-SK" smtClean="0"/>
              <a:t>3. 2. 2017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144166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7A293B5A-5532-450B-94C8-B1654A95B4C1}" type="datetimeFigureOut">
              <a:rPr lang="sk-SK" smtClean="0"/>
              <a:t>3. 2. 2017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93989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7A293B5A-5532-450B-94C8-B1654A95B4C1}" type="datetimeFigureOut">
              <a:rPr lang="sk-SK" smtClean="0"/>
              <a:t>3. 2. 2017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9426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7A293B5A-5532-450B-94C8-B1654A95B4C1}" type="datetimeFigureOut">
              <a:rPr lang="sk-SK" smtClean="0"/>
              <a:t>3. 2. 2017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20792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7A293B5A-5532-450B-94C8-B1654A95B4C1}" type="datetimeFigureOut">
              <a:rPr lang="sk-SK" smtClean="0"/>
              <a:t>3. 2. 2017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369960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7A293B5A-5532-450B-94C8-B1654A95B4C1}" type="datetimeFigureOut">
              <a:rPr lang="sk-SK" smtClean="0"/>
              <a:t>3. 2. 2017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32D04F9-C8F5-4B8B-9C43-34AB5C918A30}" type="slidenum">
              <a:rPr lang="sk-SK" smtClean="0"/>
              <a:t>‹#›</a:t>
            </a:fld>
            <a:endParaRPr lang="sk-SK"/>
          </a:p>
        </p:txBody>
      </p:sp>
    </p:spTree>
    <p:extLst>
      <p:ext uri="{BB962C8B-B14F-4D97-AF65-F5344CB8AC3E}">
        <p14:creationId xmlns:p14="http://schemas.microsoft.com/office/powerpoint/2010/main" val="219196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293B5A-5532-450B-94C8-B1654A95B4C1}" type="datetimeFigureOut">
              <a:rPr lang="sk-SK" smtClean="0"/>
              <a:t>3. 2. 2017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D04F9-C8F5-4B8B-9C43-34AB5C918A30}" type="slidenum">
              <a:rPr lang="sk-SK" smtClean="0"/>
              <a:t>‹#›</a:t>
            </a:fld>
            <a:endParaRPr lang="sk-SK"/>
          </a:p>
        </p:txBody>
      </p:sp>
    </p:spTree>
    <p:extLst>
      <p:ext uri="{BB962C8B-B14F-4D97-AF65-F5344CB8AC3E}">
        <p14:creationId xmlns:p14="http://schemas.microsoft.com/office/powerpoint/2010/main" val="2954685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Literárny realizmus vo svete</a:t>
            </a:r>
            <a:endParaRPr lang="sk-SK" dirty="0"/>
          </a:p>
        </p:txBody>
      </p:sp>
      <p:sp>
        <p:nvSpPr>
          <p:cNvPr id="3" name="Podnadpis 2"/>
          <p:cNvSpPr>
            <a:spLocks noGrp="1"/>
          </p:cNvSpPr>
          <p:nvPr>
            <p:ph type="subTitle" idx="1"/>
          </p:nvPr>
        </p:nvSpPr>
        <p:spPr/>
        <p:txBody>
          <a:bodyPr/>
          <a:lstStyle/>
          <a:p>
            <a:r>
              <a:rPr lang="sk-SK" dirty="0" smtClean="0"/>
              <a:t>1875-1918</a:t>
            </a:r>
            <a:endParaRPr lang="sk-SK" dirty="0"/>
          </a:p>
        </p:txBody>
      </p:sp>
    </p:spTree>
    <p:extLst>
      <p:ext uri="{BB962C8B-B14F-4D97-AF65-F5344CB8AC3E}">
        <p14:creationId xmlns:p14="http://schemas.microsoft.com/office/powerpoint/2010/main" val="135205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Ruská literatúra</a:t>
            </a:r>
            <a:endParaRPr lang="sk-SK" dirty="0"/>
          </a:p>
        </p:txBody>
      </p:sp>
      <p:sp>
        <p:nvSpPr>
          <p:cNvPr id="3" name="Zástupný symbol obsahu 2"/>
          <p:cNvSpPr>
            <a:spLocks noGrp="1"/>
          </p:cNvSpPr>
          <p:nvPr>
            <p:ph idx="1"/>
          </p:nvPr>
        </p:nvSpPr>
        <p:spPr>
          <a:xfrm>
            <a:off x="457200" y="1268760"/>
            <a:ext cx="8229600" cy="4857403"/>
          </a:xfrm>
        </p:spPr>
        <p:txBody>
          <a:bodyPr>
            <a:normAutofit fontScale="62500" lnSpcReduction="20000"/>
          </a:bodyPr>
          <a:lstStyle/>
          <a:p>
            <a:r>
              <a:rPr lang="sk-SK" dirty="0" err="1" smtClean="0"/>
              <a:t>Nikolaj</a:t>
            </a:r>
            <a:r>
              <a:rPr lang="sk-SK" dirty="0" smtClean="0"/>
              <a:t> </a:t>
            </a:r>
            <a:r>
              <a:rPr lang="sk-SK" dirty="0" err="1" smtClean="0"/>
              <a:t>Vasilievič</a:t>
            </a:r>
            <a:r>
              <a:rPr lang="sk-SK" dirty="0" smtClean="0"/>
              <a:t> Gogoľ : prozaik a dramatik zo vzdelanej statkárskej rodiny, pôsobil ako úradník a učiteľ histórie</a:t>
            </a:r>
          </a:p>
          <a:p>
            <a:r>
              <a:rPr lang="sk-SK" dirty="0"/>
              <a:t>d</a:t>
            </a:r>
            <a:r>
              <a:rPr lang="sk-SK" dirty="0" smtClean="0"/>
              <a:t>iela: Večery na laze neďaleko </a:t>
            </a:r>
            <a:r>
              <a:rPr lang="sk-SK" dirty="0" err="1" smtClean="0"/>
              <a:t>Dikanky</a:t>
            </a:r>
            <a:r>
              <a:rPr lang="sk-SK" dirty="0" smtClean="0"/>
              <a:t>, zbierka poviedok Petrohradské poviedky, komédie – Revízor, Ženba</a:t>
            </a:r>
          </a:p>
          <a:p>
            <a:r>
              <a:rPr lang="sk-SK" dirty="0"/>
              <a:t>r</a:t>
            </a:r>
            <a:r>
              <a:rPr lang="sk-SK" dirty="0" smtClean="0"/>
              <a:t>omán Mŕtve duše- nedokončený spoločenský román, charaktery jednotlivých postáv vykreslené prenikavo (ľstivý a lakomý </a:t>
            </a:r>
            <a:r>
              <a:rPr lang="sk-SK" dirty="0" err="1" smtClean="0"/>
              <a:t>Čičikov</a:t>
            </a:r>
            <a:r>
              <a:rPr lang="sk-SK" dirty="0" smtClean="0"/>
              <a:t> využíva súdobé pomery v Rusku na vlastné obohatenie</a:t>
            </a:r>
          </a:p>
          <a:p>
            <a:r>
              <a:rPr lang="sk-SK" dirty="0" smtClean="0"/>
              <a:t>Lyrické pasáže s opismi prírody a reflexie o živote a povinnostiach nevoľníkov, o Rusku a pod.</a:t>
            </a:r>
          </a:p>
          <a:p>
            <a:r>
              <a:rPr lang="sk-SK" dirty="0" smtClean="0"/>
              <a:t>Záhadný podnikateľ </a:t>
            </a:r>
            <a:r>
              <a:rPr lang="sk-SK" dirty="0" err="1" smtClean="0"/>
              <a:t>Čičkov</a:t>
            </a:r>
            <a:r>
              <a:rPr lang="sk-SK" dirty="0" smtClean="0"/>
              <a:t> cestuje po Rusku a prehovára statkárov, aby mu predali „mŕtve duše“- nevoľníkov, ktorí už zomreli, ale v dokumentoch figurujú ako živí až do ďalšieho sčítania obyvateľstva, takýto „majetok“ potom dáva do zálohy, aby vyplatil dlžoby, alebo dostáva na nich dotácie v inom kraji </a:t>
            </a:r>
          </a:p>
          <a:p>
            <a:r>
              <a:rPr lang="sk-SK" dirty="0" smtClean="0"/>
              <a:t>Na svojich cestách stretáva rôzne charaktery ľudí, úradníkov, </a:t>
            </a:r>
            <a:r>
              <a:rPr lang="sk-SK" dirty="0" err="1" smtClean="0"/>
              <a:t>stakárov</a:t>
            </a:r>
            <a:r>
              <a:rPr lang="sk-SK" dirty="0" smtClean="0"/>
              <a:t>.</a:t>
            </a:r>
          </a:p>
          <a:p>
            <a:r>
              <a:rPr lang="sk-SK" dirty="0" smtClean="0"/>
              <a:t>Kupčenie končí škandálom a útekom do iného kraja, kde má v úmysle pokračovať</a:t>
            </a:r>
            <a:endParaRPr lang="sk-SK" dirty="0"/>
          </a:p>
        </p:txBody>
      </p:sp>
    </p:spTree>
    <p:extLst>
      <p:ext uri="{BB962C8B-B14F-4D97-AF65-F5344CB8AC3E}">
        <p14:creationId xmlns:p14="http://schemas.microsoft.com/office/powerpoint/2010/main" val="2944320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sk-SK" dirty="0" smtClean="0"/>
              <a:t>Ruská literatúra II.</a:t>
            </a:r>
            <a:endParaRPr lang="sk-SK" dirty="0"/>
          </a:p>
        </p:txBody>
      </p:sp>
      <p:sp>
        <p:nvSpPr>
          <p:cNvPr id="3" name="Zástupný symbol obsahu 2"/>
          <p:cNvSpPr>
            <a:spLocks noGrp="1"/>
          </p:cNvSpPr>
          <p:nvPr>
            <p:ph idx="1"/>
          </p:nvPr>
        </p:nvSpPr>
        <p:spPr>
          <a:xfrm>
            <a:off x="457200" y="1124744"/>
            <a:ext cx="8229600" cy="5001419"/>
          </a:xfrm>
        </p:spPr>
        <p:txBody>
          <a:bodyPr>
            <a:normAutofit fontScale="55000" lnSpcReduction="20000"/>
          </a:bodyPr>
          <a:lstStyle/>
          <a:p>
            <a:r>
              <a:rPr lang="sk-SK" dirty="0" smtClean="0"/>
              <a:t>Lev </a:t>
            </a:r>
            <a:r>
              <a:rPr lang="sk-SK" dirty="0" err="1" smtClean="0"/>
              <a:t>Nikolajevič</a:t>
            </a:r>
            <a:r>
              <a:rPr lang="sk-SK" dirty="0" smtClean="0"/>
              <a:t> </a:t>
            </a:r>
            <a:r>
              <a:rPr lang="sk-SK" dirty="0" err="1" smtClean="0"/>
              <a:t>Tolstoj</a:t>
            </a:r>
            <a:r>
              <a:rPr lang="sk-SK" dirty="0" smtClean="0"/>
              <a:t>- spisovateľ a filozof, zástanca patriarchálneho roľníctva </a:t>
            </a:r>
          </a:p>
          <a:p>
            <a:r>
              <a:rPr lang="sk-SK" dirty="0" err="1" smtClean="0"/>
              <a:t>Autobiografcká</a:t>
            </a:r>
            <a:r>
              <a:rPr lang="sk-SK" dirty="0" smtClean="0"/>
              <a:t> trilógia Detstvo, Chlapčenstvo a Mladosť, poviedka Kozáci, romány Anna </a:t>
            </a:r>
            <a:r>
              <a:rPr lang="sk-SK" dirty="0" err="1" smtClean="0"/>
              <a:t>Karenina</a:t>
            </a:r>
            <a:r>
              <a:rPr lang="sk-SK" dirty="0" smtClean="0"/>
              <a:t> a Vojna a mier</a:t>
            </a:r>
          </a:p>
          <a:p>
            <a:r>
              <a:rPr lang="sk-SK" dirty="0" smtClean="0"/>
              <a:t>Anna </a:t>
            </a:r>
            <a:r>
              <a:rPr lang="sk-SK" dirty="0" err="1" smtClean="0"/>
              <a:t>Karenina</a:t>
            </a:r>
            <a:r>
              <a:rPr lang="sk-SK" dirty="0" smtClean="0"/>
              <a:t>- o hľadaní zmyslu rodiny a lásky v ľudskom živote psychologická sonda do ženskej </a:t>
            </a:r>
            <a:r>
              <a:rPr lang="sk-SK" dirty="0" err="1" smtClean="0"/>
              <a:t>duše,obraz</a:t>
            </a:r>
            <a:r>
              <a:rPr lang="sk-SK" dirty="0" smtClean="0"/>
              <a:t> pomerov Ruska v 2.pol 19.storčia</a:t>
            </a:r>
          </a:p>
          <a:p>
            <a:r>
              <a:rPr lang="sk-SK" dirty="0" smtClean="0"/>
              <a:t>Motív padlej ženy- na podnet skutočnej udalosti, dej členený na osem častí, začína v rodine moskovského úradníka </a:t>
            </a:r>
            <a:r>
              <a:rPr lang="sk-SK" dirty="0" err="1" smtClean="0"/>
              <a:t>Oblonského</a:t>
            </a:r>
            <a:r>
              <a:rPr lang="sk-SK" dirty="0"/>
              <a:t>,</a:t>
            </a:r>
            <a:r>
              <a:rPr lang="sk-SK" dirty="0" smtClean="0"/>
              <a:t> ktorý je neverný manželke, no ľutuje to, a tak pozve svoju sestru Annu </a:t>
            </a:r>
            <a:r>
              <a:rPr lang="sk-SK" dirty="0" err="1" smtClean="0"/>
              <a:t>Kareninu</a:t>
            </a:r>
            <a:r>
              <a:rPr lang="sk-SK" dirty="0" smtClean="0"/>
              <a:t> na návštevu, aby prehovorila svoju švagrinú a ostala s ním. V rovnakom čase prichádza knieža </a:t>
            </a:r>
            <a:r>
              <a:rPr lang="sk-SK" dirty="0" err="1" smtClean="0"/>
              <a:t>Levin</a:t>
            </a:r>
            <a:r>
              <a:rPr lang="sk-SK" dirty="0" smtClean="0"/>
              <a:t> do Moskvy, požiadať o ruku </a:t>
            </a:r>
            <a:r>
              <a:rPr lang="sk-SK" dirty="0" err="1" smtClean="0"/>
              <a:t>Kitty</a:t>
            </a:r>
            <a:r>
              <a:rPr lang="sk-SK" dirty="0" smtClean="0"/>
              <a:t> </a:t>
            </a:r>
            <a:r>
              <a:rPr lang="sk-SK" dirty="0" err="1" smtClean="0"/>
              <a:t>Sčerbackú</a:t>
            </a:r>
            <a:r>
              <a:rPr lang="sk-SK" dirty="0" smtClean="0"/>
              <a:t> (</a:t>
            </a:r>
            <a:r>
              <a:rPr lang="sk-SK" dirty="0" err="1" smtClean="0"/>
              <a:t>Oblonského</a:t>
            </a:r>
            <a:r>
              <a:rPr lang="sk-SK" dirty="0" smtClean="0"/>
              <a:t> švagriná),tá ho odmietne, je zamilovaná do </a:t>
            </a:r>
            <a:r>
              <a:rPr lang="sk-SK" dirty="0" err="1" smtClean="0"/>
              <a:t>Vronského</a:t>
            </a:r>
            <a:r>
              <a:rPr lang="sk-SK" dirty="0" smtClean="0"/>
              <a:t>. Na plese sa však </a:t>
            </a:r>
            <a:r>
              <a:rPr lang="sk-SK" dirty="0" err="1" smtClean="0"/>
              <a:t>Vronský</a:t>
            </a:r>
            <a:r>
              <a:rPr lang="sk-SK" dirty="0" smtClean="0"/>
              <a:t> stretne s </a:t>
            </a:r>
            <a:r>
              <a:rPr lang="sk-SK" dirty="0" err="1" smtClean="0"/>
              <a:t>Kareninou</a:t>
            </a:r>
            <a:r>
              <a:rPr lang="sk-SK" dirty="0" smtClean="0"/>
              <a:t> a </a:t>
            </a:r>
            <a:r>
              <a:rPr lang="sk-SK" dirty="0" err="1" smtClean="0"/>
              <a:t>zaľubia</a:t>
            </a:r>
            <a:r>
              <a:rPr lang="sk-SK" dirty="0" smtClean="0"/>
              <a:t> sa.  Anna je </a:t>
            </a:r>
            <a:r>
              <a:rPr lang="sk-SK" dirty="0" err="1" smtClean="0"/>
              <a:t>vydatá,´no</a:t>
            </a:r>
            <a:r>
              <a:rPr lang="sk-SK" dirty="0" smtClean="0"/>
              <a:t> stále častejšie sa s </a:t>
            </a:r>
            <a:r>
              <a:rPr lang="sk-SK" dirty="0" err="1" smtClean="0"/>
              <a:t>Vronským</a:t>
            </a:r>
            <a:r>
              <a:rPr lang="sk-SK" dirty="0" smtClean="0"/>
              <a:t> stretáva. </a:t>
            </a:r>
            <a:r>
              <a:rPr lang="sk-SK" dirty="0" err="1" smtClean="0"/>
              <a:t>Karenin</a:t>
            </a:r>
            <a:r>
              <a:rPr lang="sk-SK" dirty="0" smtClean="0"/>
              <a:t> vyzve Annu, aby sa vrátila domov, má syna </a:t>
            </a:r>
            <a:r>
              <a:rPr lang="sk-SK" dirty="0" err="1" smtClean="0"/>
              <a:t>Seriožu</a:t>
            </a:r>
            <a:r>
              <a:rPr lang="sk-SK" dirty="0" smtClean="0"/>
              <a:t>, ktorého nechce opustiť. Napriek tomu odchádza s </a:t>
            </a:r>
            <a:r>
              <a:rPr lang="sk-SK" dirty="0" err="1" smtClean="0"/>
              <a:t>Vronským</a:t>
            </a:r>
            <a:r>
              <a:rPr lang="sk-SK" dirty="0" smtClean="0"/>
              <a:t> do Talianska, potom  ako mu porodila dcéru. Po </a:t>
            </a:r>
            <a:r>
              <a:rPr lang="sk-SK" dirty="0" err="1" smtClean="0"/>
              <a:t>pôrode,ktorý</a:t>
            </a:r>
            <a:r>
              <a:rPr lang="sk-SK" dirty="0" smtClean="0"/>
              <a:t> takmer neprežila sa potrebuje zotaviť. K synovi má zakázaný prístup, čo ju ubíja, spoločnosť ju zavrhuje, keďže zverejnila svoj vzťah k </a:t>
            </a:r>
            <a:r>
              <a:rPr lang="sk-SK" dirty="0" err="1" smtClean="0"/>
              <a:t>Vronskému</a:t>
            </a:r>
            <a:r>
              <a:rPr lang="sk-SK" dirty="0" smtClean="0"/>
              <a:t> a nie je rozvedená. Postupne ich láska chladne, Anna je žiarlivá a podozrievavá, nakoniec nachádza východisko v smrti- hodí sa pod vlak.</a:t>
            </a:r>
          </a:p>
          <a:p>
            <a:r>
              <a:rPr lang="sk-SK" dirty="0" smtClean="0"/>
              <a:t>Rovina silnej lásky a vášne, ktorá prekoná aj predsudky, psychologická rovina emócií a vnútorného prežívania, moralistická </a:t>
            </a:r>
            <a:r>
              <a:rPr lang="sk-SK" dirty="0" err="1" smtClean="0"/>
              <a:t>rovina-Anna</a:t>
            </a:r>
            <a:r>
              <a:rPr lang="sk-SK" dirty="0" smtClean="0"/>
              <a:t> nielen neverná , ale opúšťa aj svojho syna, no spraví to verejne, nie ako väčšina vtedajšej smotánky</a:t>
            </a:r>
            <a:endParaRPr lang="sk-SK" dirty="0"/>
          </a:p>
        </p:txBody>
      </p:sp>
    </p:spTree>
    <p:extLst>
      <p:ext uri="{BB962C8B-B14F-4D97-AF65-F5344CB8AC3E}">
        <p14:creationId xmlns:p14="http://schemas.microsoft.com/office/powerpoint/2010/main" val="425390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r>
              <a:rPr lang="sk-SK" dirty="0" smtClean="0"/>
              <a:t>Ruská literatúra III</a:t>
            </a:r>
            <a:endParaRPr lang="sk-SK" dirty="0"/>
          </a:p>
        </p:txBody>
      </p:sp>
      <p:sp>
        <p:nvSpPr>
          <p:cNvPr id="3" name="Zástupný symbol obsahu 2"/>
          <p:cNvSpPr>
            <a:spLocks noGrp="1"/>
          </p:cNvSpPr>
          <p:nvPr>
            <p:ph idx="1"/>
          </p:nvPr>
        </p:nvSpPr>
        <p:spPr>
          <a:xfrm>
            <a:off x="457200" y="836712"/>
            <a:ext cx="8229600" cy="5289451"/>
          </a:xfrm>
        </p:spPr>
        <p:txBody>
          <a:bodyPr>
            <a:normAutofit fontScale="55000" lnSpcReduction="20000"/>
          </a:bodyPr>
          <a:lstStyle/>
          <a:p>
            <a:r>
              <a:rPr lang="sk-SK" dirty="0" err="1" smtClean="0"/>
              <a:t>Fjodor</a:t>
            </a:r>
            <a:r>
              <a:rPr lang="sk-SK" dirty="0" smtClean="0"/>
              <a:t> </a:t>
            </a:r>
            <a:r>
              <a:rPr lang="sk-SK" dirty="0" err="1" smtClean="0"/>
              <a:t>Michailovič</a:t>
            </a:r>
            <a:r>
              <a:rPr lang="sk-SK" dirty="0" smtClean="0"/>
              <a:t> </a:t>
            </a:r>
            <a:r>
              <a:rPr lang="sk-SK" dirty="0" err="1" smtClean="0"/>
              <a:t>Dostojevskij-majster</a:t>
            </a:r>
            <a:r>
              <a:rPr lang="sk-SK" dirty="0" smtClean="0"/>
              <a:t> psychologického románu, ako prívrženca </a:t>
            </a:r>
            <a:r>
              <a:rPr lang="sk-SK" dirty="0" err="1" smtClean="0"/>
              <a:t>proticárskeho</a:t>
            </a:r>
            <a:r>
              <a:rPr lang="sk-SK" dirty="0" smtClean="0"/>
              <a:t> sprisahania ho odsúdili na trest smrti, ktorý zmenili na vyhnanstvo na Sibíri</a:t>
            </a:r>
          </a:p>
          <a:p>
            <a:r>
              <a:rPr lang="sk-SK" dirty="0" smtClean="0"/>
              <a:t>Bratia </a:t>
            </a:r>
            <a:r>
              <a:rPr lang="sk-SK" dirty="0" err="1" smtClean="0"/>
              <a:t>Karamazovovci</a:t>
            </a:r>
            <a:r>
              <a:rPr lang="sk-SK" dirty="0" smtClean="0"/>
              <a:t>- spoločensko-psychologický román s </a:t>
            </a:r>
            <a:r>
              <a:rPr lang="sk-SK" dirty="0" err="1" smtClean="0"/>
              <a:t>epilógom,jadro</a:t>
            </a:r>
            <a:r>
              <a:rPr lang="sk-SK" dirty="0" smtClean="0"/>
              <a:t> príbehu o otcovražde podľa skutočnej udalosti</a:t>
            </a:r>
          </a:p>
          <a:p>
            <a:r>
              <a:rPr lang="sk-SK" dirty="0" err="1" smtClean="0"/>
              <a:t>Fjodor</a:t>
            </a:r>
            <a:r>
              <a:rPr lang="sk-SK" dirty="0" smtClean="0"/>
              <a:t> Pavlovič </a:t>
            </a:r>
            <a:r>
              <a:rPr lang="sk-SK" dirty="0" err="1" smtClean="0"/>
              <a:t>Karamazov</a:t>
            </a:r>
            <a:r>
              <a:rPr lang="sk-SK" dirty="0" smtClean="0"/>
              <a:t>, statkár a zlý </a:t>
            </a:r>
            <a:r>
              <a:rPr lang="sk-SK" dirty="0" err="1" smtClean="0"/>
              <a:t>človek,má</a:t>
            </a:r>
            <a:r>
              <a:rPr lang="sk-SK" dirty="0" smtClean="0"/>
              <a:t> z dvoch manželstiev troch synov (racionalista a ateista Ivan, citlivý </a:t>
            </a:r>
            <a:r>
              <a:rPr lang="sk-SK" dirty="0" err="1" smtClean="0"/>
              <a:t>Dmitrij</a:t>
            </a:r>
            <a:r>
              <a:rPr lang="sk-SK" dirty="0" smtClean="0"/>
              <a:t>, nábožensky založený  </a:t>
            </a:r>
            <a:r>
              <a:rPr lang="sk-SK" dirty="0" err="1" smtClean="0"/>
              <a:t>Aľoša</a:t>
            </a:r>
            <a:r>
              <a:rPr lang="sk-SK" dirty="0" smtClean="0"/>
              <a:t>), z nemanželského zväzku –</a:t>
            </a:r>
            <a:r>
              <a:rPr lang="sk-SK" dirty="0" err="1" smtClean="0"/>
              <a:t>Smerďakov</a:t>
            </a:r>
            <a:r>
              <a:rPr lang="sk-SK" dirty="0" smtClean="0"/>
              <a:t>, pracuje u nich ako sluha</a:t>
            </a:r>
          </a:p>
          <a:p>
            <a:r>
              <a:rPr lang="sk-SK" dirty="0" smtClean="0"/>
              <a:t>Synovia ho nenávidia pre jeho </a:t>
            </a:r>
            <a:r>
              <a:rPr lang="sk-SK" dirty="0" err="1" smtClean="0"/>
              <a:t>chlípnosť</a:t>
            </a:r>
            <a:r>
              <a:rPr lang="sk-SK" dirty="0" smtClean="0"/>
              <a:t> a cynizmus, </a:t>
            </a:r>
            <a:r>
              <a:rPr lang="sk-SK" dirty="0" err="1" smtClean="0"/>
              <a:t>Smerďakov</a:t>
            </a:r>
            <a:r>
              <a:rPr lang="sk-SK" dirty="0" smtClean="0"/>
              <a:t> ho zabije a upadne do epileptického záchvatu. Z vraždy obvinia </a:t>
            </a:r>
            <a:r>
              <a:rPr lang="sk-SK" dirty="0" err="1" smtClean="0"/>
              <a:t>Dmitrija</a:t>
            </a:r>
            <a:r>
              <a:rPr lang="sk-SK" dirty="0" smtClean="0"/>
              <a:t>, ktorý podozrieval otca, že chcel zviesť jeho milú </a:t>
            </a:r>
            <a:r>
              <a:rPr lang="sk-SK" dirty="0" err="1" smtClean="0"/>
              <a:t>Grušenku</a:t>
            </a:r>
            <a:r>
              <a:rPr lang="sk-SK" dirty="0" smtClean="0"/>
              <a:t>. Odsúdia ho napriek nevine a spolu s </a:t>
            </a:r>
            <a:r>
              <a:rPr lang="sk-SK" dirty="0" err="1" smtClean="0"/>
              <a:t>Grušou</a:t>
            </a:r>
            <a:r>
              <a:rPr lang="sk-SK" dirty="0" smtClean="0"/>
              <a:t> odchádzajú na Sibír. </a:t>
            </a:r>
            <a:r>
              <a:rPr lang="sk-SK" dirty="0" err="1" smtClean="0"/>
              <a:t>Smerďakov</a:t>
            </a:r>
            <a:r>
              <a:rPr lang="sk-SK" dirty="0" smtClean="0"/>
              <a:t> sa prizná Ivanovi a spácha samovraždu, Ivan z toho duševne ochorie a na súde mu nikto </a:t>
            </a:r>
            <a:r>
              <a:rPr lang="sk-SK" smtClean="0"/>
              <a:t>neverí, Aľoša</a:t>
            </a:r>
            <a:r>
              <a:rPr lang="sk-SK" dirty="0" smtClean="0"/>
              <a:t> odchádza do kláštora</a:t>
            </a:r>
          </a:p>
          <a:p>
            <a:r>
              <a:rPr lang="sk-SK" dirty="0" smtClean="0"/>
              <a:t>Zločin a trest- </a:t>
            </a:r>
            <a:r>
              <a:rPr lang="sk-SK" dirty="0" err="1" smtClean="0"/>
              <a:t>psychol.román,na</a:t>
            </a:r>
            <a:r>
              <a:rPr lang="sk-SK" dirty="0" smtClean="0"/>
              <a:t> základe skúseností z väzenia</a:t>
            </a:r>
          </a:p>
          <a:p>
            <a:r>
              <a:rPr lang="sk-SK" dirty="0" smtClean="0"/>
              <a:t>Študent </a:t>
            </a:r>
            <a:r>
              <a:rPr lang="sk-SK" dirty="0" err="1" smtClean="0"/>
              <a:t>Raskoľnikov</a:t>
            </a:r>
            <a:r>
              <a:rPr lang="sk-SK" dirty="0" smtClean="0"/>
              <a:t> zastáva názor, že silná osobnosť (vzorom mu je Napoleon) môže v záujme spoločnosti aj vraždiť. Silný musí byť preto, aby mohol niesť zodpovednosť. V tomto presvedčení zabije starú úžerníčku, ale aj jej sestru, ktorá bola </a:t>
            </a:r>
            <a:r>
              <a:rPr lang="sk-SK" dirty="0" err="1" smtClean="0"/>
              <a:t>svedkom,začne</a:t>
            </a:r>
            <a:r>
              <a:rPr lang="sk-SK" dirty="0" smtClean="0"/>
              <a:t> mať preto vnútorné muky a ochorie fyzicky. Zverí sa prostitútke Soni </a:t>
            </a:r>
            <a:r>
              <a:rPr lang="sk-SK" dirty="0" err="1" smtClean="0"/>
              <a:t>Marmeladovej</a:t>
            </a:r>
            <a:r>
              <a:rPr lang="sk-SK" dirty="0" smtClean="0"/>
              <a:t>, tá ho prinúti, aby sa priznal. Prijme  trest a so Soňou odchádza na Sibír, kde sa zmení pod vplyvom </a:t>
            </a:r>
            <a:r>
              <a:rPr lang="sk-SK" dirty="0" err="1" smtClean="0"/>
              <a:t>sebaobetujúcej</a:t>
            </a:r>
            <a:r>
              <a:rPr lang="sk-SK" dirty="0" smtClean="0"/>
              <a:t> lásky Sone. Nadobudne vieru v človeka.</a:t>
            </a:r>
            <a:endParaRPr lang="sk-SK" dirty="0"/>
          </a:p>
        </p:txBody>
      </p:sp>
    </p:spTree>
    <p:extLst>
      <p:ext uri="{BB962C8B-B14F-4D97-AF65-F5344CB8AC3E}">
        <p14:creationId xmlns:p14="http://schemas.microsoft.com/office/powerpoint/2010/main" val="2604576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Spoločenská situácia</a:t>
            </a:r>
            <a:endParaRPr lang="sk-SK" dirty="0"/>
          </a:p>
        </p:txBody>
      </p:sp>
      <p:sp>
        <p:nvSpPr>
          <p:cNvPr id="3" name="Zástupný symbol obsahu 2"/>
          <p:cNvSpPr>
            <a:spLocks noGrp="1"/>
          </p:cNvSpPr>
          <p:nvPr>
            <p:ph idx="1"/>
          </p:nvPr>
        </p:nvSpPr>
        <p:spPr/>
        <p:txBody>
          <a:bodyPr>
            <a:normAutofit fontScale="85000" lnSpcReduction="10000"/>
          </a:bodyPr>
          <a:lstStyle/>
          <a:p>
            <a:r>
              <a:rPr lang="sk-SK" dirty="0" smtClean="0"/>
              <a:t>Typická pre 19. storočie – priemyselná revolúcia, hospodársky a technický prevrat, masové zavádzanie strojov do výroby</a:t>
            </a:r>
          </a:p>
          <a:p>
            <a:r>
              <a:rPr lang="sk-SK" dirty="0" smtClean="0"/>
              <a:t>Hospodárske veľmoci: Anglicko, Nemecko, Belgicko- priemyselné krajiny</a:t>
            </a:r>
          </a:p>
          <a:p>
            <a:r>
              <a:rPr lang="sk-SK" dirty="0" smtClean="0"/>
              <a:t>Súčasne rozvoj prírodných vied, návrat k „rozumu“, vedeckosti a experimentom</a:t>
            </a:r>
          </a:p>
          <a:p>
            <a:r>
              <a:rPr lang="sk-SK" dirty="0" smtClean="0"/>
              <a:t>Nová </a:t>
            </a:r>
            <a:r>
              <a:rPr lang="sk-SK" dirty="0" err="1" smtClean="0"/>
              <a:t>filoz</a:t>
            </a:r>
            <a:r>
              <a:rPr lang="en-US" dirty="0" smtClean="0"/>
              <a:t>o</a:t>
            </a:r>
            <a:r>
              <a:rPr lang="sk-SK" dirty="0" err="1" smtClean="0"/>
              <a:t>fia</a:t>
            </a:r>
            <a:r>
              <a:rPr lang="sk-SK" dirty="0" smtClean="0"/>
              <a:t>: </a:t>
            </a:r>
            <a:r>
              <a:rPr lang="sk-SK" b="1" dirty="0" smtClean="0"/>
              <a:t>pozitivizmus/ August </a:t>
            </a:r>
            <a:r>
              <a:rPr lang="sk-SK" b="1" dirty="0" err="1" smtClean="0"/>
              <a:t>Com</a:t>
            </a:r>
            <a:r>
              <a:rPr lang="de-DE" b="1" dirty="0" smtClean="0"/>
              <a:t>t</a:t>
            </a:r>
            <a:r>
              <a:rPr lang="en-US" b="1" dirty="0" smtClean="0"/>
              <a:t>è</a:t>
            </a:r>
            <a:r>
              <a:rPr lang="sk-SK" b="1" dirty="0" smtClean="0"/>
              <a:t>-</a:t>
            </a:r>
            <a:r>
              <a:rPr lang="sk-SK" dirty="0" smtClean="0"/>
              <a:t> dôraz na objektívne poznanie skutočnosti, skutočné je len to, čo je overiteľné zmyslami a dokázateľné experimentom- vplyv na literatúru a umenie vôbec</a:t>
            </a:r>
            <a:endParaRPr lang="sk-SK" b="1" dirty="0"/>
          </a:p>
        </p:txBody>
      </p:sp>
    </p:spTree>
    <p:extLst>
      <p:ext uri="{BB962C8B-B14F-4D97-AF65-F5344CB8AC3E}">
        <p14:creationId xmlns:p14="http://schemas.microsoft.com/office/powerpoint/2010/main" val="352561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Literatúra realizmu</a:t>
            </a:r>
            <a:endParaRPr lang="sk-SK" dirty="0"/>
          </a:p>
        </p:txBody>
      </p:sp>
      <p:sp>
        <p:nvSpPr>
          <p:cNvPr id="3" name="Zástupný symbol obsahu 2"/>
          <p:cNvSpPr>
            <a:spLocks noGrp="1"/>
          </p:cNvSpPr>
          <p:nvPr>
            <p:ph idx="1"/>
          </p:nvPr>
        </p:nvSpPr>
        <p:spPr/>
        <p:txBody>
          <a:bodyPr>
            <a:normAutofit fontScale="85000" lnSpcReduction="20000"/>
          </a:bodyPr>
          <a:lstStyle/>
          <a:p>
            <a:r>
              <a:rPr lang="sk-SK" dirty="0" smtClean="0"/>
              <a:t>Snaha zobraziť skutočnosť, spoločnosť, vzťahy objektívne</a:t>
            </a:r>
          </a:p>
          <a:p>
            <a:r>
              <a:rPr lang="sk-SK" dirty="0" smtClean="0"/>
              <a:t>Pozornosť sa obracia na obyčajný, všedný život</a:t>
            </a:r>
          </a:p>
          <a:p>
            <a:r>
              <a:rPr lang="sk-SK" dirty="0" smtClean="0"/>
              <a:t>Hrdina je obyčajný človek z akejkoľvek vrstvy spoločnosti</a:t>
            </a:r>
          </a:p>
          <a:p>
            <a:r>
              <a:rPr lang="sk-SK" dirty="0" smtClean="0"/>
              <a:t>Postavy sa v priebehu deja vyvíjajú, menia</a:t>
            </a:r>
          </a:p>
          <a:p>
            <a:r>
              <a:rPr lang="sk-SK" dirty="0" smtClean="0"/>
              <a:t>Zovšeobecnený </a:t>
            </a:r>
            <a:r>
              <a:rPr lang="sk-SK" b="1" dirty="0"/>
              <a:t>r</a:t>
            </a:r>
            <a:r>
              <a:rPr lang="sk-SK" b="1" dirty="0" smtClean="0"/>
              <a:t>ealistický typ postavy </a:t>
            </a:r>
            <a:r>
              <a:rPr lang="sk-SK" dirty="0" smtClean="0"/>
              <a:t>ako výsledok pôsobenia prostredia, v ktorom postava žije</a:t>
            </a:r>
          </a:p>
          <a:p>
            <a:r>
              <a:rPr lang="sk-SK" dirty="0" smtClean="0"/>
              <a:t>Dôraz na drobnokresbe (postáv, prostredia...)</a:t>
            </a:r>
          </a:p>
          <a:p>
            <a:r>
              <a:rPr lang="sk-SK" dirty="0" smtClean="0"/>
              <a:t>Prevládajú epické žánre: poviedka, novela, román</a:t>
            </a:r>
          </a:p>
          <a:p>
            <a:r>
              <a:rPr lang="sk-SK" dirty="0" smtClean="0"/>
              <a:t>Rozdelenie realizmu: opisný a kritický</a:t>
            </a:r>
            <a:endParaRPr lang="sk-SK" dirty="0"/>
          </a:p>
        </p:txBody>
      </p:sp>
    </p:spTree>
    <p:extLst>
      <p:ext uri="{BB962C8B-B14F-4D97-AF65-F5344CB8AC3E}">
        <p14:creationId xmlns:p14="http://schemas.microsoft.com/office/powerpoint/2010/main" val="23616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Anglická literatúra</a:t>
            </a:r>
            <a:endParaRPr lang="sk-SK" dirty="0"/>
          </a:p>
        </p:txBody>
      </p:sp>
      <p:sp>
        <p:nvSpPr>
          <p:cNvPr id="3" name="Zástupný symbol obsahu 2"/>
          <p:cNvSpPr>
            <a:spLocks noGrp="1"/>
          </p:cNvSpPr>
          <p:nvPr>
            <p:ph idx="1"/>
          </p:nvPr>
        </p:nvSpPr>
        <p:spPr/>
        <p:txBody>
          <a:bodyPr>
            <a:normAutofit fontScale="62500" lnSpcReduction="20000"/>
          </a:bodyPr>
          <a:lstStyle/>
          <a:p>
            <a:r>
              <a:rPr lang="sk-SK" b="1" dirty="0" err="1" smtClean="0"/>
              <a:t>Charles</a:t>
            </a:r>
            <a:r>
              <a:rPr lang="sk-SK" b="1" dirty="0" smtClean="0"/>
              <a:t> </a:t>
            </a:r>
            <a:r>
              <a:rPr lang="sk-SK" b="1" dirty="0" err="1" smtClean="0"/>
              <a:t>Dickens</a:t>
            </a:r>
            <a:r>
              <a:rPr lang="sk-SK" b="1" dirty="0" smtClean="0"/>
              <a:t>:</a:t>
            </a:r>
            <a:r>
              <a:rPr lang="sk-SK" dirty="0" smtClean="0"/>
              <a:t> anglický prozaik, novinár, predstaviteľ kritického realizmu</a:t>
            </a:r>
          </a:p>
          <a:p>
            <a:r>
              <a:rPr lang="sk-SK" b="1" dirty="0" smtClean="0"/>
              <a:t>Kronika klubu </a:t>
            </a:r>
            <a:r>
              <a:rPr lang="sk-SK" b="1" dirty="0" err="1" smtClean="0"/>
              <a:t>Pickwickowcov</a:t>
            </a:r>
            <a:r>
              <a:rPr lang="sk-SK" b="1" dirty="0" smtClean="0"/>
              <a:t>, Oliver Twist, </a:t>
            </a:r>
            <a:r>
              <a:rPr lang="sk-SK" b="1" dirty="0" err="1" smtClean="0"/>
              <a:t>David</a:t>
            </a:r>
            <a:r>
              <a:rPr lang="sk-SK" b="1" dirty="0" smtClean="0"/>
              <a:t> </a:t>
            </a:r>
            <a:r>
              <a:rPr lang="sk-SK" b="1" dirty="0" err="1" smtClean="0"/>
              <a:t>Copperfield</a:t>
            </a:r>
            <a:r>
              <a:rPr lang="sk-SK" b="1" dirty="0" smtClean="0"/>
              <a:t>, Malá </a:t>
            </a:r>
            <a:r>
              <a:rPr lang="sk-SK" b="1" dirty="0" err="1" smtClean="0"/>
              <a:t>Doritka</a:t>
            </a:r>
            <a:r>
              <a:rPr lang="sk-SK" b="1" dirty="0" smtClean="0"/>
              <a:t>, Veľké nádeje, Vianočná koleda</a:t>
            </a:r>
          </a:p>
          <a:p>
            <a:r>
              <a:rPr lang="sk-SK" b="1" dirty="0" smtClean="0"/>
              <a:t>Kronika klubu </a:t>
            </a:r>
            <a:r>
              <a:rPr lang="sk-SK" b="1" dirty="0" err="1" smtClean="0"/>
              <a:t>Pickwickovcov</a:t>
            </a:r>
            <a:r>
              <a:rPr lang="sk-SK" b="1" dirty="0" smtClean="0"/>
              <a:t>- </a:t>
            </a:r>
            <a:r>
              <a:rPr lang="sk-SK" dirty="0" smtClean="0"/>
              <a:t>humoristický román: príhody, ktoré zažili štyria členovia klubu na svojich cestách z Londýna na vidiek, aby spoznali život, nie sú však schopní zvládať bežné situácie</a:t>
            </a:r>
          </a:p>
          <a:p>
            <a:r>
              <a:rPr lang="sk-SK" dirty="0" smtClean="0"/>
              <a:t>dobrodružné scény a katastrofické príbehy sa striedajú s kritikou sociálnej nespravodlivosti a anglického zákonodarstva</a:t>
            </a:r>
          </a:p>
          <a:p>
            <a:r>
              <a:rPr lang="sk-SK" dirty="0" smtClean="0"/>
              <a:t>Hlavným zdrojom komickosti: spojenie rysov, ktoré sa k sebe nehodia. Kladní hrdinovia bývajú niečím smiešni, hlupáci môžu byť v kritickej chvíli </a:t>
            </a:r>
            <a:r>
              <a:rPr lang="sk-SK" dirty="0" err="1" smtClean="0"/>
              <a:t>mudri</a:t>
            </a:r>
            <a:endParaRPr lang="sk-SK" dirty="0" smtClean="0"/>
          </a:p>
          <a:p>
            <a:r>
              <a:rPr lang="sk-SK" dirty="0" smtClean="0"/>
              <a:t>Groteskní hrdinovia, ktorí chcú napravovať  krivdy, no nepoznajú skutočné utrpenie, majú prehnanú predstavu o svojej dôležitosti</a:t>
            </a:r>
          </a:p>
          <a:p>
            <a:r>
              <a:rPr lang="sk-SK" dirty="0" smtClean="0"/>
              <a:t>Zdrojom komiky je aj jazyk postáv, jazykové vrstvy londýnskeho predmestia, kvetnaté výrazy u niektorých postáv atď.</a:t>
            </a:r>
          </a:p>
        </p:txBody>
      </p:sp>
    </p:spTree>
    <p:extLst>
      <p:ext uri="{BB962C8B-B14F-4D97-AF65-F5344CB8AC3E}">
        <p14:creationId xmlns:p14="http://schemas.microsoft.com/office/powerpoint/2010/main" val="3435907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Anglická literatúra</a:t>
            </a:r>
            <a:endParaRPr lang="sk-SK" dirty="0"/>
          </a:p>
        </p:txBody>
      </p:sp>
      <p:sp>
        <p:nvSpPr>
          <p:cNvPr id="3" name="Zástupný symbol obsahu 2"/>
          <p:cNvSpPr>
            <a:spLocks noGrp="1"/>
          </p:cNvSpPr>
          <p:nvPr>
            <p:ph idx="1"/>
          </p:nvPr>
        </p:nvSpPr>
        <p:spPr/>
        <p:txBody>
          <a:bodyPr/>
          <a:lstStyle/>
          <a:p>
            <a:r>
              <a:rPr lang="sk-SK" dirty="0" smtClean="0"/>
              <a:t>Prechod od romantizmu k realizmu:</a:t>
            </a:r>
          </a:p>
          <a:p>
            <a:r>
              <a:rPr lang="sk-SK" dirty="0" err="1" smtClean="0"/>
              <a:t>Charlotte</a:t>
            </a:r>
            <a:r>
              <a:rPr lang="sk-SK" dirty="0" smtClean="0"/>
              <a:t> Br</a:t>
            </a:r>
            <a:r>
              <a:rPr lang="de-DE" dirty="0" err="1" smtClean="0"/>
              <a:t>önteov</a:t>
            </a:r>
            <a:r>
              <a:rPr lang="sk-SK" dirty="0" smtClean="0"/>
              <a:t>á: Jana </a:t>
            </a:r>
            <a:r>
              <a:rPr lang="sk-SK" dirty="0" err="1" smtClean="0"/>
              <a:t>Eyrová</a:t>
            </a:r>
            <a:endParaRPr lang="sk-SK" dirty="0"/>
          </a:p>
          <a:p>
            <a:r>
              <a:rPr lang="sk-SK" dirty="0" err="1" smtClean="0"/>
              <a:t>Emily</a:t>
            </a:r>
            <a:r>
              <a:rPr lang="sk-SK" dirty="0" smtClean="0"/>
              <a:t> Br</a:t>
            </a:r>
            <a:r>
              <a:rPr lang="de-DE" dirty="0" err="1" smtClean="0"/>
              <a:t>önteov</a:t>
            </a:r>
            <a:r>
              <a:rPr lang="sk-SK" dirty="0" smtClean="0"/>
              <a:t>á: Búrlivé výšiny</a:t>
            </a:r>
          </a:p>
        </p:txBody>
      </p:sp>
    </p:spTree>
    <p:extLst>
      <p:ext uri="{BB962C8B-B14F-4D97-AF65-F5344CB8AC3E}">
        <p14:creationId xmlns:p14="http://schemas.microsoft.com/office/powerpoint/2010/main" val="2336595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Francúzska literatúra</a:t>
            </a:r>
            <a:endParaRPr lang="sk-SK" dirty="0"/>
          </a:p>
        </p:txBody>
      </p:sp>
      <p:sp>
        <p:nvSpPr>
          <p:cNvPr id="3" name="Zástupný symbol obsahu 2"/>
          <p:cNvSpPr>
            <a:spLocks noGrp="1"/>
          </p:cNvSpPr>
          <p:nvPr>
            <p:ph idx="1"/>
          </p:nvPr>
        </p:nvSpPr>
        <p:spPr/>
        <p:txBody>
          <a:bodyPr>
            <a:normAutofit fontScale="62500" lnSpcReduction="20000"/>
          </a:bodyPr>
          <a:lstStyle/>
          <a:p>
            <a:r>
              <a:rPr lang="sk-SK" b="1" dirty="0" smtClean="0"/>
              <a:t>Henry </a:t>
            </a:r>
            <a:r>
              <a:rPr lang="sk-SK" b="1" dirty="0" err="1" smtClean="0"/>
              <a:t>Beyle-Stendhal</a:t>
            </a:r>
            <a:endParaRPr lang="sk-SK" b="1" dirty="0" smtClean="0"/>
          </a:p>
          <a:p>
            <a:r>
              <a:rPr lang="sk-SK" dirty="0" smtClean="0"/>
              <a:t>Majster psychologického románu, predstaviteľ kritického realizmu</a:t>
            </a:r>
          </a:p>
          <a:p>
            <a:r>
              <a:rPr lang="sk-SK" b="1" dirty="0" smtClean="0"/>
              <a:t>Červený a čierny</a:t>
            </a:r>
            <a:r>
              <a:rPr lang="sk-SK" dirty="0" smtClean="0"/>
              <a:t>: na základe skutočnej udalosti, odhaľuje spoločenské a historické korene, túžby človeka po majetku a moci</a:t>
            </a:r>
          </a:p>
          <a:p>
            <a:r>
              <a:rPr lang="sk-SK" dirty="0" smtClean="0"/>
              <a:t>Obraz rozvíjajúcej sa meštianskej spoločnosti</a:t>
            </a:r>
          </a:p>
          <a:p>
            <a:r>
              <a:rPr lang="sk-SK" dirty="0" smtClean="0"/>
              <a:t>V protiklade čierna- spoločnosť, červená- túžba</a:t>
            </a:r>
          </a:p>
          <a:p>
            <a:r>
              <a:rPr lang="sk-SK" dirty="0" err="1" smtClean="0"/>
              <a:t>Julien</a:t>
            </a:r>
            <a:r>
              <a:rPr lang="sk-SK" dirty="0" smtClean="0"/>
              <a:t> </a:t>
            </a:r>
            <a:r>
              <a:rPr lang="sk-SK" dirty="0" err="1" smtClean="0"/>
              <a:t>Sorel</a:t>
            </a:r>
            <a:r>
              <a:rPr lang="sk-SK" dirty="0" smtClean="0"/>
              <a:t>, syn tesára, sa nemieni uspokojiť so svojím nízkym pôvodom, na ceste za úspechom využíva pretvárku, úskoky, ľúbostné pletky. Začína ako vychovávateľ v rodine starostu, stane sa milencom jeho ženy, no zláka ho vojenská kariéra, po páde Napoleona sa rozhodne stať kňazom. Po nezhodách s predstaveným  odchádza a stane sa tajomníkom markíza </a:t>
            </a:r>
            <a:r>
              <a:rPr lang="sk-SK" dirty="0" err="1" smtClean="0"/>
              <a:t>de</a:t>
            </a:r>
            <a:r>
              <a:rPr lang="sk-SK" dirty="0" smtClean="0"/>
              <a:t> la Mole. Zapletie sa s jeho dcérou Matildou, ktorá s ním otehotnie a markíz dá súhlas na sobáš. Vtedy však príde list od starostovej manželky, ktorý odhaľuje </a:t>
            </a:r>
            <a:r>
              <a:rPr lang="sk-SK" dirty="0" err="1" smtClean="0"/>
              <a:t>Julienov</a:t>
            </a:r>
            <a:r>
              <a:rPr lang="sk-SK" dirty="0" smtClean="0"/>
              <a:t> charakter. J. sa pokúsi bývalú milenku zastreliť, ťažko ju poraní a odsúdia ho smrť. Na súdnom procese vykričí súdu pohŕdanie spoločnosťou, v ktorej žil.</a:t>
            </a:r>
            <a:endParaRPr lang="sk-SK" dirty="0"/>
          </a:p>
        </p:txBody>
      </p:sp>
    </p:spTree>
    <p:extLst>
      <p:ext uri="{BB962C8B-B14F-4D97-AF65-F5344CB8AC3E}">
        <p14:creationId xmlns:p14="http://schemas.microsoft.com/office/powerpoint/2010/main" val="4276477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Francúzska literatúra II</a:t>
            </a:r>
            <a:endParaRPr lang="sk-SK" dirty="0"/>
          </a:p>
        </p:txBody>
      </p:sp>
      <p:sp>
        <p:nvSpPr>
          <p:cNvPr id="3" name="Zástupný symbol obsahu 2"/>
          <p:cNvSpPr>
            <a:spLocks noGrp="1"/>
          </p:cNvSpPr>
          <p:nvPr>
            <p:ph idx="1"/>
          </p:nvPr>
        </p:nvSpPr>
        <p:spPr/>
        <p:txBody>
          <a:bodyPr>
            <a:normAutofit fontScale="55000" lnSpcReduction="20000"/>
          </a:bodyPr>
          <a:lstStyle/>
          <a:p>
            <a:r>
              <a:rPr lang="sk-SK" b="1" dirty="0" err="1" smtClean="0"/>
              <a:t>Honoré</a:t>
            </a:r>
            <a:r>
              <a:rPr lang="sk-SK" b="1" dirty="0" smtClean="0"/>
              <a:t> </a:t>
            </a:r>
            <a:r>
              <a:rPr lang="sk-SK" b="1" dirty="0" err="1" smtClean="0"/>
              <a:t>de</a:t>
            </a:r>
            <a:r>
              <a:rPr lang="sk-SK" b="1" dirty="0" smtClean="0"/>
              <a:t> </a:t>
            </a:r>
            <a:r>
              <a:rPr lang="sk-SK" b="1" dirty="0" err="1" smtClean="0"/>
              <a:t>Balzac</a:t>
            </a:r>
            <a:r>
              <a:rPr lang="sk-SK" b="1" dirty="0" smtClean="0"/>
              <a:t>- </a:t>
            </a:r>
            <a:r>
              <a:rPr lang="sk-SK" dirty="0" smtClean="0"/>
              <a:t>pochádzal z vidieckej rodiny, preto túžil preniknúť do aristokratických kruhov</a:t>
            </a:r>
          </a:p>
          <a:p>
            <a:r>
              <a:rPr lang="sk-SK" dirty="0" smtClean="0"/>
              <a:t>Zakladateľ kritického realizmu vo francúzskej literatúre</a:t>
            </a:r>
          </a:p>
          <a:p>
            <a:r>
              <a:rPr lang="sk-SK" dirty="0" smtClean="0"/>
              <a:t>Cyklus románov </a:t>
            </a:r>
            <a:r>
              <a:rPr lang="sk-SK" b="1" dirty="0" smtClean="0"/>
              <a:t>Ľudská </a:t>
            </a:r>
            <a:r>
              <a:rPr lang="sk-SK" b="1" dirty="0" err="1" smtClean="0"/>
              <a:t>komédia</a:t>
            </a:r>
            <a:r>
              <a:rPr lang="sk-SK" dirty="0" err="1" smtClean="0"/>
              <a:t>:franc</a:t>
            </a:r>
            <a:r>
              <a:rPr lang="sk-SK" dirty="0" smtClean="0"/>
              <a:t>. spoločnosť 19. storočia</a:t>
            </a:r>
          </a:p>
          <a:p>
            <a:r>
              <a:rPr lang="sk-SK" dirty="0" smtClean="0"/>
              <a:t>1. Štúdie mravov- romány Stratené ilúzie, Lesk a bieda kurtizán, Sesternica Beta, Bratranec </a:t>
            </a:r>
            <a:r>
              <a:rPr lang="sk-SK" dirty="0" err="1" smtClean="0"/>
              <a:t>Pons</a:t>
            </a:r>
            <a:r>
              <a:rPr lang="sk-SK" dirty="0" smtClean="0"/>
              <a:t>, Otec </a:t>
            </a:r>
            <a:r>
              <a:rPr lang="sk-SK" dirty="0" err="1" smtClean="0"/>
              <a:t>Goriot</a:t>
            </a:r>
            <a:endParaRPr lang="sk-SK" dirty="0" smtClean="0"/>
          </a:p>
          <a:p>
            <a:r>
              <a:rPr lang="sk-SK" dirty="0" smtClean="0"/>
              <a:t>2. Filozofické štúdie- romány </a:t>
            </a:r>
            <a:r>
              <a:rPr lang="sk-SK" dirty="0" err="1" smtClean="0"/>
              <a:t>Šagrénova</a:t>
            </a:r>
            <a:r>
              <a:rPr lang="sk-SK" dirty="0" smtClean="0"/>
              <a:t> koža, Hľadanie absolútna, Červená krčma</a:t>
            </a:r>
          </a:p>
          <a:p>
            <a:r>
              <a:rPr lang="sk-SK" dirty="0" smtClean="0"/>
              <a:t>3. Analytické štúdie- Rozmarné poviedky, Malé strasti manželské, Fyziológia manželstva</a:t>
            </a:r>
          </a:p>
          <a:p>
            <a:r>
              <a:rPr lang="sk-SK" b="1" dirty="0" smtClean="0"/>
              <a:t>Otec </a:t>
            </a:r>
            <a:r>
              <a:rPr lang="sk-SK" b="1" dirty="0" err="1" smtClean="0"/>
              <a:t>Goriot</a:t>
            </a:r>
            <a:r>
              <a:rPr lang="sk-SK" b="1" dirty="0" smtClean="0"/>
              <a:t>- </a:t>
            </a:r>
            <a:r>
              <a:rPr lang="sk-SK" dirty="0" smtClean="0"/>
              <a:t>o ľudskej bezcitnosti, presvedčenie, že človek nie je ani dobrý ani zlý, spoločnosť ho kazí</a:t>
            </a:r>
          </a:p>
          <a:p>
            <a:r>
              <a:rPr lang="sk-SK" dirty="0" smtClean="0"/>
              <a:t>využíva drobnokresbu: opis penziónu, mnoho postáv z jeho ďalších románov</a:t>
            </a:r>
          </a:p>
          <a:p>
            <a:r>
              <a:rPr lang="sk-SK" dirty="0" smtClean="0"/>
              <a:t>Hlavná postava je obchodník, má dve dcéry. Jedna sa vydá za baróna, druhá za bankára, otec im dal celý majetok, aby sa mohli dobre vydať a presťahoval sa do chudobného penziónu. Jeho dcéry sa za neho hanbia, on nechce vidieť, ako ho zneužívajú, platí za ne, sám žije v biede. Umiera sám bez svojich dcér, sklamaný z ich charakteru. Dcéry neprídu ani na pohreb, len pošlú svoje koče, aby sa prehnali okolo. Výzvy spoločnosti v závere: A teraz uvidíme, kto z koho.</a:t>
            </a:r>
            <a:endParaRPr lang="sk-SK" dirty="0"/>
          </a:p>
        </p:txBody>
      </p:sp>
    </p:spTree>
    <p:extLst>
      <p:ext uri="{BB962C8B-B14F-4D97-AF65-F5344CB8AC3E}">
        <p14:creationId xmlns:p14="http://schemas.microsoft.com/office/powerpoint/2010/main" val="3798429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Francúzsko - naturalizmus</a:t>
            </a:r>
            <a:endParaRPr lang="sk-SK" dirty="0"/>
          </a:p>
        </p:txBody>
      </p:sp>
      <p:sp>
        <p:nvSpPr>
          <p:cNvPr id="3" name="Zástupný symbol obsahu 2"/>
          <p:cNvSpPr>
            <a:spLocks noGrp="1"/>
          </p:cNvSpPr>
          <p:nvPr>
            <p:ph idx="1"/>
          </p:nvPr>
        </p:nvSpPr>
        <p:spPr/>
        <p:txBody>
          <a:bodyPr>
            <a:normAutofit fontScale="92500" lnSpcReduction="20000"/>
          </a:bodyPr>
          <a:lstStyle/>
          <a:p>
            <a:r>
              <a:rPr lang="sk-SK" dirty="0" smtClean="0"/>
              <a:t>Naturalizmus- snaží sa vystihnúť životnú pravdu, človeka chápe ako súčasť prírody, determinovaného dedičnosťou alebo vplyvom prostredia, skutočnosť zobrazuje surovo, akoby v nahote</a:t>
            </a:r>
          </a:p>
          <a:p>
            <a:r>
              <a:rPr lang="sk-SK" dirty="0" err="1" smtClean="0"/>
              <a:t>Emile</a:t>
            </a:r>
            <a:r>
              <a:rPr lang="sk-SK" dirty="0" smtClean="0"/>
              <a:t> Zola: Zabijak- kľúčové dielo naturalizmu, zlé podmienky robotníkov a zhubné následky alkoholizmu, vyvoláva otrasné dojmy, jazykové prostriedky: vulgarizmy, argot</a:t>
            </a:r>
          </a:p>
          <a:p>
            <a:r>
              <a:rPr lang="sk-SK" dirty="0" err="1" smtClean="0"/>
              <a:t>Guy</a:t>
            </a:r>
            <a:r>
              <a:rPr lang="sk-SK" dirty="0" smtClean="0"/>
              <a:t> </a:t>
            </a:r>
            <a:r>
              <a:rPr lang="sk-SK" dirty="0" err="1" smtClean="0"/>
              <a:t>de</a:t>
            </a:r>
            <a:r>
              <a:rPr lang="sk-SK" dirty="0" smtClean="0"/>
              <a:t> </a:t>
            </a:r>
            <a:r>
              <a:rPr lang="sk-SK" dirty="0" err="1" smtClean="0"/>
              <a:t>Maupassant</a:t>
            </a:r>
            <a:r>
              <a:rPr lang="sk-SK" dirty="0" smtClean="0"/>
              <a:t>: Miláčik</a:t>
            </a:r>
          </a:p>
          <a:p>
            <a:r>
              <a:rPr lang="sk-SK" dirty="0" err="1" smtClean="0"/>
              <a:t>Gutave</a:t>
            </a:r>
            <a:r>
              <a:rPr lang="sk-SK" dirty="0" smtClean="0"/>
              <a:t> </a:t>
            </a:r>
            <a:r>
              <a:rPr lang="sk-SK" dirty="0" err="1" smtClean="0"/>
              <a:t>Flaubert</a:t>
            </a:r>
            <a:r>
              <a:rPr lang="sk-SK" dirty="0" smtClean="0"/>
              <a:t>: Pani </a:t>
            </a:r>
            <a:r>
              <a:rPr lang="sk-SK" dirty="0" err="1" smtClean="0"/>
              <a:t>Bovaryová</a:t>
            </a:r>
            <a:endParaRPr lang="sk-SK" dirty="0" smtClean="0"/>
          </a:p>
          <a:p>
            <a:endParaRPr lang="sk-SK" dirty="0"/>
          </a:p>
        </p:txBody>
      </p:sp>
    </p:spTree>
    <p:extLst>
      <p:ext uri="{BB962C8B-B14F-4D97-AF65-F5344CB8AC3E}">
        <p14:creationId xmlns:p14="http://schemas.microsoft.com/office/powerpoint/2010/main" val="51400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Ruská literatúra</a:t>
            </a:r>
            <a:endParaRPr lang="sk-SK" dirty="0"/>
          </a:p>
        </p:txBody>
      </p:sp>
      <p:sp>
        <p:nvSpPr>
          <p:cNvPr id="3" name="Zástupný symbol obsahu 2"/>
          <p:cNvSpPr>
            <a:spLocks noGrp="1"/>
          </p:cNvSpPr>
          <p:nvPr>
            <p:ph idx="1"/>
          </p:nvPr>
        </p:nvSpPr>
        <p:spPr/>
        <p:txBody>
          <a:bodyPr/>
          <a:lstStyle/>
          <a:p>
            <a:r>
              <a:rPr lang="sk-SK" dirty="0" smtClean="0"/>
              <a:t>Spoločenská situácia odlišná od zvyšku Európy, vládne tu despotický cár, stále funguje nevoľníctvo, priemysel sa rozvíja veľmi pomaly, stále pretrváva tradičný spôsob života, časté boli roľnícke povstania, vzbury šľachty proti cárovi, v mestách prekvitalo úplatkárstvo, udavačstvo </a:t>
            </a:r>
            <a:endParaRPr lang="sk-SK" dirty="0"/>
          </a:p>
        </p:txBody>
      </p:sp>
    </p:spTree>
    <p:extLst>
      <p:ext uri="{BB962C8B-B14F-4D97-AF65-F5344CB8AC3E}">
        <p14:creationId xmlns:p14="http://schemas.microsoft.com/office/powerpoint/2010/main" val="13415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1495</Words>
  <Application>Microsoft Office PowerPoint</Application>
  <PresentationFormat>Prezentácia na obrazovke (4:3)</PresentationFormat>
  <Paragraphs>74</Paragraphs>
  <Slides>12</Slides>
  <Notes>1</Notes>
  <HiddenSlides>0</HiddenSlides>
  <MMClips>0</MMClips>
  <ScaleCrop>false</ScaleCrop>
  <HeadingPairs>
    <vt:vector size="4" baseType="variant">
      <vt:variant>
        <vt:lpstr>Motív</vt:lpstr>
      </vt:variant>
      <vt:variant>
        <vt:i4>1</vt:i4>
      </vt:variant>
      <vt:variant>
        <vt:lpstr>Nadpisy snímok</vt:lpstr>
      </vt:variant>
      <vt:variant>
        <vt:i4>12</vt:i4>
      </vt:variant>
    </vt:vector>
  </HeadingPairs>
  <TitlesOfParts>
    <vt:vector size="13" baseType="lpstr">
      <vt:lpstr>Motív Office</vt:lpstr>
      <vt:lpstr>Literárny realizmus vo svete</vt:lpstr>
      <vt:lpstr>Spoločenská situácia</vt:lpstr>
      <vt:lpstr>Literatúra realizmu</vt:lpstr>
      <vt:lpstr>Anglická literatúra</vt:lpstr>
      <vt:lpstr>Anglická literatúra</vt:lpstr>
      <vt:lpstr>Francúzska literatúra</vt:lpstr>
      <vt:lpstr>Francúzska literatúra II</vt:lpstr>
      <vt:lpstr>Francúzsko - naturalizmus</vt:lpstr>
      <vt:lpstr>Ruská literatúra</vt:lpstr>
      <vt:lpstr>Ruská literatúra</vt:lpstr>
      <vt:lpstr>Ruská literatúra II.</vt:lpstr>
      <vt:lpstr>Ruská literatúra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Literárny realizmus vo svete</dc:title>
  <dc:creator>AAAAA</dc:creator>
  <cp:lastModifiedBy>AAAAA</cp:lastModifiedBy>
  <cp:revision>30</cp:revision>
  <dcterms:created xsi:type="dcterms:W3CDTF">2016-07-12T08:59:16Z</dcterms:created>
  <dcterms:modified xsi:type="dcterms:W3CDTF">2017-02-03T12:28:29Z</dcterms:modified>
</cp:coreProperties>
</file>