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56" r:id="rId3"/>
    <p:sldId id="269" r:id="rId4"/>
    <p:sldId id="268" r:id="rId5"/>
    <p:sldId id="266" r:id="rId6"/>
    <p:sldId id="273" r:id="rId7"/>
    <p:sldId id="272" r:id="rId8"/>
    <p:sldId id="277" r:id="rId9"/>
    <p:sldId id="275" r:id="rId10"/>
    <p:sldId id="274" r:id="rId11"/>
    <p:sldId id="279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608ED7-1DE1-48F6-80AC-9C3B549B9ECE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C07E5E-04A7-4B25-84CA-9BD893E083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74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C7BE61-04D9-4CC8-A797-7D6E3CA0B053}" type="slidenum">
              <a:rPr lang="sk-SK" alt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 altLang="sk-SK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0680-4BB6-4FD6-AF34-4D50B0DB8852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5E58-EAF1-4283-8865-ECDC74CBE9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623D-D901-4C1F-B3AF-0D7CD2C7E979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31B4-FF8C-49F7-B420-829F5657CC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E9E2-4242-4A37-9B40-70FE69AB94F7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4364-90A2-416B-8644-A45C17BE6B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F71A-C277-4A39-B2F4-2E66B8E7C39E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96C9-06AB-4ED4-BEFC-314D792BDD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47A2-35AF-4184-818F-6F2C168F1A4A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037C-992D-402F-A8B9-CFE63B324C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2DBF-4273-4F8F-9546-6A709945F6E8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0DE3-3FC9-4608-84FA-B9AE699FA6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F4C8-0A50-4036-9B0E-D8C320252469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36E2-E059-4CF2-B985-36EE77F4B8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11AC-1B39-4EA6-8447-1E6010CF7B9C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182E-83E6-4875-BC86-3B40294FF9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7234-D222-4C69-8F62-B09E8F147F32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DB57-4B83-4139-8F85-3C5CDCF034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6986-8D52-4DEF-B42A-1D7C6F26D25E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58BE-7AF7-4358-824D-C310695CA3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E8BD-EB93-4DC6-85D5-D6B8ACB7583F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844C-5AE0-461A-9158-35B881A4E3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14B1F-DE0C-4F6B-8BDA-9C865A055EE7}" type="datetimeFigureOut">
              <a:rPr lang="sk-SK"/>
              <a:pPr>
                <a:defRPr/>
              </a:pPr>
              <a:t>30. 8. 2018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2427B-344F-456B-A6DA-ED35D1A83D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bookworm.primo.ap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lay.google.com/store/apps/details?id=com.bookworm.primo.a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76" y="3783303"/>
            <a:ext cx="6523112" cy="30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9130" y="1369537"/>
            <a:ext cx="6736258" cy="2794322"/>
          </a:xfrm>
        </p:spPr>
        <p:txBody>
          <a:bodyPr/>
          <a:lstStyle/>
          <a:p>
            <a:r>
              <a:rPr lang="sk-SK" dirty="0" err="1" smtClean="0">
                <a:latin typeface="Bernard MT Condensed" panose="02050806060905020404" pitchFamily="18" charset="0"/>
              </a:rPr>
              <a:t>The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methodological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guidebook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for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teachers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with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the</a:t>
            </a:r>
            <a:r>
              <a:rPr lang="sk-SK" dirty="0" smtClean="0">
                <a:latin typeface="Bernard MT Condensed" panose="02050806060905020404" pitchFamily="18" charset="0"/>
              </a:rPr>
              <a:t> most </a:t>
            </a:r>
            <a:r>
              <a:rPr lang="sk-SK" dirty="0" err="1" smtClean="0">
                <a:latin typeface="Bernard MT Condensed" panose="02050806060905020404" pitchFamily="18" charset="0"/>
              </a:rPr>
              <a:t>effective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teaching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reading</a:t>
            </a:r>
            <a:r>
              <a:rPr lang="sk-SK" dirty="0" smtClean="0"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latin typeface="Bernard MT Condensed" panose="02050806060905020404" pitchFamily="18" charset="0"/>
              </a:rPr>
              <a:t>methods</a:t>
            </a:r>
            <a:r>
              <a:rPr lang="sk-SK" dirty="0" smtClean="0">
                <a:latin typeface="Bernard MT Condensed" panose="02050806060905020404" pitchFamily="18" charset="0"/>
              </a:rPr>
              <a:t> in Slovakia</a:t>
            </a:r>
            <a:endParaRPr lang="sk-SK" sz="3200" dirty="0">
              <a:latin typeface="Bernard MT Condensed" panose="020508060609050204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279809"/>
            <a:ext cx="3131840" cy="15781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Mária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Lacušová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Ivana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Cpin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Brajerová</a:t>
            </a:r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Tatiana Rusnáková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Zuzana Šoltésová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Jana </a:t>
            </a:r>
            <a:r>
              <a:rPr 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Urichová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04"/>
            <a:ext cx="2411760" cy="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VÃ½sledok vyhÄ¾adÃ¡vania obrÃ¡zkov pre dopyt erasmus 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8" y="7419"/>
            <a:ext cx="35147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skozuchasnv.edupage.org/photos/skin/clipart/ifx0fe1d4b6f3bcdf59_erasmus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" y="1772816"/>
            <a:ext cx="2154113" cy="22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Zástupný symbol obsahu 4" descr="IMG_20180406_101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598613"/>
            <a:ext cx="3736975" cy="210185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0063" y="1428750"/>
            <a:ext cx="3538537" cy="4691063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Deti sa rozdelia do skupín a každá skupina si vyberie jednu knihu.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Každý si prečíta časť knihy ( 2 – 3 strany) a odovzdá knihu ďalšiemu členovi skupiny.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prečítaní textu ona/on nakreslí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ilustráciu a napíše krátky obsah prečítaného textu.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ilustrácií vytvoríme filmový pás, ktorý si môžu prečítať aj ostatné deti.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Deti riešia pracovné listy k daným knihám.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pic>
        <p:nvPicPr>
          <p:cNvPr id="9220" name="Obrázok 6" descr="IMG_20180406_1016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4214813"/>
            <a:ext cx="37623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ok 8" descr="IMG_20180406_1012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867275"/>
            <a:ext cx="3286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4049868" y="285728"/>
            <a:ext cx="44743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štafeta</a:t>
            </a:r>
          </a:p>
        </p:txBody>
      </p:sp>
      <p:sp>
        <p:nvSpPr>
          <p:cNvPr id="9223" name="AutoShape 4" descr="VÃ½sledok vyhÄ¾adÃ¡vania obrÃ¡zkov pre dopyt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>
              <a:latin typeface="Calibri" pitchFamily="34" charset="0"/>
            </a:endParaRPr>
          </a:p>
        </p:txBody>
      </p:sp>
      <p:sp>
        <p:nvSpPr>
          <p:cNvPr id="9224" name="AutoShape 6" descr="VÃ½sledok vyhÄ¾adÃ¡vania obrÃ¡zkov pre dopyt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>
              <a:latin typeface="Calibri" pitchFamily="34" charset="0"/>
            </a:endParaRPr>
          </a:p>
        </p:txBody>
      </p:sp>
      <p:pic>
        <p:nvPicPr>
          <p:cNvPr id="9225" name="Picture 8" descr="VÃ½sledok vyhÄ¾adÃ¡vania obrÃ¡zkov pre dopyt rea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0478">
            <a:off x="357188" y="214313"/>
            <a:ext cx="20002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Bernard MT Condensed" panose="02050806060905020404" pitchFamily="18" charset="0"/>
                <a:cs typeface="Times New Roman" panose="02020603050405020304" pitchFamily="18" charset="0"/>
              </a:rPr>
              <a:t>Thank you for your attention</a:t>
            </a:r>
            <a:endParaRPr lang="sk-SK" dirty="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933056"/>
            <a:ext cx="51435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atin typeface="Bernard MT Condensed" panose="02050806060905020404" pitchFamily="18" charset="0"/>
              </a:rPr>
              <a:t/>
            </a:r>
            <a:br>
              <a:rPr lang="sk-SK" dirty="0" smtClean="0">
                <a:latin typeface="Bernard MT Condensed" panose="02050806060905020404" pitchFamily="18" charset="0"/>
              </a:rPr>
            </a:br>
            <a:endParaRPr lang="sk-SK" dirty="0">
              <a:latin typeface="Bernard MT Condensed" panose="020508060609050204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65977" y="404664"/>
            <a:ext cx="66247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sk-SK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Oral </a:t>
            </a:r>
            <a:r>
              <a:rPr lang="sk-SK" sz="4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k-SK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4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sk-SK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sk-SK" sz="44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 and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paired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monitor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repeated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ok vyhÄ¾adÃ¡vania obrÃ¡zkov pre dopyt penci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67968"/>
            <a:ext cx="2286086" cy="22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pen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09" y="908720"/>
            <a:ext cx="2465649" cy="27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k-SK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Cheerful</a:t>
            </a:r>
            <a:r>
              <a:rPr lang="sk-SK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k-SK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sk-SK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7815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 </a:t>
            </a:r>
            <a:r>
              <a:rPr lang="sk-SK" dirty="0" err="1" smtClean="0"/>
              <a:t>child</a:t>
            </a:r>
            <a:r>
              <a:rPr lang="sk-SK" dirty="0" smtClean="0"/>
              <a:t> </a:t>
            </a:r>
            <a:r>
              <a:rPr lang="sk-SK" dirty="0" err="1" smtClean="0"/>
              <a:t>takes</a:t>
            </a:r>
            <a:r>
              <a:rPr lang="sk-SK" dirty="0" smtClean="0"/>
              <a:t> </a:t>
            </a:r>
            <a:r>
              <a:rPr lang="sk-SK" dirty="0" err="1" smtClean="0"/>
              <a:t>home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the </a:t>
            </a:r>
            <a:r>
              <a:rPr lang="sk-SK" dirty="0" err="1" smtClean="0"/>
              <a:t>school</a:t>
            </a:r>
            <a:r>
              <a:rPr lang="sk-SK" dirty="0" smtClean="0"/>
              <a:t> a </a:t>
            </a:r>
            <a:r>
              <a:rPr lang="sk-SK" dirty="0" err="1" smtClean="0"/>
              <a:t>bag</a:t>
            </a:r>
            <a:r>
              <a:rPr lang="sk-SK" dirty="0" smtClean="0"/>
              <a:t> with a </a:t>
            </a:r>
            <a:r>
              <a:rPr lang="sk-SK" dirty="0" err="1" smtClean="0"/>
              <a:t>book</a:t>
            </a:r>
            <a:r>
              <a:rPr lang="sk-SK" dirty="0" smtClean="0"/>
              <a:t> and a notebook.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home</a:t>
            </a:r>
            <a:r>
              <a:rPr lang="sk-SK" dirty="0" smtClean="0"/>
              <a:t> the </a:t>
            </a:r>
            <a:r>
              <a:rPr lang="sk-SK" dirty="0" err="1" smtClean="0"/>
              <a:t>child</a:t>
            </a:r>
            <a:r>
              <a:rPr lang="sk-SK" dirty="0" smtClean="0"/>
              <a:t> </a:t>
            </a:r>
            <a:r>
              <a:rPr lang="sk-SK" dirty="0" err="1" smtClean="0"/>
              <a:t>reads</a:t>
            </a:r>
            <a:r>
              <a:rPr lang="sk-SK" dirty="0" smtClean="0"/>
              <a:t> a </a:t>
            </a:r>
            <a:r>
              <a:rPr lang="sk-SK" dirty="0" err="1" smtClean="0"/>
              <a:t>fairy</a:t>
            </a:r>
            <a:r>
              <a:rPr lang="sk-SK" dirty="0" smtClean="0"/>
              <a:t> </a:t>
            </a:r>
            <a:r>
              <a:rPr lang="sk-SK" dirty="0" err="1" smtClean="0"/>
              <a:t>tale</a:t>
            </a:r>
            <a:r>
              <a:rPr lang="sk-SK" dirty="0" smtClean="0"/>
              <a:t> to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parents</a:t>
            </a:r>
            <a:r>
              <a:rPr lang="sk-SK" dirty="0" smtClean="0"/>
              <a:t>, or </a:t>
            </a:r>
            <a:r>
              <a:rPr lang="sk-SK" dirty="0" err="1" smtClean="0"/>
              <a:t>siblings</a:t>
            </a:r>
            <a:r>
              <a:rPr lang="sk-SK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reading</a:t>
            </a:r>
            <a:r>
              <a:rPr lang="sk-SK" dirty="0" smtClean="0"/>
              <a:t> and </a:t>
            </a:r>
            <a:r>
              <a:rPr lang="sk-SK" dirty="0" err="1" smtClean="0"/>
              <a:t>chatting</a:t>
            </a:r>
            <a:r>
              <a:rPr lang="sk-SK" dirty="0" smtClean="0"/>
              <a:t>, the </a:t>
            </a:r>
            <a:r>
              <a:rPr lang="sk-SK" dirty="0" err="1" smtClean="0"/>
              <a:t>child</a:t>
            </a:r>
            <a:r>
              <a:rPr lang="sk-SK" dirty="0" smtClean="0"/>
              <a:t> </a:t>
            </a:r>
            <a:r>
              <a:rPr lang="sk-SK" dirty="0" err="1" smtClean="0"/>
              <a:t>writes</a:t>
            </a:r>
            <a:r>
              <a:rPr lang="sk-SK" dirty="0" smtClean="0"/>
              <a:t> a </a:t>
            </a:r>
            <a:r>
              <a:rPr lang="sk-SK" dirty="0" err="1" smtClean="0"/>
              <a:t>short</a:t>
            </a:r>
            <a:r>
              <a:rPr lang="sk-SK" dirty="0" smtClean="0"/>
              <a:t> </a:t>
            </a:r>
            <a:r>
              <a:rPr lang="sk-SK" dirty="0" err="1" smtClean="0"/>
              <a:t>record</a:t>
            </a:r>
            <a:r>
              <a:rPr lang="sk-SK" dirty="0" smtClean="0"/>
              <a:t> with a </a:t>
            </a:r>
            <a:r>
              <a:rPr lang="sk-SK" dirty="0" err="1" smtClean="0"/>
              <a:t>picture</a:t>
            </a:r>
            <a:r>
              <a:rPr lang="sk-SK" dirty="0" smtClean="0"/>
              <a:t> in the notebook.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In the </a:t>
            </a:r>
            <a:r>
              <a:rPr lang="sk-SK" dirty="0" err="1" smtClean="0"/>
              <a:t>classroom</a:t>
            </a:r>
            <a:r>
              <a:rPr lang="sk-SK" dirty="0" smtClean="0"/>
              <a:t>, the </a:t>
            </a:r>
            <a:r>
              <a:rPr lang="sk-SK" dirty="0" err="1" smtClean="0"/>
              <a:t>child</a:t>
            </a:r>
            <a:r>
              <a:rPr lang="sk-SK" dirty="0" smtClean="0"/>
              <a:t> </a:t>
            </a:r>
            <a:r>
              <a:rPr lang="sk-SK" dirty="0" err="1" smtClean="0"/>
              <a:t>reads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content</a:t>
            </a:r>
            <a:r>
              <a:rPr lang="sk-SK" dirty="0" smtClean="0"/>
              <a:t> of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/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read</a:t>
            </a:r>
            <a:r>
              <a:rPr lang="sk-SK" dirty="0" smtClean="0"/>
              <a:t>,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amused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r>
              <a:rPr lang="sk-SK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presenting</a:t>
            </a:r>
            <a:r>
              <a:rPr lang="sk-SK" dirty="0" smtClean="0"/>
              <a:t> the </a:t>
            </a:r>
            <a:r>
              <a:rPr lang="sk-SK" dirty="0" err="1" smtClean="0"/>
              <a:t>story</a:t>
            </a:r>
            <a:r>
              <a:rPr lang="sk-SK" dirty="0" smtClean="0"/>
              <a:t>, the </a:t>
            </a:r>
            <a:r>
              <a:rPr lang="sk-SK" dirty="0" err="1" smtClean="0"/>
              <a:t>bag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handed</a:t>
            </a:r>
            <a:r>
              <a:rPr lang="sk-SK" dirty="0" smtClean="0"/>
              <a:t> over to another </a:t>
            </a:r>
            <a:r>
              <a:rPr lang="sk-SK" dirty="0" err="1" smtClean="0"/>
              <a:t>classmate</a:t>
            </a:r>
            <a:r>
              <a:rPr lang="sk-SK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  <p:pic>
        <p:nvPicPr>
          <p:cNvPr id="5124" name="Picture 3" descr="Výsledok vyhľadávania obrázkov pre dopyt veselé čítanie s taštičkou"/>
          <p:cNvPicPr>
            <a:picLocks noChangeAspect="1" noChangeArrowheads="1"/>
          </p:cNvPicPr>
          <p:nvPr/>
        </p:nvPicPr>
        <p:blipFill>
          <a:blip r:embed="rId2" cstate="print"/>
          <a:srcRect l="59247" t="20517" r="5205" b="22665"/>
          <a:stretch>
            <a:fillRect/>
          </a:stretch>
        </p:blipFill>
        <p:spPr bwMode="auto">
          <a:xfrm>
            <a:off x="5508625" y="1916113"/>
            <a:ext cx="32400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Veselé čítanie s taštičkou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85298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Dieťa si domov zo školy prinesie taštičku s knižkou </a:t>
            </a:r>
            <a:r>
              <a:rPr lang="sk-SK" smtClean="0"/>
              <a:t>a zápisníkom.</a:t>
            </a: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Doma z nej rodičom, súrodencom prečíta rozprávku.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Po prečítaní a rozhovore pripraví do zápisníčka krátky záznam s obrázkom.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V triede pred spolužiakmi prerozpráva obsah prečítaného, čo sa mu páčilo, ako ich príbeh pobavil.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Po od prezentovaní príbehu taštičku s knižkou odovzdá ďalšiemu spolužiakovi.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  <p:pic>
        <p:nvPicPr>
          <p:cNvPr id="4100" name="Picture 3" descr="Výsledok vyhľadávania obrázkov pre dopyt veselé čítanie s taštičkou"/>
          <p:cNvPicPr>
            <a:picLocks noChangeAspect="1" noChangeArrowheads="1"/>
          </p:cNvPicPr>
          <p:nvPr/>
        </p:nvPicPr>
        <p:blipFill>
          <a:blip r:embed="rId2" cstate="print"/>
          <a:srcRect l="59247" t="20517" r="5205" b="22665"/>
          <a:stretch>
            <a:fillRect/>
          </a:stretch>
        </p:blipFill>
        <p:spPr bwMode="auto">
          <a:xfrm>
            <a:off x="5435600" y="2060575"/>
            <a:ext cx="32400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1470025"/>
          </a:xfrm>
        </p:spPr>
        <p:txBody>
          <a:bodyPr/>
          <a:lstStyle/>
          <a:p>
            <a:pPr algn="l"/>
            <a:r>
              <a:rPr lang="sk-SK" altLang="sk-S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altLang="sk-SK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Bookworms</a:t>
            </a:r>
            <a:r>
              <a:rPr lang="sk-SK" altLang="sk-S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endParaRPr lang="sk-SK" altLang="sk-SK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850" y="1484313"/>
            <a:ext cx="4176713" cy="5113337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text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ilustration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text.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smile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(sad, happy or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 and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 in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part,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2" name="Picture 2" descr="Výsledok vyhľadávania obrázkov pre dopyt bookwo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889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163" y="3046413"/>
            <a:ext cx="3587750" cy="269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Súvisiaci obrázo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3625" y="5516563"/>
            <a:ext cx="1989138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sk-SK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Knižný červík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1438"/>
            <a:ext cx="3970338" cy="50403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Dieťa si vyberie jeden z množstva textov, zapíše svoje meno do tabuľky a začína aktivitu.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 prečítaní textu ona/on nakreslí malú ilustráciu priamo do textu.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Dieťa prinesie papier s textom do školy a pridá svojho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smajlíka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tabuľky (šťastný, smutný, nerozhodný).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Ona/on si vezme ďalší text a pokračuje v čítaní a hodnotení textov.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Deti čítajú jednotlivé texty v anglickom jazyku, precvičujú slovnú zásobu a výslovnosť, cibria si kreativitu a učia sa hodnotiť text. </a:t>
            </a:r>
          </a:p>
        </p:txBody>
      </p:sp>
      <p:pic>
        <p:nvPicPr>
          <p:cNvPr id="6148" name="Picture 2" descr="Výsledok vyhľadávania obrázkov pre dopyt bookwor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89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163" y="3046413"/>
            <a:ext cx="3587750" cy="269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Súvisiaci obrázo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3625" y="5516563"/>
            <a:ext cx="1989138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4375" y="4313238"/>
            <a:ext cx="3179763" cy="2378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3" y="3429000"/>
            <a:ext cx="2463800" cy="328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88" y="98425"/>
            <a:ext cx="2239962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675" y="98425"/>
            <a:ext cx="237648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6975" y="98425"/>
            <a:ext cx="2714625" cy="361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2" descr="SÃºvisiaci obrÃ¡zo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60780">
            <a:off x="1720850" y="2312988"/>
            <a:ext cx="4060825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obsahu 4" descr="IMG_20180411_085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714500"/>
            <a:ext cx="3902075" cy="2193925"/>
          </a:xfrm>
        </p:spPr>
      </p:pic>
      <p:sp>
        <p:nvSpPr>
          <p:cNvPr id="10243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844675"/>
            <a:ext cx="3754438" cy="428148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choses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reads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part of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( 2 – 3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pages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to another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the text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draws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ilustration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text.</a:t>
            </a:r>
          </a:p>
          <a:p>
            <a:pPr marL="285750" indent="-285750">
              <a:buFont typeface="Arial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comics on the base of the text for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worksheets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sk-SK" dirty="0" smtClean="0"/>
          </a:p>
          <a:p>
            <a:pPr marL="285750" indent="-285750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10244" name="Obrázok 5" descr="IMG_20180411_1245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143375"/>
            <a:ext cx="393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ok 7" descr="IMG_20180411_0821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" y="4500563"/>
            <a:ext cx="355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4757948" y="428604"/>
            <a:ext cx="41082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k-SK" sz="44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sk-SK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4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relay</a:t>
            </a:r>
            <a:endParaRPr lang="sk-SK" sz="4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4" descr="VÃ½sledok vyhÄ¾adÃ¡vania obrÃ¡zkov pre dopyt rea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38798">
            <a:off x="346075" y="269875"/>
            <a:ext cx="20748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462</Words>
  <Application>Microsoft Office PowerPoint</Application>
  <PresentationFormat>Prezentácia na obrazovke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The methodological guidebook for teachers with the most effective teaching reading methods in Slovakia</vt:lpstr>
      <vt:lpstr>Prezentácia programu PowerPoint</vt:lpstr>
      <vt:lpstr> </vt:lpstr>
      <vt:lpstr>2. Cheerful reading with a bag</vt:lpstr>
      <vt:lpstr> Veselé čítanie s taštičkou</vt:lpstr>
      <vt:lpstr>3. Bookworms activity</vt:lpstr>
      <vt:lpstr>Knižný červík</vt:lpstr>
      <vt:lpstr>Prezentácia programu PowerPoint</vt:lpstr>
      <vt:lpstr>Prezentácia programu PowerPoint</vt:lpstr>
      <vt:lpstr>Prezentácia programu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Milan</dc:creator>
  <cp:lastModifiedBy>Student</cp:lastModifiedBy>
  <cp:revision>42</cp:revision>
  <dcterms:created xsi:type="dcterms:W3CDTF">2018-01-28T07:36:00Z</dcterms:created>
  <dcterms:modified xsi:type="dcterms:W3CDTF">2018-08-30T08:37:35Z</dcterms:modified>
</cp:coreProperties>
</file>