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991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428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733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749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523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196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508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346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87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682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04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74248-F26C-41C0-81F4-5AEAE0DBE108}" type="datetimeFigureOut">
              <a:rPr lang="sk-SK" smtClean="0"/>
              <a:t>30. 10. 2018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768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Svetová literatúra medzi dvoma svetovými vojnami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0558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Ďalší autori medzivojnovej prózy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dirty="0" smtClean="0"/>
              <a:t>R. </a:t>
            </a:r>
            <a:r>
              <a:rPr lang="sk-SK" dirty="0" err="1" smtClean="0"/>
              <a:t>Rolland</a:t>
            </a:r>
            <a:r>
              <a:rPr lang="sk-SK" dirty="0" smtClean="0"/>
              <a:t>: Peter a Lucia- Nobelova cena r. 1915, pacifistický humanizmus, vojna očami civilistov, neumierajú len tí, ktorí majú v ruke zbraň, všetci  sme obeťami</a:t>
            </a:r>
          </a:p>
          <a:p>
            <a:r>
              <a:rPr lang="sk-SK" dirty="0" smtClean="0"/>
              <a:t>Dej: od 30.1.1918 do 29.3.1918, hlavné postavy- Peter </a:t>
            </a:r>
            <a:r>
              <a:rPr lang="sk-SK" dirty="0" err="1" smtClean="0"/>
              <a:t>Aubier</a:t>
            </a:r>
            <a:r>
              <a:rPr lang="sk-SK" dirty="0" smtClean="0"/>
              <a:t> a Lucia. Peter dostal povolávací rozkaz a na vojnu má nastúpiť o pol roka. Počas vojny sa rodiny navzájom odcudzili nielen vzdialenosťou, ale aj rozdielnym posudzovaním vojnového stavu a politiky, a tiež hľadaním priorít v živote.</a:t>
            </a:r>
          </a:p>
          <a:p>
            <a:r>
              <a:rPr lang="sk-SK" dirty="0" smtClean="0"/>
              <a:t>Peter dospieval v zámožnej rodine, s najlepším vzdelaním a starostlivosťou, no chudobnou na city, hoci rodičia svoje deti milovali. Peter sa nemohol rozprávať o svojom strachu z vojny s otcom, pre neho to bola totiž česť, keby jeho dieťa umrelo za vlasť. Matka sa modlila za víťazstvo, čo však takisto znamenalo zabíjanie  ľudí. Peter nevidel v budúcnosti nič dobré, hoci ešte nestačil žiť. Lucia prežívala konflikt s matkou, ktorá  hľadala  svoje osobné šťastie, čaká dieťa s druhým mužom. </a:t>
            </a:r>
          </a:p>
          <a:p>
            <a:r>
              <a:rPr lang="sk-SK" dirty="0" smtClean="0"/>
              <a:t>Po náhodnom stretnutí v metre pri bombardovaní Paríža  a neskôr v parku sa vzťah Petra a Lucie vyvíja a prerastie v lásku, chcú ju zvečniť sľubom pred Bohom. Na Veľký piatok vojdú do kostola sv. </a:t>
            </a:r>
            <a:r>
              <a:rPr lang="sk-SK" dirty="0" err="1" smtClean="0"/>
              <a:t>Gerváza</a:t>
            </a:r>
            <a:r>
              <a:rPr lang="sk-SK" dirty="0" smtClean="0"/>
              <a:t>, aby si vypočuli pašiovú hudbu, pred obrazom Krista si sľubujú večnú lásku, no vtom sa na  nich zrútil pilier ako následok bombardovania.</a:t>
            </a:r>
          </a:p>
          <a:p>
            <a:r>
              <a:rPr lang="sk-SK" dirty="0" smtClean="0"/>
              <a:t>Dej je prerušovaný úvahami rozprávača, dvakrát sa objaví postava </a:t>
            </a:r>
            <a:r>
              <a:rPr lang="sk-SK" dirty="0" err="1" smtClean="0"/>
              <a:t>rusovlasého</a:t>
            </a:r>
            <a:r>
              <a:rPr lang="sk-SK" dirty="0" smtClean="0"/>
              <a:t> dievčatka, ktoré vidí iba Lucia- ohlasovanie skorej smrti. Ohraničenie vzťahu krvou na začiatku a smrťou na konci- dojem fatality, smrť dvojice je nevyhnutná , tušíme ju od začiatku</a:t>
            </a:r>
          </a:p>
          <a:p>
            <a:r>
              <a:rPr lang="sk-SK" dirty="0" err="1" smtClean="0"/>
              <a:t>E.M.Remarque</a:t>
            </a:r>
            <a:r>
              <a:rPr lang="sk-SK" dirty="0" smtClean="0"/>
              <a:t>: Na západe nič nové</a:t>
            </a:r>
          </a:p>
          <a:p>
            <a:r>
              <a:rPr lang="sk-SK" dirty="0" smtClean="0"/>
              <a:t>F. </a:t>
            </a:r>
            <a:r>
              <a:rPr lang="sk-SK" dirty="0" err="1" smtClean="0"/>
              <a:t>Kafka</a:t>
            </a:r>
            <a:r>
              <a:rPr lang="sk-SK" dirty="0" smtClean="0"/>
              <a:t>: Premena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6717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0040"/>
            <a:ext cx="8229600" cy="102269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Svetová poézia medzi dvoma svetovými vojnami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sk-SK" dirty="0" smtClean="0"/>
              <a:t>Avantgarda- z franc. l </a:t>
            </a:r>
            <a:r>
              <a:rPr lang="sk-SK" dirty="0" err="1" smtClean="0"/>
              <a:t>avant-garde=predvoj</a:t>
            </a:r>
            <a:r>
              <a:rPr lang="sk-SK" dirty="0" smtClean="0"/>
              <a:t>: názov pre </a:t>
            </a:r>
            <a:r>
              <a:rPr lang="sk-SK" dirty="0" err="1" smtClean="0"/>
              <a:t>protitradičné</a:t>
            </a:r>
            <a:r>
              <a:rPr lang="sk-SK" dirty="0" smtClean="0"/>
              <a:t> umelecké smery a školy v rôznych druhoch umenia na zač.20. stor., odmieta sociálnu nespravodlivosť, charakteristická  je politicky ľavicová orientácia, vymedzenie záväzného programu, združovanie do skupín, spoločný manifest</a:t>
            </a:r>
          </a:p>
          <a:p>
            <a:r>
              <a:rPr lang="sk-SK" dirty="0" smtClean="0"/>
              <a:t>Experimentovanie po formálnej aj obsahovej stránke</a:t>
            </a:r>
          </a:p>
        </p:txBody>
      </p:sp>
    </p:spTree>
    <p:extLst>
      <p:ext uri="{BB962C8B-B14F-4D97-AF65-F5344CB8AC3E}">
        <p14:creationId xmlns:p14="http://schemas.microsoft.com/office/powerpoint/2010/main" val="703081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Kubizmus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Z franc. </a:t>
            </a:r>
            <a:r>
              <a:rPr lang="sk-SK" dirty="0" err="1" smtClean="0"/>
              <a:t>cube</a:t>
            </a:r>
            <a:r>
              <a:rPr lang="sk-SK" dirty="0" smtClean="0"/>
              <a:t>- kocka- umelci rozkladajú obraz do geometrických tvarov, vo výtvarnom umení </a:t>
            </a:r>
            <a:r>
              <a:rPr lang="sk-SK" dirty="0" err="1" smtClean="0"/>
              <a:t>Pablo</a:t>
            </a:r>
            <a:r>
              <a:rPr lang="sk-SK" dirty="0" smtClean="0"/>
              <a:t> </a:t>
            </a:r>
            <a:r>
              <a:rPr lang="sk-SK" dirty="0" err="1" smtClean="0"/>
              <a:t>Picasso</a:t>
            </a:r>
            <a:r>
              <a:rPr lang="sk-SK" dirty="0" smtClean="0"/>
              <a:t>, priateľ </a:t>
            </a:r>
            <a:r>
              <a:rPr lang="sk-SK" dirty="0" err="1" smtClean="0"/>
              <a:t>Guillauma</a:t>
            </a:r>
            <a:r>
              <a:rPr lang="sk-SK" dirty="0" smtClean="0"/>
              <a:t> </a:t>
            </a:r>
            <a:r>
              <a:rPr lang="sk-SK" dirty="0" err="1" smtClean="0"/>
              <a:t>Apollinaira</a:t>
            </a:r>
            <a:r>
              <a:rPr lang="sk-SK" dirty="0" smtClean="0"/>
              <a:t>- básnik</a:t>
            </a:r>
          </a:p>
          <a:p>
            <a:r>
              <a:rPr lang="sk-SK" dirty="0" smtClean="0"/>
              <a:t>Svet dotvorený fantáziou, básnici s maliarmi – symbióza, výtvarné postupy aplikované na literatúru</a:t>
            </a:r>
          </a:p>
          <a:p>
            <a:r>
              <a:rPr lang="sk-SK" dirty="0" smtClean="0"/>
              <a:t>Pásmo- jednotlivé časti a motívy majú aj samostatný význam, princíp koláže</a:t>
            </a:r>
          </a:p>
          <a:p>
            <a:r>
              <a:rPr lang="sk-SK" dirty="0" smtClean="0"/>
              <a:t>Báseň- obraz: </a:t>
            </a:r>
            <a:r>
              <a:rPr lang="sk-SK" dirty="0" err="1" smtClean="0"/>
              <a:t>Kaligramy</a:t>
            </a:r>
            <a:r>
              <a:rPr lang="sk-SK" dirty="0" smtClean="0"/>
              <a:t> stvárňujú text podľa obsahu (</a:t>
            </a:r>
            <a:r>
              <a:rPr lang="sk-SK" dirty="0" err="1" smtClean="0"/>
              <a:t>Eiffelovka</a:t>
            </a:r>
            <a:r>
              <a:rPr lang="sk-SK" dirty="0" smtClean="0"/>
              <a:t>, mačka, fontána</a:t>
            </a:r>
            <a:r>
              <a:rPr lang="sk-SK" smtClean="0"/>
              <a:t>, dážď...)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8738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Futurizmus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Z franc. </a:t>
            </a:r>
            <a:r>
              <a:rPr lang="sk-SK" i="1" dirty="0" err="1" smtClean="0"/>
              <a:t>le</a:t>
            </a:r>
            <a:r>
              <a:rPr lang="sk-SK" i="1" dirty="0" smtClean="0"/>
              <a:t> </a:t>
            </a:r>
            <a:r>
              <a:rPr lang="sk-SK" i="1" dirty="0" err="1" smtClean="0"/>
              <a:t>future</a:t>
            </a:r>
            <a:r>
              <a:rPr lang="sk-SK" i="1" dirty="0" smtClean="0"/>
              <a:t> – budúcnosť</a:t>
            </a:r>
            <a:r>
              <a:rPr lang="sk-SK" dirty="0" smtClean="0"/>
              <a:t> odmieta starú estetickú tradíciu, umelci prichádzajú s oslavou modernej civilizácie, zrýchleného rytmu života, dôverovali technike, no mnohokrát to vyústi v obdive k zbraniam</a:t>
            </a:r>
          </a:p>
          <a:p>
            <a:r>
              <a:rPr lang="sk-SK" dirty="0" smtClean="0"/>
              <a:t>Tvorca manifestu: </a:t>
            </a:r>
            <a:r>
              <a:rPr lang="sk-SK" dirty="0" err="1" smtClean="0"/>
              <a:t>Filipo</a:t>
            </a:r>
            <a:r>
              <a:rPr lang="sk-SK" dirty="0" smtClean="0"/>
              <a:t> </a:t>
            </a:r>
            <a:r>
              <a:rPr lang="sk-SK" dirty="0" err="1" smtClean="0"/>
              <a:t>Tommaso</a:t>
            </a:r>
            <a:r>
              <a:rPr lang="sk-SK" dirty="0" smtClean="0"/>
              <a:t> </a:t>
            </a:r>
            <a:r>
              <a:rPr lang="sk-SK" dirty="0" err="1" smtClean="0"/>
              <a:t>Marinetti</a:t>
            </a:r>
            <a:endParaRPr lang="sk-SK" dirty="0" smtClean="0"/>
          </a:p>
          <a:p>
            <a:r>
              <a:rPr lang="sk-SK" dirty="0" smtClean="0"/>
              <a:t>„ </a:t>
            </a:r>
            <a:r>
              <a:rPr lang="sk-SK" i="1" dirty="0" smtClean="0"/>
              <a:t>vznikla nová krása, a to je krása rýchlosti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Zbožšťujú rýchlosť a rýchle dopravné prostriedky: vlak, lietadlo, pretekárske auto</a:t>
            </a:r>
          </a:p>
          <a:p>
            <a:r>
              <a:rPr lang="sk-SK" dirty="0" smtClean="0"/>
              <a:t>Zachytenie a striedanie rytmu, zvuk slova a verša- zvukomalebnosť, kakofónia, v jednej básni viacero rytmov</a:t>
            </a:r>
          </a:p>
          <a:p>
            <a:r>
              <a:rPr lang="sk-SK" dirty="0" smtClean="0"/>
              <a:t>Spojenie kubizmu a </a:t>
            </a:r>
            <a:r>
              <a:rPr lang="sk-SK" dirty="0" err="1" smtClean="0"/>
              <a:t>futurizmu</a:t>
            </a:r>
            <a:r>
              <a:rPr lang="sk-SK" dirty="0" err="1" smtClean="0">
                <a:sym typeface="Wingdings" pitchFamily="2" charset="2"/>
              </a:rPr>
              <a:t>kubofuturizmus</a:t>
            </a:r>
            <a:r>
              <a:rPr lang="sk-SK" dirty="0" smtClean="0">
                <a:sym typeface="Wingdings" pitchFamily="2" charset="2"/>
              </a:rPr>
              <a:t>, </a:t>
            </a:r>
            <a:r>
              <a:rPr lang="sk-SK" dirty="0" err="1" smtClean="0">
                <a:sym typeface="Wingdings" pitchFamily="2" charset="2"/>
              </a:rPr>
              <a:t>Vladimir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sk-SK" dirty="0" err="1" smtClean="0">
                <a:sym typeface="Wingdings" pitchFamily="2" charset="2"/>
              </a:rPr>
              <a:t>Majakovskij</a:t>
            </a:r>
            <a:r>
              <a:rPr lang="sk-SK" dirty="0" smtClean="0">
                <a:sym typeface="Wingdings" pitchFamily="2" charset="2"/>
              </a:rPr>
              <a:t> v ruskej literatúre, experiment s usporiadaním </a:t>
            </a:r>
            <a:r>
              <a:rPr lang="sk-SK" dirty="0" err="1" smtClean="0">
                <a:sym typeface="Wingdings" pitchFamily="2" charset="2"/>
              </a:rPr>
              <a:t>veršov-schodíková</a:t>
            </a:r>
            <a:r>
              <a:rPr lang="sk-SK" dirty="0" smtClean="0">
                <a:sym typeface="Wingdings" pitchFamily="2" charset="2"/>
              </a:rPr>
              <a:t> úprava verša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48441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Dadaizmus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Z franc. DADA- v detskej reči </a:t>
            </a:r>
            <a:r>
              <a:rPr lang="sk-SK" i="1" dirty="0" smtClean="0"/>
              <a:t>koník</a:t>
            </a:r>
          </a:p>
          <a:p>
            <a:r>
              <a:rPr lang="sk-SK" dirty="0" smtClean="0"/>
              <a:t>Predchodca surrealizmu, vzťah k svetu vyjadruje absurditou, dadaisti ničia prirodzený jazyk, nezmyselnosť sveta vyjadrovali nezmyselnosťou verša/jazyka</a:t>
            </a:r>
          </a:p>
          <a:p>
            <a:r>
              <a:rPr lang="sk-SK" dirty="0" smtClean="0"/>
              <a:t>Ústredná osobnosť: </a:t>
            </a:r>
            <a:r>
              <a:rPr lang="sk-SK" dirty="0" err="1" smtClean="0"/>
              <a:t>Tristan</a:t>
            </a:r>
            <a:r>
              <a:rPr lang="sk-SK" dirty="0" smtClean="0"/>
              <a:t> </a:t>
            </a:r>
            <a:r>
              <a:rPr lang="sk-SK" dirty="0" err="1" smtClean="0"/>
              <a:t>Tzara</a:t>
            </a:r>
            <a:r>
              <a:rPr lang="sk-SK" dirty="0" smtClean="0"/>
              <a:t>, manifest dadaizmu </a:t>
            </a:r>
            <a:r>
              <a:rPr lang="sk-SK" i="1" dirty="0" smtClean="0"/>
              <a:t>Škola umenia a literatúry</a:t>
            </a:r>
            <a:r>
              <a:rPr lang="sk-SK" dirty="0" smtClean="0"/>
              <a:t>: „</a:t>
            </a:r>
            <a:r>
              <a:rPr lang="sk-SK" i="1" dirty="0" err="1"/>
              <a:t>Dada</a:t>
            </a:r>
            <a:r>
              <a:rPr lang="sk-SK" i="1" dirty="0"/>
              <a:t> kladie nad čin a nad všetko: POCHYBOVANIE. </a:t>
            </a:r>
            <a:r>
              <a:rPr lang="sk-SK" i="1" dirty="0" err="1"/>
              <a:t>Dada</a:t>
            </a:r>
            <a:r>
              <a:rPr lang="sk-SK" i="1" dirty="0"/>
              <a:t> pochybuje o všetkom. </a:t>
            </a:r>
            <a:r>
              <a:rPr lang="sk-SK" i="1" dirty="0" err="1"/>
              <a:t>Dada</a:t>
            </a:r>
            <a:r>
              <a:rPr lang="sk-SK" i="1" dirty="0"/>
              <a:t> je </a:t>
            </a:r>
            <a:r>
              <a:rPr lang="sk-SK" i="1" dirty="0" err="1"/>
              <a:t>pásovec</a:t>
            </a:r>
            <a:r>
              <a:rPr lang="sk-SK" i="1" dirty="0"/>
              <a:t>. Všetko je </a:t>
            </a:r>
            <a:r>
              <a:rPr lang="sk-SK" i="1" dirty="0" err="1"/>
              <a:t>dada</a:t>
            </a:r>
            <a:r>
              <a:rPr lang="sk-SK" i="1" dirty="0"/>
              <a:t>. Nedôverujte </a:t>
            </a:r>
            <a:r>
              <a:rPr lang="sk-SK" i="1" dirty="0" err="1"/>
              <a:t>dada</a:t>
            </a:r>
            <a:r>
              <a:rPr lang="sk-SK" i="1" dirty="0"/>
              <a:t>.  </a:t>
            </a:r>
            <a:r>
              <a:rPr lang="sk-SK" i="1" dirty="0" err="1"/>
              <a:t>Antidadaizmus</a:t>
            </a:r>
            <a:r>
              <a:rPr lang="sk-SK" i="1" dirty="0"/>
              <a:t> je choroba, </a:t>
            </a:r>
            <a:r>
              <a:rPr lang="sk-SK" i="1" dirty="0" err="1"/>
              <a:t>autokleptománia</a:t>
            </a:r>
            <a:r>
              <a:rPr lang="sk-SK" i="1" dirty="0"/>
              <a:t>, normálny stav človeka je </a:t>
            </a:r>
            <a:r>
              <a:rPr lang="sk-SK" i="1" dirty="0" err="1"/>
              <a:t>dada</a:t>
            </a:r>
            <a:r>
              <a:rPr lang="sk-SK" i="1" dirty="0"/>
              <a:t>.  Ale skutoční </a:t>
            </a:r>
            <a:r>
              <a:rPr lang="sk-SK" i="1" dirty="0" err="1"/>
              <a:t>dada</a:t>
            </a:r>
            <a:r>
              <a:rPr lang="sk-SK" i="1" dirty="0"/>
              <a:t> sú proti </a:t>
            </a:r>
            <a:r>
              <a:rPr lang="sk-SK" i="1" dirty="0" err="1"/>
              <a:t>dada</a:t>
            </a:r>
            <a:r>
              <a:rPr lang="sk-SK" i="1" dirty="0" smtClean="0"/>
              <a:t>.</a:t>
            </a:r>
            <a:r>
              <a:rPr lang="sk-SK" dirty="0" smtClean="0"/>
              <a:t>“</a:t>
            </a:r>
          </a:p>
          <a:p>
            <a:r>
              <a:rPr lang="sk-SK" dirty="0"/>
              <a:t>Hnutie protestovalo proti fyzickému a duševnému mrzačeniu ľudstva, odmietlo malomeštiacke hodnoty, hlásali nezlučiteľnosť umenia s logikou, anarchiu v živote a kultúre a absolútnu slobodu. Podľa predstaviteľov malo umenie vychádzať z bezprostrednosti a naivity, nelogickosť mala znamenať komickosť, chceli šokovať, burcovať a provokovať. 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432358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Surrealizmus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Pokračovanie predchádzajúcich avantgardných skupín, hlavná osobnosť: </a:t>
            </a:r>
            <a:r>
              <a:rPr lang="sk-SK" dirty="0" err="1" smtClean="0"/>
              <a:t>André</a:t>
            </a:r>
            <a:r>
              <a:rPr lang="sk-SK" dirty="0" smtClean="0"/>
              <a:t> </a:t>
            </a:r>
            <a:r>
              <a:rPr lang="sk-SK" dirty="0" err="1" smtClean="0"/>
              <a:t>Breton</a:t>
            </a:r>
            <a:endParaRPr lang="sk-SK" dirty="0" smtClean="0"/>
          </a:p>
          <a:p>
            <a:r>
              <a:rPr lang="sk-SK" dirty="0" smtClean="0"/>
              <a:t>Z franc. </a:t>
            </a:r>
            <a:r>
              <a:rPr lang="sk-SK" i="1" dirty="0" err="1" smtClean="0"/>
              <a:t>sur</a:t>
            </a:r>
            <a:r>
              <a:rPr lang="sk-SK" dirty="0" smtClean="0"/>
              <a:t>- nad, </a:t>
            </a:r>
            <a:r>
              <a:rPr lang="sk-SK" i="1" dirty="0" err="1" smtClean="0"/>
              <a:t>real</a:t>
            </a:r>
            <a:r>
              <a:rPr lang="sk-SK" dirty="0" err="1" smtClean="0"/>
              <a:t>-skutočný</a:t>
            </a:r>
            <a:r>
              <a:rPr lang="sk-SK" dirty="0" smtClean="0"/>
              <a:t>- v poézii aj vo výtvarnom umení (Salvador Dalí)</a:t>
            </a:r>
          </a:p>
          <a:p>
            <a:r>
              <a:rPr lang="sk-SK" dirty="0" smtClean="0"/>
              <a:t>Snaha oslobodiť človeka od zaužívaných postupov a klišé, oživiť pôvodné, základné zdroje predstavivosti, využiť hravosť uvoľnenej psychiky</a:t>
            </a:r>
          </a:p>
          <a:p>
            <a:r>
              <a:rPr lang="sk-SK" dirty="0" smtClean="0"/>
              <a:t>Vplyv psychoanalýzy. Vedomie a </a:t>
            </a:r>
            <a:r>
              <a:rPr lang="sk-SK" dirty="0" err="1" smtClean="0"/>
              <a:t>nevedomie</a:t>
            </a:r>
            <a:r>
              <a:rPr lang="sk-SK" dirty="0" smtClean="0"/>
              <a:t>, oživuje nekontrolovateľný svet pudov/</a:t>
            </a:r>
            <a:r>
              <a:rPr lang="sk-SK" dirty="0" err="1" smtClean="0"/>
              <a:t>nevedomia</a:t>
            </a:r>
            <a:r>
              <a:rPr lang="sk-SK" dirty="0" smtClean="0"/>
              <a:t>/podvedomia</a:t>
            </a:r>
          </a:p>
          <a:p>
            <a:r>
              <a:rPr lang="sk-SK" dirty="0" smtClean="0"/>
              <a:t>Zmyslami nekontrolovateľné podvedomie sa na papier dostávalo vo forme AUTOMATICKÝCH textov, </a:t>
            </a:r>
            <a:r>
              <a:rPr lang="sk-SK" dirty="0" err="1" smtClean="0"/>
              <a:t>uvoľnujú</a:t>
            </a:r>
            <a:r>
              <a:rPr lang="sk-SK" dirty="0" smtClean="0"/>
              <a:t> zážitky, túžby, predstavy, asociácie, chaoticky usporiadané</a:t>
            </a:r>
          </a:p>
          <a:p>
            <a:r>
              <a:rPr lang="sk-SK" dirty="0" smtClean="0"/>
              <a:t>Neguje skutočnosť do dôsledkov, ostáva deformovaná, torzovitá, „kŕčovitá krása“</a:t>
            </a:r>
          </a:p>
          <a:p>
            <a:r>
              <a:rPr lang="sk-SK" dirty="0" err="1" smtClean="0"/>
              <a:t>Nad-reálno</a:t>
            </a:r>
            <a:r>
              <a:rPr lang="sk-SK" dirty="0" smtClean="0"/>
              <a:t>: fantázia, sen, predstavy</a:t>
            </a:r>
          </a:p>
          <a:p>
            <a:r>
              <a:rPr lang="sk-SK" dirty="0" err="1" smtClean="0"/>
              <a:t>Polytematickosť</a:t>
            </a:r>
            <a:r>
              <a:rPr lang="sk-SK" dirty="0" smtClean="0"/>
              <a:t> básne</a:t>
            </a:r>
          </a:p>
          <a:p>
            <a:r>
              <a:rPr lang="sk-SK" dirty="0" err="1" smtClean="0"/>
              <a:t>Katastrofizmus</a:t>
            </a:r>
            <a:r>
              <a:rPr lang="sk-SK" dirty="0" smtClean="0"/>
              <a:t>, motívy smrti, tmy, zániku, samota a opustenosť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7826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Nová forma básne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Voľný verš, zbavený pravidelného rytmu, chýba rým, nerozdeľuje slová na básnické a nebásnické, rešpektuje prirodzenú syntax – nemení slovosled, aby vyšiel rytmus</a:t>
            </a:r>
          </a:p>
          <a:p>
            <a:r>
              <a:rPr lang="sk-SK" dirty="0" smtClean="0"/>
              <a:t>Interpunkcia sa väčšinou neoznačuje</a:t>
            </a:r>
          </a:p>
          <a:p>
            <a:r>
              <a:rPr lang="sk-SK" dirty="0" err="1" smtClean="0"/>
              <a:t>Mnohovýznamosť</a:t>
            </a:r>
            <a:r>
              <a:rPr lang="sk-SK" dirty="0" smtClean="0"/>
              <a:t>, interpretačná mnohoznačnosť a voľnosť</a:t>
            </a:r>
          </a:p>
          <a:p>
            <a:r>
              <a:rPr lang="sk-SK" dirty="0" smtClean="0"/>
              <a:t>Absolútna metafora- cez ňu básnik filtruje realitu, mnoho metafor za sebou , časté použitie genitívnej metafory (nezhodný prívlastok)  „vzduch bol nádhernou ružou </a:t>
            </a:r>
            <a:r>
              <a:rPr lang="sk-SK" smtClean="0"/>
              <a:t>červenej rybičky)</a:t>
            </a:r>
            <a:endParaRPr lang="sk-SK" dirty="0" smtClean="0"/>
          </a:p>
          <a:p>
            <a:r>
              <a:rPr lang="sk-SK" dirty="0" smtClean="0"/>
              <a:t>Používanie opakovacích figúr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8057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Česká literatúra v medzivojnovom období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Jaroslav </a:t>
            </a:r>
            <a:r>
              <a:rPr lang="sk-SK" dirty="0" err="1" smtClean="0"/>
              <a:t>Hašek</a:t>
            </a:r>
            <a:r>
              <a:rPr lang="sk-SK" dirty="0" smtClean="0"/>
              <a:t>- Osudy dobrého </a:t>
            </a:r>
            <a:r>
              <a:rPr lang="sk-SK" dirty="0" err="1" smtClean="0"/>
              <a:t>vojáka</a:t>
            </a:r>
            <a:r>
              <a:rPr lang="sk-SK" dirty="0" smtClean="0"/>
              <a:t> </a:t>
            </a:r>
            <a:r>
              <a:rPr lang="sk-SK" dirty="0" err="1" smtClean="0"/>
              <a:t>Švejka</a:t>
            </a:r>
            <a:r>
              <a:rPr lang="sk-SK" dirty="0" smtClean="0"/>
              <a:t> za </a:t>
            </a:r>
            <a:r>
              <a:rPr lang="sk-SK" dirty="0" err="1" smtClean="0"/>
              <a:t>světové</a:t>
            </a:r>
            <a:r>
              <a:rPr lang="sk-SK" dirty="0" smtClean="0"/>
              <a:t> </a:t>
            </a:r>
            <a:r>
              <a:rPr lang="sk-SK" dirty="0" err="1" smtClean="0"/>
              <a:t>války</a:t>
            </a:r>
            <a:endParaRPr lang="sk-SK" dirty="0" smtClean="0"/>
          </a:p>
          <a:p>
            <a:r>
              <a:rPr lang="sk-SK" dirty="0" smtClean="0"/>
              <a:t>Nedokončený román v dvoch dieloch, po </a:t>
            </a:r>
            <a:r>
              <a:rPr lang="sk-SK" dirty="0" err="1" smtClean="0"/>
              <a:t>Haškovej</a:t>
            </a:r>
            <a:r>
              <a:rPr lang="sk-SK" dirty="0" smtClean="0"/>
              <a:t> smrti ho dokončil fejtonista </a:t>
            </a:r>
            <a:r>
              <a:rPr lang="sk-SK" dirty="0" err="1" smtClean="0"/>
              <a:t>K.Vaněk</a:t>
            </a:r>
            <a:endParaRPr lang="sk-SK" dirty="0" smtClean="0"/>
          </a:p>
          <a:p>
            <a:r>
              <a:rPr lang="sk-SK" dirty="0" err="1" smtClean="0"/>
              <a:t>Havná</a:t>
            </a:r>
            <a:r>
              <a:rPr lang="sk-SK" dirty="0" smtClean="0"/>
              <a:t> postava- </a:t>
            </a:r>
            <a:r>
              <a:rPr lang="sk-SK" dirty="0" err="1" smtClean="0"/>
              <a:t>heroikomický</a:t>
            </a:r>
            <a:r>
              <a:rPr lang="sk-SK" dirty="0" smtClean="0"/>
              <a:t> hrdina </a:t>
            </a:r>
            <a:r>
              <a:rPr lang="sk-SK" dirty="0" err="1" smtClean="0"/>
              <a:t>Josef</a:t>
            </a:r>
            <a:r>
              <a:rPr lang="sk-SK" dirty="0" smtClean="0"/>
              <a:t> </a:t>
            </a:r>
            <a:r>
              <a:rPr lang="sk-SK" dirty="0" err="1" smtClean="0"/>
              <a:t>Švejk</a:t>
            </a:r>
            <a:r>
              <a:rPr lang="sk-SK" dirty="0" smtClean="0"/>
              <a:t>, ktorý sa búri absurdnej moci a nezmyselným príkazom tým, je prostomyseľný, dokazuje „</a:t>
            </a:r>
            <a:r>
              <a:rPr lang="sk-SK" dirty="0" err="1" smtClean="0"/>
              <a:t>pseudohrdinstvo</a:t>
            </a:r>
            <a:r>
              <a:rPr lang="sk-SK" dirty="0" smtClean="0"/>
              <a:t>“ rakúskych vojakov počas </a:t>
            </a:r>
            <a:r>
              <a:rPr lang="sk-SK" dirty="0" err="1" smtClean="0"/>
              <a:t>I.svetovej</a:t>
            </a:r>
            <a:r>
              <a:rPr lang="sk-SK" dirty="0" smtClean="0"/>
              <a:t> vojny</a:t>
            </a:r>
          </a:p>
          <a:p>
            <a:r>
              <a:rPr lang="sk-SK" dirty="0" smtClean="0"/>
              <a:t>Komickosť zvýraznená jazykovou stránkou (slang, žargón, iróniou a satirou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3685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Dobrý </a:t>
            </a:r>
            <a:r>
              <a:rPr lang="sk-SK" dirty="0" err="1" smtClean="0"/>
              <a:t>voják</a:t>
            </a:r>
            <a:r>
              <a:rPr lang="sk-SK" dirty="0" smtClean="0"/>
              <a:t> </a:t>
            </a:r>
            <a:r>
              <a:rPr lang="sk-SK" dirty="0" err="1" smtClean="0"/>
              <a:t>Švejk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 smtClean="0"/>
              <a:t>Svojrázny pražský obchodník so psami </a:t>
            </a:r>
            <a:r>
              <a:rPr lang="sk-SK" dirty="0" err="1" smtClean="0"/>
              <a:t>Josef</a:t>
            </a:r>
            <a:r>
              <a:rPr lang="sk-SK" dirty="0" smtClean="0"/>
              <a:t> </a:t>
            </a:r>
            <a:r>
              <a:rPr lang="sk-SK" dirty="0" err="1" smtClean="0"/>
              <a:t>Švejk</a:t>
            </a:r>
            <a:r>
              <a:rPr lang="sk-SK" dirty="0" smtClean="0"/>
              <a:t> sa od svojej </a:t>
            </a:r>
            <a:r>
              <a:rPr lang="sk-SK" dirty="0" err="1" smtClean="0"/>
              <a:t>bytnej</a:t>
            </a:r>
            <a:r>
              <a:rPr lang="sk-SK" dirty="0" smtClean="0"/>
              <a:t> dozvie, že vypukla vojna, lebo v Sarajeve zastrelili následníka trónu. Hoci ho sužuje reuma, odchádza do krčmy, kde ho zatkne tajný policajt, keď </a:t>
            </a:r>
            <a:r>
              <a:rPr lang="sk-SK" dirty="0" err="1" smtClean="0"/>
              <a:t>Švejk</a:t>
            </a:r>
            <a:r>
              <a:rPr lang="sk-SK" dirty="0" smtClean="0"/>
              <a:t> vykrikuje, že „</a:t>
            </a:r>
            <a:r>
              <a:rPr lang="sk-SK" dirty="0" err="1" smtClean="0"/>
              <a:t>císařpán</a:t>
            </a:r>
            <a:r>
              <a:rPr lang="sk-SK" dirty="0" smtClean="0"/>
              <a:t> je </a:t>
            </a:r>
            <a:r>
              <a:rPr lang="de-DE" dirty="0" err="1" smtClean="0"/>
              <a:t>vůl</a:t>
            </a:r>
            <a:r>
              <a:rPr lang="de-DE" dirty="0" smtClean="0"/>
              <a:t>, a je</a:t>
            </a:r>
            <a:r>
              <a:rPr lang="sk-SK" dirty="0" err="1" smtClean="0"/>
              <a:t>ště</a:t>
            </a:r>
            <a:r>
              <a:rPr lang="sk-SK" dirty="0" smtClean="0"/>
              <a:t> korunovanej“. Dostane sa na psychiatriu, kde je </a:t>
            </a:r>
            <a:r>
              <a:rPr lang="sk-SK" dirty="0" err="1" smtClean="0"/>
              <a:t>oficiálnne</a:t>
            </a:r>
            <a:r>
              <a:rPr lang="sk-SK" dirty="0" smtClean="0"/>
              <a:t> uznaný ako notorický </a:t>
            </a:r>
            <a:r>
              <a:rPr lang="sk-SK" dirty="0" err="1" smtClean="0"/>
              <a:t>blb</a:t>
            </a:r>
            <a:r>
              <a:rPr lang="sk-SK" dirty="0" smtClean="0"/>
              <a:t> a prepustený. Je však odhodlaný </a:t>
            </a:r>
            <a:r>
              <a:rPr lang="sk-SK" dirty="0"/>
              <a:t>b</a:t>
            </a:r>
            <a:r>
              <a:rPr lang="sk-SK" dirty="0" smtClean="0"/>
              <a:t>rániť vlasť, a tak sa dostaví na invalidnom vozíku na odvod. Je označený za hypochondra a s ďalšími končí v nemocnici, tu sa ako jediný rozplače pri kázni opitého </a:t>
            </a:r>
            <a:r>
              <a:rPr lang="sk-SK" dirty="0" err="1" smtClean="0"/>
              <a:t>feldkuráta</a:t>
            </a:r>
            <a:r>
              <a:rPr lang="sk-SK" dirty="0" smtClean="0"/>
              <a:t> </a:t>
            </a:r>
            <a:r>
              <a:rPr lang="sk-SK" dirty="0" err="1" smtClean="0"/>
              <a:t>Katza</a:t>
            </a:r>
            <a:r>
              <a:rPr lang="sk-SK" dirty="0" smtClean="0"/>
              <a:t>, ten si ho vyberie za svojho pomocníka, čoskoro ho však prehrá v kartách s nadporučíkom Lukášom. S Lukášom sú pre rôzne dôvody preložení do Českých </a:t>
            </a:r>
            <a:r>
              <a:rPr lang="sk-SK" dirty="0" err="1" smtClean="0"/>
              <a:t>Budějovic</a:t>
            </a:r>
            <a:r>
              <a:rPr lang="sk-SK" dirty="0" smtClean="0"/>
              <a:t> , cestou </a:t>
            </a:r>
            <a:r>
              <a:rPr lang="sk-SK" dirty="0" err="1" smtClean="0"/>
              <a:t>Švejk</a:t>
            </a:r>
            <a:r>
              <a:rPr lang="sk-SK" dirty="0" smtClean="0"/>
              <a:t> zatiahne </a:t>
            </a:r>
            <a:r>
              <a:rPr lang="sk-SK" dirty="0" err="1" smtClean="0"/>
              <a:t>zatiahne</a:t>
            </a:r>
            <a:r>
              <a:rPr lang="sk-SK" dirty="0" smtClean="0"/>
              <a:t> za ručnú brzdu, vysadia ho a kráča do </a:t>
            </a:r>
            <a:r>
              <a:rPr lang="sk-SK" dirty="0" err="1" smtClean="0"/>
              <a:t>Budejovíc</a:t>
            </a:r>
            <a:r>
              <a:rPr lang="sk-SK" dirty="0" smtClean="0"/>
              <a:t> pešo. Cestou ho znova zatknú, nakoniec sa znovu dostane k Lukášovi ako vojenská spojka, no znova padne do rúk cudzím vojskám, keď si skúša uniformu ruského vojaka... Tu sa román uzatvára vojenským súdom, keď prichádza záchranný telegram od jeho „</a:t>
            </a:r>
            <a:r>
              <a:rPr lang="sk-SK" dirty="0" err="1" smtClean="0"/>
              <a:t>marškumpánie</a:t>
            </a:r>
            <a:r>
              <a:rPr lang="sk-SK" dirty="0" smtClean="0"/>
              <a:t>“.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8437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Karel </a:t>
            </a:r>
            <a:r>
              <a:rPr lang="sk-SK" dirty="0" err="1" smtClean="0"/>
              <a:t>Čapek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p</a:t>
            </a:r>
            <a:r>
              <a:rPr lang="sk-SK" dirty="0" smtClean="0"/>
              <a:t>rozaik, dramatik, esejista, tvorca sci-fi v mnohých žánroch</a:t>
            </a:r>
          </a:p>
          <a:p>
            <a:r>
              <a:rPr lang="sk-SK" dirty="0" smtClean="0"/>
              <a:t>Román: </a:t>
            </a:r>
            <a:r>
              <a:rPr lang="sk-SK" dirty="0" err="1" smtClean="0"/>
              <a:t>Válka</a:t>
            </a:r>
            <a:r>
              <a:rPr lang="sk-SK" dirty="0" smtClean="0"/>
              <a:t> s Mloky- </a:t>
            </a:r>
            <a:r>
              <a:rPr lang="sk-SK" dirty="0" err="1" smtClean="0"/>
              <a:t>antiutopický</a:t>
            </a:r>
            <a:r>
              <a:rPr lang="sk-SK" dirty="0" smtClean="0"/>
              <a:t> román, varoval pred šíriacim sa fašizmom, autentickosť zabezpečujú novinové články, jazykové zvláštnosti, dialekt, dialógy akoby „</a:t>
            </a:r>
            <a:r>
              <a:rPr lang="sk-SK" dirty="0" err="1" smtClean="0"/>
              <a:t>odpočuté</a:t>
            </a:r>
            <a:r>
              <a:rPr lang="sk-SK" dirty="0" smtClean="0"/>
              <a:t> zo života“- až reportážny charakter</a:t>
            </a:r>
          </a:p>
          <a:p>
            <a:r>
              <a:rPr lang="sk-SK" dirty="0" smtClean="0"/>
              <a:t>Kapitán </a:t>
            </a:r>
            <a:r>
              <a:rPr lang="sk-SK" dirty="0" err="1" smtClean="0"/>
              <a:t>Van</a:t>
            </a:r>
            <a:r>
              <a:rPr lang="sk-SK" dirty="0" smtClean="0"/>
              <a:t> </a:t>
            </a:r>
            <a:r>
              <a:rPr lang="sk-SK" dirty="0" err="1" smtClean="0"/>
              <a:t>Toch</a:t>
            </a:r>
            <a:r>
              <a:rPr lang="sk-SK" dirty="0" smtClean="0"/>
              <a:t>, dobrodruh českého pôvodu, objaví na ostrove </a:t>
            </a:r>
            <a:r>
              <a:rPr lang="sk-SK" dirty="0" err="1" smtClean="0"/>
              <a:t>Tana</a:t>
            </a:r>
            <a:r>
              <a:rPr lang="sk-SK" dirty="0" smtClean="0"/>
              <a:t> Masa v Tichom oceáne zvláštne tvory, ktoré sa podobajú na mloky, sú pomerne inteligentné a lovia perly. Majú jediného prirodzeného nepriateľa- žralokov. Kapitán im ponúkne výhodný obchod. Ľudia im budú dodávať nože, za ktoré mloky budú platiť </a:t>
            </a:r>
            <a:r>
              <a:rPr lang="sk-SK" dirty="0" err="1" smtClean="0"/>
              <a:t>prelami</a:t>
            </a:r>
            <a:r>
              <a:rPr lang="sk-SK" dirty="0" smtClean="0"/>
              <a:t>. Po návrate domov so svojím plánom oboznámi priateľa a továrnika </a:t>
            </a:r>
            <a:r>
              <a:rPr lang="sk-SK" dirty="0" err="1" smtClean="0"/>
              <a:t>Bondyho</a:t>
            </a:r>
            <a:r>
              <a:rPr lang="sk-SK" dirty="0" smtClean="0"/>
              <a:t>, začnú mlokom </a:t>
            </a:r>
            <a:r>
              <a:rPr lang="sk-SK" dirty="0" err="1" smtClean="0"/>
              <a:t>dodáavať</a:t>
            </a:r>
            <a:r>
              <a:rPr lang="sk-SK" dirty="0" smtClean="0"/>
              <a:t> aj ďalšie zbrane. Medzitým </a:t>
            </a:r>
            <a:r>
              <a:rPr lang="sk-SK" dirty="0" err="1" smtClean="0"/>
              <a:t>Van</a:t>
            </a:r>
            <a:r>
              <a:rPr lang="sk-SK" dirty="0" smtClean="0"/>
              <a:t> </a:t>
            </a:r>
            <a:r>
              <a:rPr lang="sk-SK" dirty="0" err="1" smtClean="0"/>
              <a:t>Toch</a:t>
            </a:r>
            <a:r>
              <a:rPr lang="sk-SK" dirty="0" smtClean="0"/>
              <a:t> vysádza mloky na ďalších ostrovoch a podrobia ich výskumu. Mloky sa medzičasom zdokonalia, ich inteligencia vzrastá, po smrti </a:t>
            </a:r>
            <a:r>
              <a:rPr lang="sk-SK" dirty="0" err="1" smtClean="0"/>
              <a:t>Van</a:t>
            </a:r>
            <a:r>
              <a:rPr lang="sk-SK" dirty="0" smtClean="0"/>
              <a:t> </a:t>
            </a:r>
            <a:r>
              <a:rPr lang="sk-SK" dirty="0" err="1" smtClean="0"/>
              <a:t>Tocha</a:t>
            </a:r>
            <a:r>
              <a:rPr lang="sk-SK" dirty="0" smtClean="0"/>
              <a:t> sa s nimi začne obchodovať ako s lacnou pracovnou silou.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195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Spoločenská situácia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Nové geografické a politické usporiadanie Európy po </a:t>
            </a:r>
            <a:r>
              <a:rPr lang="sk-SK" dirty="0" err="1"/>
              <a:t>I.sv</a:t>
            </a:r>
            <a:r>
              <a:rPr lang="sk-SK" dirty="0"/>
              <a:t>. vojne </a:t>
            </a:r>
            <a:endParaRPr lang="sk-SK" dirty="0" smtClean="0"/>
          </a:p>
          <a:p>
            <a:r>
              <a:rPr lang="sk-SK" dirty="0" smtClean="0"/>
              <a:t>Pokračuje búrlivý rozvoj vedy a techniky, napriek tomu koncom 20. a začiatkom 30.rokov –svetová hospodárska kríza</a:t>
            </a:r>
          </a:p>
          <a:p>
            <a:r>
              <a:rPr lang="sk-SK" dirty="0" smtClean="0"/>
              <a:t>Vyústenie politickej situácie do vzniku totalitných režimov- komunizmus/socializmus a fašizmus</a:t>
            </a:r>
          </a:p>
          <a:p>
            <a:r>
              <a:rPr lang="sk-SK" dirty="0" smtClean="0"/>
              <a:t>1919- na mierovej konferencii v Paríži založená Spoločnosť národov- medzinárodná organizácia na spoluprácu, prvoradá </a:t>
            </a:r>
            <a:r>
              <a:rPr lang="sk-SK" dirty="0" err="1" smtClean="0"/>
              <a:t>úloha-zabrániť</a:t>
            </a:r>
            <a:r>
              <a:rPr lang="sk-SK" dirty="0" smtClean="0"/>
              <a:t> novým vojnám </a:t>
            </a:r>
          </a:p>
          <a:p>
            <a:r>
              <a:rPr lang="sk-SK" dirty="0" smtClean="0"/>
              <a:t>V 30.rokoch – nástup fašizmu, hrozba ďalšej svetovej vojny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7183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Mloci</a:t>
            </a:r>
            <a:r>
              <a:rPr lang="sk-SK" dirty="0" smtClean="0"/>
              <a:t> sa vzbúria a žiadajú ďalšie zbrane, </a:t>
            </a:r>
            <a:r>
              <a:rPr lang="sk-SK" dirty="0" err="1" smtClean="0"/>
              <a:t>inaá</a:t>
            </a:r>
            <a:r>
              <a:rPr lang="sk-SK" dirty="0" smtClean="0"/>
              <a:t> zatopia ďalšie územia. Plocha oceánu sa ich vplyvom totiž zväčšila, keďže na </a:t>
            </a:r>
            <a:r>
              <a:rPr lang="sk-SK" dirty="0" err="1" smtClean="0"/>
              <a:t>prežitoe</a:t>
            </a:r>
            <a:r>
              <a:rPr lang="sk-SK" dirty="0" smtClean="0"/>
              <a:t> potrebujú plytčiny, zaplavujú stále viac pobrežia. Spočiatku je dané, že žijú len v slanej vode, obavy vzrastajú, keď sa objavia vo Vltave: „</a:t>
            </a:r>
            <a:r>
              <a:rPr lang="sk-SK" i="1" dirty="0" err="1" smtClean="0"/>
              <a:t>objeví</a:t>
            </a:r>
            <a:r>
              <a:rPr lang="sk-SK" i="1" dirty="0" smtClean="0"/>
              <a:t> </a:t>
            </a:r>
            <a:r>
              <a:rPr lang="sk-SK" i="1" dirty="0" err="1" smtClean="0"/>
              <a:t>se</a:t>
            </a:r>
            <a:r>
              <a:rPr lang="sk-SK" i="1" dirty="0" smtClean="0"/>
              <a:t> </a:t>
            </a:r>
            <a:r>
              <a:rPr lang="sk-SK" i="1" dirty="0" err="1" smtClean="0"/>
              <a:t>černá</a:t>
            </a:r>
            <a:r>
              <a:rPr lang="sk-SK" i="1" dirty="0" smtClean="0"/>
              <a:t> hlava s opačnými </a:t>
            </a:r>
            <a:r>
              <a:rPr lang="sk-SK" i="1" dirty="0" err="1" smtClean="0"/>
              <a:t>víčky</a:t>
            </a:r>
            <a:r>
              <a:rPr lang="sk-SK" i="1" dirty="0" smtClean="0"/>
              <a:t>. </a:t>
            </a:r>
            <a:r>
              <a:rPr lang="sk-SK" i="1" dirty="0" err="1" smtClean="0"/>
              <a:t>Budoucnost</a:t>
            </a:r>
            <a:r>
              <a:rPr lang="sk-SK" i="1" dirty="0" smtClean="0"/>
              <a:t> </a:t>
            </a:r>
            <a:r>
              <a:rPr lang="sk-SK" i="1" dirty="0" err="1" smtClean="0"/>
              <a:t>lidstva</a:t>
            </a:r>
            <a:r>
              <a:rPr lang="sk-SK" i="1" dirty="0" smtClean="0"/>
              <a:t> je </a:t>
            </a:r>
            <a:r>
              <a:rPr lang="sk-SK" i="1" dirty="0" err="1" smtClean="0"/>
              <a:t>neijistá</a:t>
            </a:r>
            <a:r>
              <a:rPr lang="sk-SK" i="1" dirty="0" smtClean="0"/>
              <a:t>...“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125878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Literárne smery a prúdy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Najcharakteristickejším znakom: </a:t>
            </a:r>
            <a:r>
              <a:rPr lang="sk-SK" b="1" dirty="0" smtClean="0"/>
              <a:t>RÔZNORODOSŤ</a:t>
            </a:r>
          </a:p>
          <a:p>
            <a:r>
              <a:rPr lang="sk-SK" dirty="0" smtClean="0"/>
              <a:t>Do prózy prenikajú prvky filmovej tvorby, rozvíja sa rozhlasové vysielanie, ktoré šíri lyriku, epiku i drámu, vzniká nový dramatický </a:t>
            </a:r>
            <a:r>
              <a:rPr lang="sk-SK" dirty="0" err="1" smtClean="0"/>
              <a:t>útvar-rozhlasová</a:t>
            </a:r>
            <a:r>
              <a:rPr lang="sk-SK" dirty="0" smtClean="0"/>
              <a:t> hra (najprv išlo dramatizáciu poviedok, noviel a románov, neskôr o úpravu divadelných hier)</a:t>
            </a:r>
          </a:p>
          <a:p>
            <a:r>
              <a:rPr lang="sk-SK" dirty="0" smtClean="0"/>
              <a:t>Vplyv udalostí </a:t>
            </a:r>
            <a:r>
              <a:rPr lang="sk-SK" dirty="0" err="1" smtClean="0"/>
              <a:t>I.sv</a:t>
            </a:r>
            <a:r>
              <a:rPr lang="sk-SK" dirty="0" smtClean="0"/>
              <a:t>. vojny na tvorbu: vznik expresionizmu, vo svetovej próze sa formuje skupina autorov,  neskôr označených ako „stratená generácia“</a:t>
            </a:r>
          </a:p>
          <a:p>
            <a:r>
              <a:rPr lang="sk-SK" dirty="0" smtClean="0"/>
              <a:t>Avantgardy: dadaizmus, surrealizmus a konštruktivizmus</a:t>
            </a:r>
          </a:p>
          <a:p>
            <a:r>
              <a:rPr lang="sk-SK" dirty="0" smtClean="0"/>
              <a:t>Popri skupinových trendoch aj výnimočné osobnosti, individuality: </a:t>
            </a:r>
            <a:r>
              <a:rPr lang="sk-SK" dirty="0" err="1" smtClean="0"/>
              <a:t>Franz</a:t>
            </a:r>
            <a:r>
              <a:rPr lang="sk-SK" dirty="0" smtClean="0"/>
              <a:t> </a:t>
            </a:r>
            <a:r>
              <a:rPr lang="sk-SK" dirty="0" err="1" smtClean="0"/>
              <a:t>Kafka</a:t>
            </a:r>
            <a:r>
              <a:rPr lang="sk-SK" dirty="0" smtClean="0"/>
              <a:t>, </a:t>
            </a:r>
            <a:r>
              <a:rPr lang="sk-SK" dirty="0" err="1" smtClean="0"/>
              <a:t>James</a:t>
            </a:r>
            <a:r>
              <a:rPr lang="sk-SK" dirty="0" smtClean="0"/>
              <a:t> </a:t>
            </a:r>
            <a:r>
              <a:rPr lang="sk-SK" dirty="0" err="1" smtClean="0"/>
              <a:t>Joyce</a:t>
            </a:r>
            <a:r>
              <a:rPr lang="sk-SK" dirty="0" smtClean="0"/>
              <a:t>, Marcel </a:t>
            </a:r>
            <a:r>
              <a:rPr lang="sk-SK" dirty="0" err="1" smtClean="0"/>
              <a:t>Proust</a:t>
            </a:r>
            <a:endParaRPr lang="sk-SK" dirty="0" smtClean="0"/>
          </a:p>
          <a:p>
            <a:r>
              <a:rPr lang="sk-SK" dirty="0" smtClean="0"/>
              <a:t>Nový humanizmus: A. </a:t>
            </a:r>
            <a:r>
              <a:rPr lang="sk-SK" dirty="0" err="1" smtClean="0"/>
              <a:t>de</a:t>
            </a:r>
            <a:r>
              <a:rPr lang="sk-SK" dirty="0" smtClean="0"/>
              <a:t> </a:t>
            </a:r>
            <a:r>
              <a:rPr lang="sk-SK" dirty="0" err="1" smtClean="0"/>
              <a:t>Saint-Exupéry</a:t>
            </a:r>
            <a:endParaRPr lang="sk-SK" dirty="0" smtClean="0"/>
          </a:p>
          <a:p>
            <a:r>
              <a:rPr lang="sk-SK" dirty="0" smtClean="0"/>
              <a:t>Filozofia individualizmu: F. </a:t>
            </a:r>
            <a:r>
              <a:rPr lang="sk-SK" dirty="0" err="1" smtClean="0"/>
              <a:t>Nietzsche</a:t>
            </a:r>
            <a:endParaRPr lang="sk-SK" dirty="0" smtClean="0"/>
          </a:p>
          <a:p>
            <a:r>
              <a:rPr lang="sk-SK" dirty="0" smtClean="0"/>
              <a:t>Psychoanalýza: S. </a:t>
            </a:r>
            <a:r>
              <a:rPr lang="sk-SK" dirty="0" err="1" smtClean="0"/>
              <a:t>Freud</a:t>
            </a:r>
            <a:r>
              <a:rPr lang="sk-SK" dirty="0" smtClean="0"/>
              <a:t> (vplyv pudov na konanie človeka)</a:t>
            </a:r>
          </a:p>
          <a:p>
            <a:r>
              <a:rPr lang="sk-SK" dirty="0" smtClean="0"/>
              <a:t>Rozvoj epiky – expresionizmus, naturizmus, prúd autorovho vedomia</a:t>
            </a:r>
          </a:p>
          <a:p>
            <a:r>
              <a:rPr lang="sk-SK" dirty="0" smtClean="0"/>
              <a:t> lyriky- surrealizmus, dadaizmus, futurizmus, konštruktivizmus, poetizmus (česká literatúra)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3816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Epika - „stratená generácia“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Medzi hlavných predstaviteľov patria: E. </a:t>
            </a:r>
            <a:r>
              <a:rPr lang="sk-SK" dirty="0" err="1" smtClean="0"/>
              <a:t>Hemingway</a:t>
            </a:r>
            <a:r>
              <a:rPr lang="sk-SK" dirty="0" smtClean="0"/>
              <a:t> (americká literatúra), </a:t>
            </a:r>
            <a:r>
              <a:rPr lang="sk-SK" dirty="0" err="1" smtClean="0"/>
              <a:t>E.M.Remarque</a:t>
            </a:r>
            <a:r>
              <a:rPr lang="sk-SK" dirty="0" smtClean="0"/>
              <a:t>, (nemecká literatúra), R. </a:t>
            </a:r>
            <a:r>
              <a:rPr lang="sk-SK" dirty="0" err="1" smtClean="0"/>
              <a:t>Rolland</a:t>
            </a:r>
            <a:r>
              <a:rPr lang="sk-SK" dirty="0" smtClean="0"/>
              <a:t> (francúzska literatúra)</a:t>
            </a:r>
          </a:p>
          <a:p>
            <a:r>
              <a:rPr lang="sk-SK" dirty="0" smtClean="0"/>
              <a:t>Spája ich osobná skúsenosť s vojnou, pocit neschopnosti zaradenia sa späť do bežného života, základná téma – sklamanie a skepsa, rozklad ľudských a spoločenských hodnôt, hľadanie východiska v úteku do prírody, ku kultúre</a:t>
            </a:r>
          </a:p>
          <a:p>
            <a:r>
              <a:rPr lang="sk-SK" dirty="0" smtClean="0"/>
              <a:t>Každodenné maličkosti nahrádzajú trvalé hodnoty</a:t>
            </a:r>
          </a:p>
          <a:p>
            <a:r>
              <a:rPr lang="sk-SK" dirty="0" smtClean="0"/>
              <a:t>Hrdinovia sú jednotlivci stratení v labyrinte sveta, obvykle rozporuplní, citovo založení  jednotlivci, neschopní </a:t>
            </a:r>
            <a:r>
              <a:rPr lang="sk-SK" dirty="0" err="1" smtClean="0"/>
              <a:t>zakoviť</a:t>
            </a:r>
            <a:r>
              <a:rPr lang="sk-SK" dirty="0" smtClean="0"/>
              <a:t> a vytvoriť si zázemie, v ich provizórnom svete je najvyššou hodnotou kamarátstvo</a:t>
            </a:r>
          </a:p>
          <a:p>
            <a:r>
              <a:rPr lang="sk-SK" dirty="0" smtClean="0"/>
              <a:t>Označenie získali od americkej spisovateľky Gertrúdy </a:t>
            </a:r>
            <a:r>
              <a:rPr lang="sk-SK" dirty="0" err="1" smtClean="0"/>
              <a:t>Steinovej</a:t>
            </a:r>
            <a:r>
              <a:rPr lang="sk-SK" dirty="0" smtClean="0"/>
              <a:t>, ktorá žila a tvorila prevažne v Paríži „Vy všetci ste stratená generácia“, jej výrok použil vo svojom prvom románe </a:t>
            </a:r>
            <a:r>
              <a:rPr lang="sk-SK" i="1" dirty="0" smtClean="0"/>
              <a:t>Slnko aj vychádza</a:t>
            </a:r>
            <a:r>
              <a:rPr lang="sk-SK" dirty="0" smtClean="0"/>
              <a:t> E. </a:t>
            </a:r>
            <a:r>
              <a:rPr lang="sk-SK" dirty="0" err="1" smtClean="0"/>
              <a:t>Hemingway</a:t>
            </a:r>
            <a:r>
              <a:rPr lang="sk-SK" dirty="0" smtClean="0"/>
              <a:t> (Angličania a Američania prekonávajú psychické sklamania po vojne v Paríži)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511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Ernest </a:t>
            </a:r>
            <a:r>
              <a:rPr lang="sk-SK" dirty="0" err="1" smtClean="0"/>
              <a:t>Hemingway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55000" lnSpcReduction="20000"/>
          </a:bodyPr>
          <a:lstStyle/>
          <a:p>
            <a:r>
              <a:rPr lang="sk-SK" dirty="0" smtClean="0"/>
              <a:t>Americký prozaik a publicista, nositeľ Nobelovej ceny a </a:t>
            </a:r>
            <a:r>
              <a:rPr lang="sk-SK" dirty="0" err="1" smtClean="0"/>
              <a:t>Pullitzerovej</a:t>
            </a:r>
            <a:r>
              <a:rPr lang="sk-SK" dirty="0" smtClean="0"/>
              <a:t> ceny</a:t>
            </a:r>
          </a:p>
          <a:p>
            <a:r>
              <a:rPr lang="sk-SK" dirty="0" smtClean="0"/>
              <a:t>Písať začal už počas stredoškolského štúdia, stal sa reportérom</a:t>
            </a:r>
          </a:p>
          <a:p>
            <a:r>
              <a:rPr lang="sk-SK" dirty="0" smtClean="0"/>
              <a:t>Ako 18-ročný odišiel na taliansky front </a:t>
            </a:r>
            <a:r>
              <a:rPr lang="sk-SK" dirty="0" err="1" smtClean="0"/>
              <a:t>I.sv.vojny</a:t>
            </a:r>
            <a:r>
              <a:rPr lang="sk-SK" dirty="0" smtClean="0"/>
              <a:t> k sanitným oddielom, bol ranený ako 1.americký vojak, čo malo veľkú publicitu, udalosť sa stala námetom jeho tretieho románu: Zbohom zbraniam</a:t>
            </a:r>
          </a:p>
          <a:p>
            <a:r>
              <a:rPr lang="sk-SK" dirty="0" smtClean="0"/>
              <a:t>Pracoval ako novinár v Paríži, počas Španielskej občianskej vojny ako dopisovateľ v Madride</a:t>
            </a:r>
          </a:p>
          <a:p>
            <a:r>
              <a:rPr lang="sk-SK" dirty="0" smtClean="0"/>
              <a:t>V tvorbe hľadá pravdu o človeku v hraničných životných situáciách, svojich hrdinov postaví tvárou v tvár smrti, aby mohli prejaviť svoju odvahu</a:t>
            </a:r>
          </a:p>
          <a:p>
            <a:r>
              <a:rPr lang="sk-SK" dirty="0" smtClean="0"/>
              <a:t>Jeho hrdina je skutočný človek, nie len literárny charakter</a:t>
            </a:r>
          </a:p>
          <a:p>
            <a:r>
              <a:rPr lang="sk-SK" dirty="0" smtClean="0"/>
              <a:t>Typicky mužské vlastnosti: miluje nebezpečenstvo, intenzívne prežíva život, nie je typom vzdelanca s kvetnatými rečami</a:t>
            </a:r>
          </a:p>
          <a:p>
            <a:r>
              <a:rPr lang="sk-SK" dirty="0" smtClean="0"/>
              <a:t>V textoch je úsečný, plný skratiek a zámlk, počíta s podtextom a čitateľovou schopnosťou čítať medzi riadkami, preniknúť k podstate (princíp ľadovca- osmina na povrchu, zvyšok pod hladinou- podstatné významy textu, traumy, stroskotania sú skryté za zdanlivo povrchnými dialógmi)</a:t>
            </a:r>
          </a:p>
          <a:p>
            <a:r>
              <a:rPr lang="sk-SK" dirty="0" smtClean="0"/>
              <a:t>Motívy: prostredie vojny, lovu, boxu, býčích zápasov, dostihov</a:t>
            </a:r>
          </a:p>
          <a:p>
            <a:r>
              <a:rPr lang="sk-SK" dirty="0" smtClean="0"/>
              <a:t>Predstaviteľ </a:t>
            </a:r>
            <a:r>
              <a:rPr lang="sk-SK" smtClean="0"/>
              <a:t>expresioniizmu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0865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/>
              <a:t>Zbohom zbrania</a:t>
            </a:r>
            <a:r>
              <a:rPr lang="sk-SK" dirty="0"/>
              <a:t>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Osobné zážitky z talianskeho frontu, láska v čase vojny</a:t>
            </a:r>
          </a:p>
          <a:p>
            <a:r>
              <a:rPr lang="sk-SK" dirty="0" smtClean="0"/>
              <a:t>Americký dobrovoľník v </a:t>
            </a:r>
            <a:r>
              <a:rPr lang="sk-SK" dirty="0" err="1" smtClean="0"/>
              <a:t>I.sv.vojne</a:t>
            </a:r>
            <a:r>
              <a:rPr lang="sk-SK" dirty="0" smtClean="0"/>
              <a:t> </a:t>
            </a:r>
            <a:r>
              <a:rPr lang="sk-SK" dirty="0" err="1" smtClean="0"/>
              <a:t>Frederick</a:t>
            </a:r>
            <a:r>
              <a:rPr lang="sk-SK" dirty="0" smtClean="0"/>
              <a:t> Henry pomáha v talianskej armáde ako veliteľ vodičov sanitiek v severnom Taliansku, jeho taliansky priateľ, chirurg </a:t>
            </a:r>
            <a:r>
              <a:rPr lang="sk-SK" dirty="0" err="1" smtClean="0"/>
              <a:t>Rinaldi</a:t>
            </a:r>
            <a:r>
              <a:rPr lang="sk-SK" dirty="0" smtClean="0"/>
              <a:t>, ho zoznámi s anglickou zdravotnou sestrou </a:t>
            </a:r>
            <a:r>
              <a:rPr lang="sk-SK" dirty="0" err="1" smtClean="0"/>
              <a:t>Catherine</a:t>
            </a:r>
            <a:r>
              <a:rPr lang="sk-SK" dirty="0" smtClean="0"/>
              <a:t> </a:t>
            </a:r>
            <a:r>
              <a:rPr lang="sk-SK" dirty="0" err="1" smtClean="0"/>
              <a:t>Barkleyovou</a:t>
            </a:r>
            <a:r>
              <a:rPr lang="sk-SK" dirty="0" smtClean="0"/>
              <a:t>. Henry je zranený mínometnou strelou do nohy, a tak je prevezený do nemocnice v </a:t>
            </a:r>
            <a:r>
              <a:rPr lang="sk-SK" dirty="0" err="1" smtClean="0"/>
              <a:t>Miláne</a:t>
            </a:r>
            <a:r>
              <a:rPr lang="sk-SK" dirty="0" smtClean="0"/>
              <a:t>, znovu sa stretáva s </a:t>
            </a:r>
            <a:r>
              <a:rPr lang="sk-SK" dirty="0" err="1" smtClean="0"/>
              <a:t>Catherine</a:t>
            </a:r>
            <a:r>
              <a:rPr lang="sk-SK" dirty="0" smtClean="0"/>
              <a:t> a vzniká medzi nimi ľúbostný vzťah</a:t>
            </a:r>
          </a:p>
          <a:p>
            <a:r>
              <a:rPr lang="sk-SK" dirty="0" smtClean="0"/>
              <a:t>Henry sa znovu vracia na front, talianska armáda ustupuje a nastanú čistky medzi dôstojníkmi. Obvinený je aj Henry a odsúdia ho na smrť zastrelením. Pokúsi sa o útek, vyhľadá </a:t>
            </a:r>
            <a:r>
              <a:rPr lang="sk-SK" dirty="0" err="1" smtClean="0"/>
              <a:t>Catherine</a:t>
            </a:r>
            <a:r>
              <a:rPr lang="sk-SK" dirty="0" smtClean="0"/>
              <a:t> a spoločne utekajú pred talianskou vojenskou políciou cez jazero na loďke do Švajčiarska. </a:t>
            </a:r>
            <a:r>
              <a:rPr lang="sk-SK" dirty="0" err="1" smtClean="0"/>
              <a:t>Catherine</a:t>
            </a:r>
            <a:r>
              <a:rPr lang="sk-SK" dirty="0" smtClean="0"/>
              <a:t> už vtedy čaká dieťa, idylický život vo Švajčiarsku ukončí ťažký pôrod, pri ktorom umiera dieťa aj </a:t>
            </a:r>
            <a:r>
              <a:rPr lang="sk-SK" dirty="0" err="1" smtClean="0"/>
              <a:t>Catherine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113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Komu zvonia do hrobu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Z vlastných skúseností dobrovoľníka a dopisovateľa počas Španielskej občianskej vojny, hrdina je uvedomelý intelektuál, americký dobrovoľník </a:t>
            </a:r>
            <a:r>
              <a:rPr lang="sk-SK" dirty="0" err="1" smtClean="0"/>
              <a:t>Robert</a:t>
            </a:r>
            <a:r>
              <a:rPr lang="sk-SK" dirty="0" smtClean="0"/>
              <a:t> </a:t>
            </a:r>
            <a:r>
              <a:rPr lang="sk-SK" dirty="0" err="1" smtClean="0"/>
              <a:t>Jordan</a:t>
            </a:r>
            <a:r>
              <a:rPr lang="sk-SK" dirty="0" smtClean="0"/>
              <a:t>, ktorý si aj pod tlakom okolností zachováva česť</a:t>
            </a:r>
          </a:p>
          <a:p>
            <a:r>
              <a:rPr lang="sk-SK" dirty="0" smtClean="0"/>
              <a:t>Dej sa odohráva v tyle nepriateľa počas troch dní</a:t>
            </a:r>
          </a:p>
          <a:p>
            <a:r>
              <a:rPr lang="sk-SK" dirty="0" smtClean="0"/>
              <a:t>R. plní bojovú úlohu v partizánskej skupine: má vyhodiť do povetria most a odstaviť tak nepriateľa. O úlohe pochybuje, no plní si ju svedomite. Zaľúbi sa do Márie, dcéry zavraždeného starostu, prežívajú chvíle šťastia. Pri akcii je ranený, skupinu posiela do bezpečia a sám očakáva nepriateľa.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201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Motto: autor </a:t>
            </a:r>
            <a:r>
              <a:rPr lang="sk-SK" dirty="0" err="1" smtClean="0"/>
              <a:t>John</a:t>
            </a:r>
            <a:r>
              <a:rPr lang="sk-SK" dirty="0" smtClean="0"/>
              <a:t> Donn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i="1" dirty="0"/>
              <a:t>„Nikto nie je ostrovom samým pre seba;</a:t>
            </a:r>
            <a:br>
              <a:rPr lang="sk-SK" i="1" dirty="0"/>
            </a:br>
            <a:r>
              <a:rPr lang="sk-SK" i="1" dirty="0"/>
              <a:t>každý je kusom pevniny, kusom súše;</a:t>
            </a:r>
            <a:br>
              <a:rPr lang="sk-SK" i="1" dirty="0"/>
            </a:br>
            <a:r>
              <a:rPr lang="sk-SK" i="1" dirty="0"/>
              <a:t>a ak more </a:t>
            </a:r>
            <a:r>
              <a:rPr lang="sk-SK" i="1" dirty="0" err="1"/>
              <a:t>odmyje</a:t>
            </a:r>
            <a:r>
              <a:rPr lang="sk-SK" i="1" dirty="0"/>
              <a:t> hrudu, Európa sa zmenší,</a:t>
            </a:r>
            <a:br>
              <a:rPr lang="sk-SK" i="1" dirty="0"/>
            </a:br>
            <a:r>
              <a:rPr lang="sk-SK" i="1" dirty="0"/>
              <a:t>akoby sa stratil výbežok zeme</a:t>
            </a:r>
            <a:br>
              <a:rPr lang="sk-SK" i="1" dirty="0"/>
            </a:br>
            <a:r>
              <a:rPr lang="sk-SK" i="1" dirty="0"/>
              <a:t>alebo sídlo tvojich priateľov či tvoje vlastné;</a:t>
            </a:r>
            <a:br>
              <a:rPr lang="sk-SK" i="1" dirty="0"/>
            </a:br>
            <a:r>
              <a:rPr lang="sk-SK" i="1" dirty="0"/>
              <a:t>smrť každého človeka umenší mňa,</a:t>
            </a:r>
            <a:br>
              <a:rPr lang="sk-SK" i="1" dirty="0"/>
            </a:br>
            <a:r>
              <a:rPr lang="sk-SK" i="1" dirty="0"/>
              <a:t>lebo ja som súčasťou človečenstva:</a:t>
            </a:r>
            <a:br>
              <a:rPr lang="sk-SK" i="1" dirty="0"/>
            </a:br>
            <a:r>
              <a:rPr lang="sk-SK" i="1" dirty="0"/>
              <a:t>a preto sa nikdy nepýtaj, komu zvonia do hrobu;</a:t>
            </a:r>
            <a:br>
              <a:rPr lang="sk-SK" i="1" dirty="0"/>
            </a:br>
            <a:r>
              <a:rPr lang="sk-SK" i="1" dirty="0"/>
              <a:t>zvonia Tebe.“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048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Starec a more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sk-SK" dirty="0" smtClean="0"/>
              <a:t>Novela, nie je len metaforou o živote, ale aj o symbolike kresťanstva: starcovo utrpenie, lano na chrbte, jazvy po tele, </a:t>
            </a:r>
          </a:p>
          <a:p>
            <a:r>
              <a:rPr lang="sk-SK" dirty="0" smtClean="0"/>
              <a:t>Alegória: STAREC- človek, RYBA- príroda, ŽRALOCI- zlo okolo nás</a:t>
            </a:r>
          </a:p>
          <a:p>
            <a:r>
              <a:rPr lang="sk-SK" dirty="0" smtClean="0"/>
              <a:t>Starec Santiago v boji s rybou nebol zničený ani porazený  zvíťazil sám nad sebou, nad </a:t>
            </a:r>
            <a:r>
              <a:rPr lang="sk-SK" smtClean="0"/>
              <a:t>vlastnou slabosťou, </a:t>
            </a:r>
            <a:r>
              <a:rPr lang="sk-SK" dirty="0" smtClean="0"/>
              <a:t>nad pochybnosťami  </a:t>
            </a:r>
            <a:r>
              <a:rPr lang="sk-SK" smtClean="0"/>
              <a:t>ľudského snaženia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646427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2152</Words>
  <Application>Microsoft Office PowerPoint</Application>
  <PresentationFormat>Prezentácia na obrazovke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Motív Office</vt:lpstr>
      <vt:lpstr>Svetová literatúra medzi dvoma svetovými vojnami</vt:lpstr>
      <vt:lpstr>Spoločenská situácia</vt:lpstr>
      <vt:lpstr>Literárne smery a prúdy</vt:lpstr>
      <vt:lpstr>Epika - „stratená generácia“</vt:lpstr>
      <vt:lpstr>Ernest Hemingway</vt:lpstr>
      <vt:lpstr>Zbohom zbraniam</vt:lpstr>
      <vt:lpstr>Komu zvonia do hrobu</vt:lpstr>
      <vt:lpstr>Motto: autor John Donn</vt:lpstr>
      <vt:lpstr>Starec a more</vt:lpstr>
      <vt:lpstr>Ďalší autori medzivojnovej prózy</vt:lpstr>
      <vt:lpstr>Svetová poézia medzi dvoma svetovými vojnami</vt:lpstr>
      <vt:lpstr>Kubizmus</vt:lpstr>
      <vt:lpstr>Futurizmus</vt:lpstr>
      <vt:lpstr>Dadaizmus</vt:lpstr>
      <vt:lpstr>Surrealizmus</vt:lpstr>
      <vt:lpstr>Nová forma básne</vt:lpstr>
      <vt:lpstr>Česká literatúra v medzivojnovom období</vt:lpstr>
      <vt:lpstr>Dobrý voják Švejk</vt:lpstr>
      <vt:lpstr>Karel Čapek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Svetová literatúra medzi dvoma svetovými vojnami</dc:title>
  <dc:creator>AAAAA</dc:creator>
  <cp:lastModifiedBy>AAAAA</cp:lastModifiedBy>
  <cp:revision>36</cp:revision>
  <dcterms:created xsi:type="dcterms:W3CDTF">2017-06-08T08:03:27Z</dcterms:created>
  <dcterms:modified xsi:type="dcterms:W3CDTF">2018-10-30T15:23:17Z</dcterms:modified>
</cp:coreProperties>
</file>