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58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638-C163-4FEA-9699-A4B69287E9CE}" type="datetimeFigureOut">
              <a:rPr lang="sk-SK" smtClean="0"/>
              <a:t>23.4.2014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52A-81E7-4843-90A6-73F84B5282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638-C163-4FEA-9699-A4B69287E9CE}" type="datetimeFigureOut">
              <a:rPr lang="sk-SK" smtClean="0"/>
              <a:t>23.4.2014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52A-81E7-4843-90A6-73F84B5282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638-C163-4FEA-9699-A4B69287E9CE}" type="datetimeFigureOut">
              <a:rPr lang="sk-SK" smtClean="0"/>
              <a:t>23.4.2014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52A-81E7-4843-90A6-73F84B5282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638-C163-4FEA-9699-A4B69287E9CE}" type="datetimeFigureOut">
              <a:rPr lang="sk-SK" smtClean="0"/>
              <a:t>23.4.2014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52A-81E7-4843-90A6-73F84B5282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638-C163-4FEA-9699-A4B69287E9CE}" type="datetimeFigureOut">
              <a:rPr lang="sk-SK" smtClean="0"/>
              <a:t>23.4.2014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52A-81E7-4843-90A6-73F84B5282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638-C163-4FEA-9699-A4B69287E9CE}" type="datetimeFigureOut">
              <a:rPr lang="sk-SK" smtClean="0"/>
              <a:t>23.4.2014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52A-81E7-4843-90A6-73F84B5282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638-C163-4FEA-9699-A4B69287E9CE}" type="datetimeFigureOut">
              <a:rPr lang="sk-SK" smtClean="0"/>
              <a:t>23.4.2014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52A-81E7-4843-90A6-73F84B5282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638-C163-4FEA-9699-A4B69287E9CE}" type="datetimeFigureOut">
              <a:rPr lang="sk-SK" smtClean="0"/>
              <a:t>23.4.2014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52A-81E7-4843-90A6-73F84B5282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638-C163-4FEA-9699-A4B69287E9CE}" type="datetimeFigureOut">
              <a:rPr lang="sk-SK" smtClean="0"/>
              <a:t>23.4.2014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52A-81E7-4843-90A6-73F84B5282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638-C163-4FEA-9699-A4B69287E9CE}" type="datetimeFigureOut">
              <a:rPr lang="sk-SK" smtClean="0"/>
              <a:t>23.4.2014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52A-81E7-4843-90A6-73F84B52820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638-C163-4FEA-9699-A4B69287E9CE}" type="datetimeFigureOut">
              <a:rPr lang="sk-SK" smtClean="0"/>
              <a:t>23.4.2014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52A-81E7-4843-90A6-73F84B528207}" type="slidenum">
              <a:rPr lang="sk-SK" smtClean="0"/>
              <a:t>‹#›</a:t>
            </a:fld>
            <a:endParaRPr lang="sk-SK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k-SK" smtClean="0"/>
              <a:t>Ak chcete pridať obrázok, kliknite na ikonu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B638-C163-4FEA-9699-A4B69287E9CE}" type="datetimeFigureOut">
              <a:rPr lang="sk-SK" smtClean="0"/>
              <a:t>23.4.2014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BF52A-81E7-4843-90A6-73F84B528207}" type="slidenum">
              <a:rPr lang="sk-SK" smtClean="0"/>
              <a:t>‹#›</a:t>
            </a:fld>
            <a:endParaRPr lang="sk-SK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kole.sk/?id_cat=15&amp;clanok=985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cap="all" dirty="0" smtClean="0">
                <a:solidFill>
                  <a:schemeClr val="accent6">
                    <a:lumMod val="50000"/>
                  </a:schemeClr>
                </a:solidFill>
              </a:rPr>
              <a:t>Organogénne usadené horniny</a:t>
            </a:r>
            <a:endParaRPr lang="sk-SK" b="1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085387"/>
            <a:ext cx="3140491" cy="8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721"/>
            <a:ext cx="1319555" cy="113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052513"/>
            <a:ext cx="108108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9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 smtClean="0"/>
              <a:t>Hnedé uhlie</a:t>
            </a:r>
            <a:endParaRPr lang="sk-SK" b="1" cap="all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b="1" dirty="0">
                <a:solidFill>
                  <a:srgbClr val="94006B"/>
                </a:solidFill>
                <a:latin typeface="Arial"/>
                <a:ea typeface="Times New Roman"/>
                <a:cs typeface="Times New Roman"/>
              </a:rPr>
              <a:t>Hnedé uhlie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sa vytvorilo v období </a:t>
            </a:r>
            <a:r>
              <a:rPr lang="sk-SK" b="1" dirty="0">
                <a:solidFill>
                  <a:srgbClr val="004586"/>
                </a:solidFill>
                <a:latin typeface="Arial"/>
                <a:ea typeface="Times New Roman"/>
                <a:cs typeface="Times New Roman"/>
              </a:rPr>
              <a:t>treťohôr z močiarnych usadenín, ktoré vznikli z ihličnatých a listnatých stromov. 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Hnedé uhlie môže vzniknúť aj z rašeliny, ktorá je slabo prekrytá sedimentmi. V hnedom uhlí môžeme rozoznať zvyšky rastlín.</a:t>
            </a:r>
            <a:endParaRPr lang="sk-SK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81128"/>
            <a:ext cx="2550368" cy="19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75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/>
              <a:t>Hnedé uhlie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1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Farba:</a:t>
            </a:r>
            <a:endParaRPr lang="sk-SK" sz="21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Hnedé uhlie môže mať hnedožltú až čiernu farbu.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1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Výskyt:</a:t>
            </a:r>
            <a:endParaRPr lang="sk-SK" sz="21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1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Ložiská hnedého uhlia sa Slovensku nachádzajú v </a:t>
            </a:r>
            <a:r>
              <a:rPr lang="sk-SK" sz="21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Novákoch, Handlovej, </a:t>
            </a:r>
            <a:r>
              <a:rPr lang="sk-SK" sz="2100" b="1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Cígli</a:t>
            </a:r>
            <a:r>
              <a:rPr lang="sk-SK" sz="21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, v oblasti Veľkého Krtíša.</a:t>
            </a:r>
            <a:endParaRPr lang="sk-SK" sz="21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1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21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1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Využitie:</a:t>
            </a:r>
            <a:endParaRPr lang="sk-SK" sz="21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Hnedé uhlie sa najčastejšie využíva ako </a:t>
            </a:r>
            <a:r>
              <a:rPr lang="sk-SK" sz="2800" b="1" dirty="0">
                <a:solidFill>
                  <a:srgbClr val="004586"/>
                </a:solidFill>
                <a:latin typeface="Arial"/>
                <a:ea typeface="Times New Roman"/>
                <a:cs typeface="Times New Roman"/>
              </a:rPr>
              <a:t>palivo. 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29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 smtClean="0"/>
              <a:t>Čierne uhlie</a:t>
            </a:r>
            <a:endParaRPr lang="sk-SK" b="1" cap="all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b="1" dirty="0">
                <a:solidFill>
                  <a:srgbClr val="94006B"/>
                </a:solidFill>
                <a:latin typeface="Arial"/>
                <a:ea typeface="Times New Roman"/>
                <a:cs typeface="Times New Roman"/>
              </a:rPr>
              <a:t>Čierne uhlie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vzniklo v období </a:t>
            </a:r>
            <a:r>
              <a:rPr lang="sk-SK" b="1" dirty="0">
                <a:solidFill>
                  <a:srgbClr val="0066CC"/>
                </a:solidFill>
                <a:latin typeface="Arial"/>
                <a:ea typeface="Times New Roman"/>
                <a:cs typeface="Times New Roman"/>
              </a:rPr>
              <a:t>prvohôr z mohutných pravekých prasličiek, plavúňov a papradí, ktoré zuhoľnateli. 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sk-SK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Vlastnosti:</a:t>
            </a:r>
            <a:endParaRPr lang="sk-SK" sz="24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Čierne 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uhlie je už podľa názvu čiernej farby. Je to tvrdá hornina a zároveň krehká. Obsahuje aj mäkké časti, ktoré pri dotyku špinia. Čierne uhlie obsahuje</a:t>
            </a:r>
            <a:r>
              <a:rPr lang="sk-SK" b="1" dirty="0">
                <a:solidFill>
                  <a:srgbClr val="004586"/>
                </a:solidFill>
                <a:latin typeface="Arial"/>
                <a:ea typeface="Times New Roman"/>
                <a:cs typeface="Times New Roman"/>
              </a:rPr>
              <a:t> veľa uhlíka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Čím viac uhlíka uhlie obsahuje, tým je kvalitnejšie. Na jeho povrchu sa striedajú matné a lesklé vrstvy. Matné časti vznikli z nižších rastlín, lesklé časti vznikli rozkladom dreva. 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sz="21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Využitie:</a:t>
            </a:r>
            <a:endParaRPr lang="sk-SK" sz="21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Čierne uhlie sa využíva ako </a:t>
            </a:r>
            <a:r>
              <a:rPr lang="sk-SK" b="1" dirty="0">
                <a:solidFill>
                  <a:srgbClr val="004586"/>
                </a:solidFill>
                <a:latin typeface="Arial"/>
                <a:ea typeface="Times New Roman"/>
                <a:cs typeface="Times New Roman"/>
              </a:rPr>
              <a:t>palivo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na celom svete. Využíva sa v energetickom priemysle, v chemickom priemysle, pri výrobe železa, ocele a zliatin. 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4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/>
              <a:t>Čierne uhlie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Clr>
                <a:srgbClr val="FEDD78"/>
              </a:buClr>
              <a:buNone/>
            </a:pPr>
            <a:r>
              <a:rPr lang="sk-SK" sz="2000" b="1" dirty="0">
                <a:solidFill>
                  <a:srgbClr val="C62D03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Využitie:</a:t>
            </a:r>
            <a:endParaRPr lang="sk-SK" sz="2000" dirty="0">
              <a:solidFill>
                <a:srgbClr val="C62D03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Clr>
                <a:srgbClr val="FEDD78"/>
              </a:buClr>
              <a:buNone/>
            </a:pPr>
            <a:r>
              <a:rPr lang="sk-SK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Čierne uhlie sa využíva ako </a:t>
            </a:r>
            <a:r>
              <a:rPr lang="sk-SK" sz="2000" b="1" dirty="0">
                <a:solidFill>
                  <a:srgbClr val="004586"/>
                </a:solidFill>
                <a:latin typeface="Arial"/>
                <a:ea typeface="Times New Roman"/>
                <a:cs typeface="Times New Roman"/>
              </a:rPr>
              <a:t>palivo</a:t>
            </a:r>
            <a:r>
              <a:rPr lang="sk-SK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na celom svete. Využíva sa v energetickom priemysle, v chemickom priemysle, pri výrobe železa, ocele a zliatin. </a:t>
            </a:r>
            <a:endParaRPr lang="sk-SK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Clr>
                <a:srgbClr val="FEDD78"/>
              </a:buClr>
              <a:buNone/>
            </a:pPr>
            <a:r>
              <a:rPr lang="sk-SK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20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44" l="9929" r="996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59" y="4302448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3024336" cy="201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3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ROPA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Vznik:</a:t>
            </a:r>
            <a:endParaRPr lang="sk-SK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b="1" dirty="0">
                <a:solidFill>
                  <a:srgbClr val="0066CC"/>
                </a:solidFill>
                <a:latin typeface="Arial"/>
                <a:ea typeface="Times New Roman"/>
                <a:cs typeface="Times New Roman"/>
              </a:rPr>
              <a:t>Ropa vznikla zo zvyškov uhynutých drobných organizmov – planktónu na dne pokojných morských zátok, bez prístupu kyslíka. 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Rozkladom tiel živočíchov vznikali organické látky – uhľovodíky. Uhľovodíky sa vplyvom teploty a hmotnosti v hĺbkach zemskej kôry premiestňovali a hromadili pod nepriepustnými vrstvami. Ropa sa hromadila v spodnej časti zemskej kôry, zemný plyn sa hromadil nad vrstvou ropy. 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sk-SK" sz="1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4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1633905" cy="218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2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ROPA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Slovensku 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 ropa vyskytuje na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Záhorskej nížine, Gbeloch, na východnom Slovensku, v Lipanoch. </a:t>
            </a:r>
            <a:endParaRPr lang="sk-SK" sz="16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12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16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Využitie:</a:t>
            </a:r>
            <a:endParaRPr lang="sk-SK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Ropa a výrobky z nej sa využívajú v: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chemickom priemysle – napríklad na výrobu plastov, 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 doprave – na výrobu paliva,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 poľnohospodárstve – na výrobu hnojív a pesticídov,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 energetike – na výrobu elektriny.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11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 smtClean="0"/>
              <a:t>Zemný plyn</a:t>
            </a:r>
            <a:endParaRPr lang="sk-SK" b="1" cap="all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Zemný plyn</a:t>
            </a:r>
            <a:r>
              <a:rPr lang="sk-SK" dirty="0"/>
              <a:t> je prírodný horľavý plyn a je významným plynným fosílnym palivom. Je to zmes uhľovodíkov, z ktorých 93 až 99 % objemu tvorí metán. No okrem metánu obsahuje aj propán, bután a ďalšie látky. Je ľahší ako vzduch, bezfarebný, bez chuti a bez zápachu, preto sa pri úprave pridáva </a:t>
            </a:r>
            <a:r>
              <a:rPr lang="sk-SK" dirty="0" err="1"/>
              <a:t>odorant</a:t>
            </a:r>
            <a:r>
              <a:rPr lang="sk-SK" dirty="0"/>
              <a:t> - zápachová látka, aby bol v ovzduší </a:t>
            </a:r>
            <a:r>
              <a:rPr lang="sk-SK" b="1" dirty="0"/>
              <a:t>identifikovateľný</a:t>
            </a:r>
            <a:r>
              <a:rPr lang="sk-SK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75634"/>
            <a:ext cx="237626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0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/>
              <a:t>Zemný plyn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Zemný plyn sa používa ako palivo na vykurovanie a vo forme stlačeného zemného plynu (CNG) ako palivo pre motorové vozidlá</a:t>
            </a:r>
            <a:r>
              <a:rPr lang="sk-SK" dirty="0" smtClean="0"/>
              <a:t>. Zároveň </a:t>
            </a:r>
            <a:r>
              <a:rPr lang="sk-SK" dirty="0"/>
              <a:t>je aj základnou surovinou pre výrobu rôznych syntetických polymérov a iných chemických produktov, ako sú napríklad hnojivá.</a:t>
            </a: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797152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 smtClean="0"/>
              <a:t>Použité zdroje</a:t>
            </a:r>
            <a:endParaRPr lang="sk-SK" b="1" cap="all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Mgr</a:t>
            </a:r>
            <a:r>
              <a:rPr lang="sk-SK" dirty="0"/>
              <a:t>. </a:t>
            </a:r>
            <a:r>
              <a:rPr lang="sk-SK" dirty="0" err="1"/>
              <a:t>Kristínová</a:t>
            </a:r>
            <a:endParaRPr lang="sk-SK" dirty="0"/>
          </a:p>
          <a:p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://www.oskole.sk/?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id_cat=15&amp;clanok=9854</a:t>
            </a:r>
            <a:endParaRPr lang="sk-SK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k-SK" dirty="0"/>
              <a:t>https://www.google.sk/search?q=hned%C3%A9+uhlie&amp;source=lnms&amp;tbm=isch&amp;sa=X&amp;ei=CMhWU7uLB6jnywOflYK4Bw&amp;sqi=2&amp;ved=0CAYQ_AUoAQ&amp;biw=1366&amp;bih=641#q=ropa&amp;tbm=isch&amp;imgdii=_</a:t>
            </a:r>
          </a:p>
        </p:txBody>
      </p:sp>
    </p:spTree>
    <p:extLst>
      <p:ext uri="{BB962C8B-B14F-4D97-AF65-F5344CB8AC3E}">
        <p14:creationId xmlns:p14="http://schemas.microsoft.com/office/powerpoint/2010/main" val="9784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 smtClean="0">
                <a:solidFill>
                  <a:schemeClr val="accent6">
                    <a:lumMod val="50000"/>
                  </a:schemeClr>
                </a:solidFill>
              </a:rPr>
              <a:t>Usadené horniny</a:t>
            </a:r>
            <a:endParaRPr lang="sk-SK" b="1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Usadené horniny sú horniny, ktoré vznikajú usadzovaním a spevnením rôzneho materiálu vo vodnom a suchozemskom prostredí. 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indent="0">
              <a:buNone/>
            </a:pPr>
            <a:r>
              <a:rPr lang="sk-SK" b="1" u="sng" dirty="0" smtClean="0">
                <a:solidFill>
                  <a:schemeClr val="accent6">
                    <a:lumMod val="50000"/>
                  </a:schemeClr>
                </a:solidFill>
              </a:rPr>
              <a:t>Usadené </a:t>
            </a:r>
            <a:r>
              <a:rPr lang="sk-SK" b="1" u="sng" dirty="0">
                <a:solidFill>
                  <a:schemeClr val="accent6">
                    <a:lumMod val="50000"/>
                  </a:schemeClr>
                </a:solidFill>
              </a:rPr>
              <a:t>horniny delíme na: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lvl="0" indent="0">
              <a:buNone/>
            </a:pPr>
            <a:r>
              <a:rPr lang="sk-SK" b="1" dirty="0"/>
              <a:t>úlomkovité usadené </a:t>
            </a:r>
            <a:r>
              <a:rPr lang="sk-SK" b="1" dirty="0" smtClean="0"/>
              <a:t>horniny</a:t>
            </a:r>
            <a:endParaRPr lang="sk-SK" dirty="0"/>
          </a:p>
          <a:p>
            <a:pPr marL="0" lvl="0" indent="0">
              <a:buNone/>
            </a:pPr>
            <a:r>
              <a:rPr lang="sk-SK" sz="2400" b="1" dirty="0"/>
              <a:t>organogénne usadené </a:t>
            </a:r>
            <a:r>
              <a:rPr lang="sk-SK" sz="2400" b="1" dirty="0" smtClean="0"/>
              <a:t>horniny</a:t>
            </a:r>
            <a:endParaRPr lang="sk-SK" sz="2400" dirty="0"/>
          </a:p>
          <a:p>
            <a:pPr marL="0" lvl="0" indent="0">
              <a:buNone/>
            </a:pPr>
            <a:r>
              <a:rPr lang="sk-SK" b="1" dirty="0"/>
              <a:t>chemické usadené </a:t>
            </a:r>
            <a:r>
              <a:rPr lang="sk-SK" b="1" dirty="0" smtClean="0"/>
              <a:t>horniny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endParaRPr lang="sk-SK" dirty="0"/>
          </a:p>
        </p:txBody>
      </p:sp>
      <p:sp>
        <p:nvSpPr>
          <p:cNvPr id="4" name="Šípka dolu 3"/>
          <p:cNvSpPr/>
          <p:nvPr/>
        </p:nvSpPr>
        <p:spPr>
          <a:xfrm>
            <a:off x="6012160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27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>
                <a:solidFill>
                  <a:schemeClr val="accent6">
                    <a:lumMod val="50000"/>
                  </a:schemeClr>
                </a:solidFill>
              </a:rPr>
              <a:t>Usadené horniny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Organogénne usadené horniny vznikli</a:t>
            </a:r>
            <a:r>
              <a:rPr lang="sk-SK" sz="2400" b="1" dirty="0">
                <a:solidFill>
                  <a:srgbClr val="FF66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sk-SK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z odumretých tiel živých organizmov.</a:t>
            </a:r>
            <a:r>
              <a:rPr lang="sk-SK" sz="24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sk-SK" sz="2400" dirty="0" smtClean="0">
              <a:solidFill>
                <a:schemeClr val="accent6">
                  <a:lumMod val="50000"/>
                </a:schemeClr>
              </a:solidFill>
              <a:latin typeface="Arial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Odumreté </a:t>
            </a:r>
            <a:r>
              <a:rPr lang="sk-SK" sz="2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telá rastlín a živočíchov, ich kostry a schránky klesli na dno močiarov, jazier, morí a postupne sa z nich vytvárali vrstvy usadených hornín </a:t>
            </a:r>
            <a:r>
              <a:rPr lang="sk-SK" sz="2400" b="1" dirty="0">
                <a:solidFill>
                  <a:srgbClr val="6B0094"/>
                </a:solidFill>
                <a:latin typeface="Arial"/>
                <a:ea typeface="Times New Roman"/>
                <a:cs typeface="Times New Roman"/>
              </a:rPr>
              <a:t>organického</a:t>
            </a:r>
            <a:r>
              <a:rPr lang="sk-SK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– </a:t>
            </a:r>
            <a:r>
              <a:rPr lang="sk-SK" sz="2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ústrojného pôvodu. </a:t>
            </a:r>
            <a:endParaRPr lang="sk-SK" sz="24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Pretože </a:t>
            </a:r>
            <a:r>
              <a:rPr lang="sk-SK" sz="2400" b="1" dirty="0">
                <a:solidFill>
                  <a:srgbClr val="004586"/>
                </a:solidFill>
                <a:latin typeface="Arial"/>
                <a:ea typeface="Times New Roman"/>
                <a:cs typeface="Times New Roman"/>
              </a:rPr>
              <a:t>vznikli z organizmov,</a:t>
            </a:r>
            <a:r>
              <a:rPr lang="sk-SK" sz="2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nazývame ich organogénne usadené horniny. </a:t>
            </a:r>
            <a:endParaRPr lang="sk-SK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sk-SK" sz="2400" dirty="0">
              <a:latin typeface="Calibri"/>
              <a:ea typeface="Calibri"/>
              <a:cs typeface="Times New Roman"/>
            </a:endParaRPr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24248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>
                <a:solidFill>
                  <a:schemeClr val="accent6">
                    <a:lumMod val="50000"/>
                  </a:schemeClr>
                </a:solidFill>
              </a:rPr>
              <a:t>Usadené horniny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Medzi organogénne usadené horniny patrí</a:t>
            </a:r>
            <a:r>
              <a:rPr lang="sk-SK" sz="2000" b="1" dirty="0">
                <a:solidFill>
                  <a:srgbClr val="0000FF"/>
                </a:solidFill>
                <a:latin typeface="Arial"/>
                <a:ea typeface="Times New Roman"/>
                <a:cs typeface="Times New Roman"/>
              </a:rPr>
              <a:t>:</a:t>
            </a:r>
            <a:endParaRPr lang="sk-SK" sz="2000" b="1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sz="2400" b="1" dirty="0" smtClean="0">
                <a:solidFill>
                  <a:srgbClr val="B80047"/>
                </a:solidFill>
                <a:latin typeface="Arial"/>
                <a:ea typeface="Times New Roman"/>
                <a:cs typeface="Times New Roman"/>
              </a:rPr>
              <a:t>vápenec</a:t>
            </a:r>
            <a:endParaRPr lang="sk-SK" sz="2400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sz="2400" b="1" dirty="0" smtClean="0">
                <a:solidFill>
                  <a:srgbClr val="B80047"/>
                </a:solidFill>
                <a:latin typeface="Arial"/>
                <a:ea typeface="Times New Roman"/>
                <a:cs typeface="Times New Roman"/>
              </a:rPr>
              <a:t>kalcit</a:t>
            </a:r>
            <a:endParaRPr lang="sk-SK" sz="2400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sz="2400" b="1" dirty="0" smtClean="0">
                <a:solidFill>
                  <a:srgbClr val="B80047"/>
                </a:solidFill>
                <a:latin typeface="Arial"/>
                <a:ea typeface="Times New Roman"/>
                <a:cs typeface="Times New Roman"/>
              </a:rPr>
              <a:t>rašelina</a:t>
            </a:r>
            <a:endParaRPr lang="sk-SK" sz="2400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sz="2400" b="1" dirty="0">
                <a:solidFill>
                  <a:srgbClr val="B80047"/>
                </a:solidFill>
                <a:latin typeface="Arial"/>
                <a:ea typeface="Times New Roman"/>
                <a:cs typeface="Times New Roman"/>
              </a:rPr>
              <a:t>hnedé </a:t>
            </a:r>
            <a:r>
              <a:rPr lang="sk-SK" sz="2400" b="1" dirty="0" smtClean="0">
                <a:solidFill>
                  <a:srgbClr val="B80047"/>
                </a:solidFill>
                <a:latin typeface="Arial"/>
                <a:ea typeface="Times New Roman"/>
                <a:cs typeface="Times New Roman"/>
              </a:rPr>
              <a:t>uhlie</a:t>
            </a:r>
            <a:endParaRPr lang="sk-SK" sz="2400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sz="2400" b="1" dirty="0">
                <a:solidFill>
                  <a:srgbClr val="B80047"/>
                </a:solidFill>
                <a:latin typeface="Arial"/>
                <a:ea typeface="Times New Roman"/>
                <a:cs typeface="Times New Roman"/>
              </a:rPr>
              <a:t>čierne </a:t>
            </a:r>
            <a:r>
              <a:rPr lang="sk-SK" sz="2400" b="1" dirty="0" smtClean="0">
                <a:solidFill>
                  <a:srgbClr val="B80047"/>
                </a:solidFill>
                <a:latin typeface="Arial"/>
                <a:ea typeface="Times New Roman"/>
                <a:cs typeface="Times New Roman"/>
              </a:rPr>
              <a:t>uhlie</a:t>
            </a:r>
            <a:endParaRPr lang="sk-SK" sz="2400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sz="2400" b="1" dirty="0" smtClean="0">
                <a:solidFill>
                  <a:srgbClr val="B80047"/>
                </a:solidFill>
                <a:latin typeface="Arial"/>
                <a:ea typeface="Times New Roman"/>
                <a:cs typeface="Times New Roman"/>
              </a:rPr>
              <a:t>ropa</a:t>
            </a:r>
            <a:endParaRPr lang="sk-SK" sz="2400" b="1" dirty="0">
              <a:latin typeface="Calibri"/>
              <a:ea typeface="Calibri"/>
              <a:cs typeface="Times New Roman"/>
            </a:endParaRPr>
          </a:p>
          <a:p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96836"/>
            <a:ext cx="3423644" cy="340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8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 smtClean="0"/>
              <a:t>vápenec</a:t>
            </a:r>
            <a:endParaRPr lang="sk-SK" b="1" cap="all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141919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000" b="1" dirty="0">
                <a:solidFill>
                  <a:srgbClr val="99284C"/>
                </a:solidFill>
                <a:latin typeface="Arial"/>
                <a:ea typeface="Times New Roman"/>
                <a:cs typeface="Times New Roman"/>
              </a:rPr>
              <a:t>Vápenec</a:t>
            </a:r>
            <a:r>
              <a:rPr lang="sk-SK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je organogénna usadená hornina, ktorá vznikla </a:t>
            </a:r>
            <a:r>
              <a:rPr lang="sk-SK" sz="2000" b="1" dirty="0">
                <a:solidFill>
                  <a:srgbClr val="0066CC"/>
                </a:solidFill>
                <a:latin typeface="Arial"/>
                <a:ea typeface="Times New Roman"/>
                <a:cs typeface="Times New Roman"/>
              </a:rPr>
              <a:t>z vápenatých schránok  tiel živých organizmov.</a:t>
            </a:r>
            <a:r>
              <a:rPr lang="sk-SK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Schránky morských živočíchov a ich kostry obsahujú vápnik, ktorý živočíchy odoberali počas svojho života z morskej vody. </a:t>
            </a:r>
            <a:endParaRPr lang="sk-SK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b="1" dirty="0" smtClean="0">
                <a:solidFill>
                  <a:srgbClr val="008080"/>
                </a:solidFill>
                <a:latin typeface="Arial"/>
                <a:ea typeface="Times New Roman"/>
                <a:cs typeface="Times New Roman"/>
              </a:rPr>
              <a:t>vznikol</a:t>
            </a:r>
            <a:r>
              <a:rPr lang="sk-SK" b="1" dirty="0">
                <a:solidFill>
                  <a:srgbClr val="008080"/>
                </a:solidFill>
                <a:latin typeface="Arial"/>
                <a:ea typeface="Times New Roman"/>
                <a:cs typeface="Times New Roman"/>
              </a:rPr>
              <a:t>:</a:t>
            </a:r>
            <a:endParaRPr lang="sk-SK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sz="20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zo schránok mäkkýšov,</a:t>
            </a:r>
            <a:endParaRPr lang="sk-SK" sz="20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sz="20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zo schránok jednobunkových </a:t>
            </a:r>
            <a:r>
              <a:rPr lang="sk-SK" sz="2000" b="1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dierkavcov</a:t>
            </a:r>
            <a:r>
              <a:rPr lang="sk-SK" sz="20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,</a:t>
            </a:r>
            <a:endParaRPr lang="sk-SK" sz="20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sz="20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zo schránok iných mikroskopických organizmov,</a:t>
            </a:r>
            <a:endParaRPr lang="sk-SK" sz="20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k-SK" sz="20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zo schránok  koralov.</a:t>
            </a:r>
            <a:endParaRPr lang="sk-SK" sz="20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sk-SK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13176"/>
            <a:ext cx="16891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808" y="3140968"/>
            <a:ext cx="21526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/>
              <a:t>vápenec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9443" y="1807361"/>
            <a:ext cx="5218741" cy="405143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Farba:</a:t>
            </a:r>
            <a:endParaRPr lang="sk-SK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Vápenec môže byť bielej, sivej, tmavosivej, niekedy červenej farby. </a:t>
            </a:r>
            <a:endParaRPr lang="sk-SK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Výskyt na Slovensku:</a:t>
            </a:r>
            <a:endParaRPr lang="sk-SK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 Slovensku tvorí mnoho pohorí, nachádza sa napríklad vo </a:t>
            </a:r>
            <a:r>
              <a:rPr lang="sk-SK" b="1" dirty="0">
                <a:solidFill>
                  <a:srgbClr val="004A4A"/>
                </a:solidFill>
                <a:latin typeface="Arial"/>
                <a:ea typeface="Times New Roman"/>
                <a:cs typeface="Times New Roman"/>
              </a:rPr>
              <a:t>Veľkej a Malej Fatre, v Slovenskom krase. </a:t>
            </a:r>
            <a:endParaRPr lang="sk-SK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Využitie: </a:t>
            </a:r>
            <a:endParaRPr lang="sk-SK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Vápenec sa 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využíva na výrobu vápna, cementu, používa sa pri výrobe cukru, železa. Často ho môžeme vidieť ako obkladový kameň. </a:t>
            </a:r>
            <a:endParaRPr lang="sk-SK" dirty="0">
              <a:latin typeface="Calibri"/>
              <a:ea typeface="Calibri"/>
              <a:cs typeface="Times New Roman"/>
            </a:endParaRPr>
          </a:p>
          <a:p>
            <a:endParaRPr lang="sk-SK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259335" cy="150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9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KALCIT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b="1" dirty="0">
                <a:solidFill>
                  <a:srgbClr val="94006B"/>
                </a:solidFill>
                <a:latin typeface="Arial"/>
                <a:ea typeface="Times New Roman"/>
                <a:cs typeface="Times New Roman"/>
              </a:rPr>
              <a:t>Kalcit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je základnou minerálnou zložkou vápencov. Je jedným </a:t>
            </a:r>
            <a:r>
              <a:rPr lang="sk-SK" b="1" dirty="0">
                <a:solidFill>
                  <a:srgbClr val="008000"/>
                </a:solidFill>
                <a:latin typeface="Arial"/>
                <a:ea typeface="Times New Roman"/>
                <a:cs typeface="Times New Roman"/>
              </a:rPr>
              <a:t>z najrozšírenejších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minerálov zemskej kôry. 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Vlastnosti:</a:t>
            </a:r>
            <a:endParaRPr lang="sk-SK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Klacit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môže byť bielej až sivej farby, môže byť aj zelenkastý, červený, hnedý. Je priehľadný až priesvitný minerál so skleným, perleťovým alebo matným leskom. Má dokonalú štiepateľnosť. 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Využitie: </a:t>
            </a:r>
            <a:endParaRPr lang="sk-SK" sz="16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Kalcit sa využíva v stavebníctve, </a:t>
            </a:r>
            <a:r>
              <a:rPr lang="sk-SK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hutníctve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sklárstve a ako dekoračný materiál na obklady a ozdobné predmety. 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13" l="0" r="96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94" y="4941168"/>
            <a:ext cx="2269511" cy="170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5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 smtClean="0"/>
              <a:t>rašelina</a:t>
            </a:r>
            <a:endParaRPr lang="sk-SK" b="1" cap="all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000" b="1" dirty="0">
                <a:solidFill>
                  <a:srgbClr val="94006B"/>
                </a:solidFill>
                <a:latin typeface="Arial"/>
                <a:ea typeface="Times New Roman"/>
                <a:cs typeface="Times New Roman"/>
              </a:rPr>
              <a:t>Rašelina </a:t>
            </a:r>
            <a:r>
              <a:rPr lang="sk-SK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vzniká </a:t>
            </a:r>
            <a:r>
              <a:rPr lang="sk-SK" sz="2000" b="1" dirty="0">
                <a:solidFill>
                  <a:srgbClr val="0066CC"/>
                </a:solidFill>
                <a:latin typeface="Arial"/>
                <a:ea typeface="Times New Roman"/>
                <a:cs typeface="Times New Roman"/>
              </a:rPr>
              <a:t>vo vlhkom a močiarnom prostredí, v tzv. rašeliniskách. Vzniká nahromadením rastlín pod vodou v miestach, kde je zamedzený prístup vzduchu.</a:t>
            </a:r>
            <a:r>
              <a:rPr lang="sk-SK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Rašelina je nahromadený a čiastočne rozložený rastlinný materiál – machy, trávy, stromy a pod. V rašeline môžeme vidieť mnoho rastlinných zvyškov, často i veľkých koreňov. 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2000" dirty="0">
              <a:latin typeface="Calibri"/>
              <a:ea typeface="Calibri"/>
              <a:cs typeface="Times New Roman"/>
            </a:endParaRP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28956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4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/>
              <a:t>rašelina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Vlastnosti:</a:t>
            </a:r>
            <a:endParaRPr lang="sk-SK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Obsahuje veľké množstvo uhlíka a vody. Je to mäkká hornina. Drobí sa a ľahko sa láme. Je hnedej až čiernej farby.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Výskyt: </a:t>
            </a:r>
            <a:endParaRPr lang="sk-SK" sz="16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Rašeliniská sa na Slovensku vyskytujú v oblasti </a:t>
            </a:r>
            <a:r>
              <a:rPr lang="sk-SK" sz="1200" b="1" dirty="0">
                <a:solidFill>
                  <a:srgbClr val="355E00"/>
                </a:solidFill>
                <a:latin typeface="Arial"/>
                <a:ea typeface="Times New Roman"/>
                <a:cs typeface="Times New Roman"/>
              </a:rPr>
              <a:t>Oravy, Záhoria, Podunajskej nížiny, Východoslovenskej nížiny.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Využitie:</a:t>
            </a:r>
            <a:endParaRPr lang="sk-SK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Využíva sa najmä v poľnohospodárstve a lesníctve na výrobu kompostov a hnojív, v chemickom priemysle, už od dávnej minulosti sa používa ako </a:t>
            </a:r>
            <a:r>
              <a:rPr lang="sk-SK" b="1" dirty="0">
                <a:solidFill>
                  <a:srgbClr val="FF6633"/>
                </a:solidFill>
                <a:latin typeface="Arial"/>
                <a:ea typeface="Times New Roman"/>
                <a:cs typeface="Times New Roman"/>
              </a:rPr>
              <a:t>palivo.</a:t>
            </a:r>
            <a:r>
              <a:rPr lang="sk-SK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k-SK" sz="1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sk-SK" sz="1600" dirty="0">
              <a:latin typeface="Calibri"/>
              <a:ea typeface="Calibri"/>
              <a:cs typeface="Times New Roman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65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Leto</Template>
  <TotalTime>82</TotalTime>
  <Words>300</Words>
  <Application>Microsoft Office PowerPoint</Application>
  <PresentationFormat>Prezentácia na obrazovke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Summer</vt:lpstr>
      <vt:lpstr>Organogénne usadené horniny</vt:lpstr>
      <vt:lpstr>Usadené horniny</vt:lpstr>
      <vt:lpstr>Usadené horniny</vt:lpstr>
      <vt:lpstr>Usadené horniny</vt:lpstr>
      <vt:lpstr>vápenec</vt:lpstr>
      <vt:lpstr>vápenec</vt:lpstr>
      <vt:lpstr>KALCIT</vt:lpstr>
      <vt:lpstr>rašelina</vt:lpstr>
      <vt:lpstr>rašelina</vt:lpstr>
      <vt:lpstr>Hnedé uhlie</vt:lpstr>
      <vt:lpstr>Hnedé uhlie</vt:lpstr>
      <vt:lpstr>Čierne uhlie</vt:lpstr>
      <vt:lpstr>Čierne uhlie</vt:lpstr>
      <vt:lpstr>ROPA</vt:lpstr>
      <vt:lpstr>ROPA</vt:lpstr>
      <vt:lpstr>Zemný plyn</vt:lpstr>
      <vt:lpstr>Zemný plyn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Organogénne usadené horniny</dc:title>
  <dc:creator>Okay</dc:creator>
  <cp:lastModifiedBy>Okay</cp:lastModifiedBy>
  <cp:revision>13</cp:revision>
  <dcterms:created xsi:type="dcterms:W3CDTF">2014-04-22T09:44:55Z</dcterms:created>
  <dcterms:modified xsi:type="dcterms:W3CDTF">2014-04-23T20:16:20Z</dcterms:modified>
</cp:coreProperties>
</file>