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59" r:id="rId5"/>
    <p:sldId id="260" r:id="rId6"/>
    <p:sldId id="262" r:id="rId7"/>
    <p:sldId id="263" r:id="rId8"/>
    <p:sldId id="264" r:id="rId9"/>
    <p:sldId id="265" r:id="rId10"/>
    <p:sldId id="267" r:id="rId11"/>
    <p:sldId id="268" r:id="rId12"/>
    <p:sldId id="319" r:id="rId13"/>
    <p:sldId id="269" r:id="rId14"/>
    <p:sldId id="270" r:id="rId15"/>
    <p:sldId id="273" r:id="rId16"/>
    <p:sldId id="271" r:id="rId17"/>
    <p:sldId id="298" r:id="rId18"/>
    <p:sldId id="304" r:id="rId19"/>
    <p:sldId id="305" r:id="rId20"/>
    <p:sldId id="274" r:id="rId21"/>
    <p:sldId id="279" r:id="rId22"/>
    <p:sldId id="275" r:id="rId23"/>
    <p:sldId id="280" r:id="rId24"/>
    <p:sldId id="282" r:id="rId25"/>
    <p:sldId id="281" r:id="rId26"/>
    <p:sldId id="277" r:id="rId27"/>
    <p:sldId id="283" r:id="rId28"/>
    <p:sldId id="303" r:id="rId29"/>
    <p:sldId id="288" r:id="rId30"/>
    <p:sldId id="289" r:id="rId31"/>
    <p:sldId id="290" r:id="rId32"/>
    <p:sldId id="291" r:id="rId33"/>
    <p:sldId id="292" r:id="rId34"/>
    <p:sldId id="306" r:id="rId35"/>
    <p:sldId id="307" r:id="rId36"/>
    <p:sldId id="293" r:id="rId37"/>
    <p:sldId id="294" r:id="rId38"/>
    <p:sldId id="295" r:id="rId39"/>
    <p:sldId id="296" r:id="rId40"/>
    <p:sldId id="297" r:id="rId41"/>
    <p:sldId id="300" r:id="rId42"/>
    <p:sldId id="301" r:id="rId43"/>
    <p:sldId id="315" r:id="rId44"/>
    <p:sldId id="316" r:id="rId45"/>
    <p:sldId id="322" r:id="rId46"/>
    <p:sldId id="317" r:id="rId47"/>
    <p:sldId id="320" r:id="rId48"/>
    <p:sldId id="285" r:id="rId49"/>
    <p:sldId id="286" r:id="rId50"/>
    <p:sldId id="308" r:id="rId51"/>
    <p:sldId id="309" r:id="rId52"/>
    <p:sldId id="311" r:id="rId53"/>
    <p:sldId id="314" r:id="rId54"/>
    <p:sldId id="321" r:id="rId55"/>
    <p:sldId id="323" r:id="rId56"/>
    <p:sldId id="312" r:id="rId57"/>
    <p:sldId id="324" r:id="rId58"/>
    <p:sldId id="313" r:id="rId59"/>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8029" autoAdjust="0"/>
  </p:normalViewPr>
  <p:slideViewPr>
    <p:cSldViewPr>
      <p:cViewPr>
        <p:scale>
          <a:sx n="100" d="100"/>
          <a:sy n="100" d="100"/>
        </p:scale>
        <p:origin x="-432" y="60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10" name="Trójkąt prostokątny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ytuł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pl-PL" smtClean="0"/>
              <a:t>Kliknij, aby edytować styl</a:t>
            </a:r>
            <a:endParaRPr kumimoji="0" lang="en-US"/>
          </a:p>
        </p:txBody>
      </p:sp>
      <p:sp>
        <p:nvSpPr>
          <p:cNvPr id="17" name="Podtytuł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pl-PL" smtClean="0"/>
              <a:t>Kliknij, aby edytować styl wzorca podtytułu</a:t>
            </a:r>
            <a:endParaRPr kumimoji="0" lang="en-US"/>
          </a:p>
        </p:txBody>
      </p:sp>
      <p:grpSp>
        <p:nvGrpSpPr>
          <p:cNvPr id="2" name="Grupa 1"/>
          <p:cNvGrpSpPr/>
          <p:nvPr/>
        </p:nvGrpSpPr>
        <p:grpSpPr>
          <a:xfrm>
            <a:off x="-3765" y="4953000"/>
            <a:ext cx="9147765" cy="1912088"/>
            <a:chOff x="-3765" y="4832896"/>
            <a:chExt cx="9147765" cy="2032192"/>
          </a:xfrm>
        </p:grpSpPr>
        <p:sp>
          <p:nvSpPr>
            <p:cNvPr id="7" name="Dowolny kształt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Dowolny kształt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Dowolny kształt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Łącznik prosty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Symbol zastępczy daty 29"/>
          <p:cNvSpPr>
            <a:spLocks noGrp="1"/>
          </p:cNvSpPr>
          <p:nvPr>
            <p:ph type="dt" sz="half" idx="10"/>
          </p:nvPr>
        </p:nvSpPr>
        <p:spPr/>
        <p:txBody>
          <a:bodyPr/>
          <a:lstStyle>
            <a:lvl1pPr>
              <a:defRPr>
                <a:solidFill>
                  <a:srgbClr val="FFFFFF"/>
                </a:solidFill>
              </a:defRPr>
            </a:lvl1pPr>
            <a:extLst/>
          </a:lstStyle>
          <a:p>
            <a:fld id="{66221E02-25CB-4963-84BC-0813985E7D90}" type="datetimeFigureOut">
              <a:rPr lang="pl-PL" smtClean="0"/>
              <a:pPr/>
              <a:t>2018-11-02</a:t>
            </a:fld>
            <a:endParaRPr lang="pl-PL"/>
          </a:p>
        </p:txBody>
      </p:sp>
      <p:sp>
        <p:nvSpPr>
          <p:cNvPr id="19" name="Symbol zastępczy stopki 18"/>
          <p:cNvSpPr>
            <a:spLocks noGrp="1"/>
          </p:cNvSpPr>
          <p:nvPr>
            <p:ph type="ftr" sz="quarter" idx="11"/>
          </p:nvPr>
        </p:nvSpPr>
        <p:spPr/>
        <p:txBody>
          <a:bodyPr/>
          <a:lstStyle>
            <a:lvl1pPr>
              <a:defRPr>
                <a:solidFill>
                  <a:schemeClr val="accent1">
                    <a:tint val="20000"/>
                  </a:schemeClr>
                </a:solidFill>
              </a:defRPr>
            </a:lvl1pPr>
            <a:extLst/>
          </a:lstStyle>
          <a:p>
            <a:endParaRPr lang="pl-PL"/>
          </a:p>
        </p:txBody>
      </p:sp>
      <p:sp>
        <p:nvSpPr>
          <p:cNvPr id="27" name="Symbol zastępczy numeru slajdu 26"/>
          <p:cNvSpPr>
            <a:spLocks noGrp="1"/>
          </p:cNvSpPr>
          <p:nvPr>
            <p:ph type="sldNum" sz="quarter" idx="12"/>
          </p:nvPr>
        </p:nvSpPr>
        <p:spPr/>
        <p:txBody>
          <a:bodyPr/>
          <a:lstStyle>
            <a:lvl1pPr>
              <a:defRPr>
                <a:solidFill>
                  <a:srgbClr val="FFFFFF"/>
                </a:solidFill>
              </a:defRPr>
            </a:lvl1pPr>
            <a:extLst/>
          </a:lstStyle>
          <a:p>
            <a:fld id="{589B7C76-EFF2-4CD8-A475-4750F11B4BC6}" type="slidenum">
              <a:rPr lang="pl-PL" smtClean="0"/>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extLs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a:xfrm>
            <a:off x="457200" y="1481329"/>
            <a:ext cx="8229600" cy="4386071"/>
          </a:xfrm>
        </p:spPr>
        <p:txBody>
          <a:bodyPr vert="eaVert"/>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extLst/>
          </a:lstStyle>
          <a:p>
            <a:fld id="{66221E02-25CB-4963-84BC-0813985E7D90}" type="datetimeFigureOut">
              <a:rPr lang="pl-PL" smtClean="0"/>
              <a:pPr/>
              <a:t>2018-11-02</a:t>
            </a:fld>
            <a:endParaRPr lang="pl-PL"/>
          </a:p>
        </p:txBody>
      </p:sp>
      <p:sp>
        <p:nvSpPr>
          <p:cNvPr id="5" name="Symbol zastępczy stopki 4"/>
          <p:cNvSpPr>
            <a:spLocks noGrp="1"/>
          </p:cNvSpPr>
          <p:nvPr>
            <p:ph type="ftr" sz="quarter" idx="11"/>
          </p:nvPr>
        </p:nvSpPr>
        <p:spPr/>
        <p:txBody>
          <a:bodyPr/>
          <a:lstStyle>
            <a:extLst/>
          </a:lstStyle>
          <a:p>
            <a:endParaRPr lang="pl-PL"/>
          </a:p>
        </p:txBody>
      </p:sp>
      <p:sp>
        <p:nvSpPr>
          <p:cNvPr id="6" name="Symbol zastępczy numeru slajdu 5"/>
          <p:cNvSpPr>
            <a:spLocks noGrp="1"/>
          </p:cNvSpPr>
          <p:nvPr>
            <p:ph type="sldNum" sz="quarter" idx="12"/>
          </p:nvPr>
        </p:nvSpPr>
        <p:spPr/>
        <p:txBody>
          <a:bodyPr/>
          <a:lstStyle>
            <a:extLst/>
          </a:lstStyle>
          <a:p>
            <a:fld id="{589B7C76-EFF2-4CD8-A475-4750F11B4BC6}"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844013" y="274640"/>
            <a:ext cx="1777470" cy="5592761"/>
          </a:xfrm>
        </p:spPr>
        <p:txBody>
          <a:bodyPr vert="eaVert"/>
          <a:lstStyle>
            <a:extLs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a:xfrm>
            <a:off x="457200" y="274641"/>
            <a:ext cx="6324600" cy="5592760"/>
          </a:xfrm>
        </p:spPr>
        <p:txBody>
          <a:bodyPr vert="eaVert"/>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extLst/>
          </a:lstStyle>
          <a:p>
            <a:fld id="{66221E02-25CB-4963-84BC-0813985E7D90}" type="datetimeFigureOut">
              <a:rPr lang="pl-PL" smtClean="0"/>
              <a:pPr/>
              <a:t>2018-11-02</a:t>
            </a:fld>
            <a:endParaRPr lang="pl-PL"/>
          </a:p>
        </p:txBody>
      </p:sp>
      <p:sp>
        <p:nvSpPr>
          <p:cNvPr id="5" name="Symbol zastępczy stopki 4"/>
          <p:cNvSpPr>
            <a:spLocks noGrp="1"/>
          </p:cNvSpPr>
          <p:nvPr>
            <p:ph type="ftr" sz="quarter" idx="11"/>
          </p:nvPr>
        </p:nvSpPr>
        <p:spPr/>
        <p:txBody>
          <a:bodyPr/>
          <a:lstStyle>
            <a:extLst/>
          </a:lstStyle>
          <a:p>
            <a:endParaRPr lang="pl-PL"/>
          </a:p>
        </p:txBody>
      </p:sp>
      <p:sp>
        <p:nvSpPr>
          <p:cNvPr id="6" name="Symbol zastępczy numeru slajdu 5"/>
          <p:cNvSpPr>
            <a:spLocks noGrp="1"/>
          </p:cNvSpPr>
          <p:nvPr>
            <p:ph type="sldNum" sz="quarter" idx="12"/>
          </p:nvPr>
        </p:nvSpPr>
        <p:spPr/>
        <p:txBody>
          <a:bodyPr/>
          <a:lstStyle>
            <a:extLst/>
          </a:lstStyle>
          <a:p>
            <a:fld id="{589B7C76-EFF2-4CD8-A475-4750F11B4BC6}"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extLst/>
          </a:lstStyle>
          <a:p>
            <a:fld id="{66221E02-25CB-4963-84BC-0813985E7D90}" type="datetimeFigureOut">
              <a:rPr lang="pl-PL" smtClean="0"/>
              <a:pPr/>
              <a:t>2018-11-02</a:t>
            </a:fld>
            <a:endParaRPr lang="pl-PL"/>
          </a:p>
        </p:txBody>
      </p:sp>
      <p:sp>
        <p:nvSpPr>
          <p:cNvPr id="5" name="Symbol zastępczy stopki 4"/>
          <p:cNvSpPr>
            <a:spLocks noGrp="1"/>
          </p:cNvSpPr>
          <p:nvPr>
            <p:ph type="ftr" sz="quarter" idx="11"/>
          </p:nvPr>
        </p:nvSpPr>
        <p:spPr/>
        <p:txBody>
          <a:bodyPr/>
          <a:lstStyle>
            <a:extLst/>
          </a:lstStyle>
          <a:p>
            <a:endParaRPr lang="pl-PL"/>
          </a:p>
        </p:txBody>
      </p:sp>
      <p:sp>
        <p:nvSpPr>
          <p:cNvPr id="6" name="Symbol zastępczy numeru slajdu 5"/>
          <p:cNvSpPr>
            <a:spLocks noGrp="1"/>
          </p:cNvSpPr>
          <p:nvPr>
            <p:ph type="sldNum" sz="quarter" idx="12"/>
          </p:nvPr>
        </p:nvSpPr>
        <p:spPr/>
        <p:txBody>
          <a:bodyPr/>
          <a:lstStyle>
            <a:extLst/>
          </a:lstStyle>
          <a:p>
            <a:fld id="{589B7C76-EFF2-4CD8-A475-4750F11B4BC6}" type="slidenum">
              <a:rPr lang="pl-PL" smtClean="0"/>
              <a:pPr/>
              <a:t>‹#›</a:t>
            </a:fld>
            <a:endParaRPr lang="pl-PL"/>
          </a:p>
        </p:txBody>
      </p:sp>
      <p:sp>
        <p:nvSpPr>
          <p:cNvPr id="7" name="Tytuł 6"/>
          <p:cNvSpPr>
            <a:spLocks noGrp="1"/>
          </p:cNvSpPr>
          <p:nvPr>
            <p:ph type="title"/>
          </p:nvPr>
        </p:nvSpPr>
        <p:spPr/>
        <p:txBody>
          <a:bodyPr rtlCol="0"/>
          <a:lstStyle>
            <a:extLst/>
          </a:lstStyle>
          <a:p>
            <a:r>
              <a:rPr kumimoji="0" lang="pl-PL" smtClean="0"/>
              <a:t>Kliknij, aby edytować styl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bg>
      <p:bgRef idx="1002">
        <a:schemeClr val="bg1"/>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pl-PL" smtClean="0"/>
              <a:t>Kliknij, aby edytować styl</a:t>
            </a:r>
            <a:endParaRPr kumimoji="0" lang="en-US"/>
          </a:p>
        </p:txBody>
      </p:sp>
      <p:sp>
        <p:nvSpPr>
          <p:cNvPr id="3" name="Symbol zastępczy tekstu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pl-PL" smtClean="0"/>
              <a:t>Kliknij, aby edytować style wzorca tekstu</a:t>
            </a:r>
          </a:p>
        </p:txBody>
      </p:sp>
      <p:sp>
        <p:nvSpPr>
          <p:cNvPr id="4" name="Symbol zastępczy daty 3"/>
          <p:cNvSpPr>
            <a:spLocks noGrp="1"/>
          </p:cNvSpPr>
          <p:nvPr>
            <p:ph type="dt" sz="half" idx="10"/>
          </p:nvPr>
        </p:nvSpPr>
        <p:spPr/>
        <p:txBody>
          <a:bodyPr/>
          <a:lstStyle>
            <a:extLst/>
          </a:lstStyle>
          <a:p>
            <a:fld id="{66221E02-25CB-4963-84BC-0813985E7D90}" type="datetimeFigureOut">
              <a:rPr lang="pl-PL" smtClean="0"/>
              <a:pPr/>
              <a:t>2018-11-02</a:t>
            </a:fld>
            <a:endParaRPr lang="pl-PL"/>
          </a:p>
        </p:txBody>
      </p:sp>
      <p:sp>
        <p:nvSpPr>
          <p:cNvPr id="5" name="Symbol zastępczy stopki 4"/>
          <p:cNvSpPr>
            <a:spLocks noGrp="1"/>
          </p:cNvSpPr>
          <p:nvPr>
            <p:ph type="ftr" sz="quarter" idx="11"/>
          </p:nvPr>
        </p:nvSpPr>
        <p:spPr/>
        <p:txBody>
          <a:bodyPr/>
          <a:lstStyle>
            <a:extLst/>
          </a:lstStyle>
          <a:p>
            <a:endParaRPr lang="pl-PL"/>
          </a:p>
        </p:txBody>
      </p:sp>
      <p:sp>
        <p:nvSpPr>
          <p:cNvPr id="6" name="Symbol zastępczy numeru slajdu 5"/>
          <p:cNvSpPr>
            <a:spLocks noGrp="1"/>
          </p:cNvSpPr>
          <p:nvPr>
            <p:ph type="sldNum" sz="quarter" idx="12"/>
          </p:nvPr>
        </p:nvSpPr>
        <p:spPr/>
        <p:txBody>
          <a:bodyPr/>
          <a:lstStyle>
            <a:extLst/>
          </a:lstStyle>
          <a:p>
            <a:fld id="{589B7C76-EFF2-4CD8-A475-4750F11B4BC6}" type="slidenum">
              <a:rPr lang="pl-PL" smtClean="0"/>
              <a:pPr/>
              <a:t>‹#›</a:t>
            </a:fld>
            <a:endParaRPr lang="pl-PL"/>
          </a:p>
        </p:txBody>
      </p:sp>
      <p:sp>
        <p:nvSpPr>
          <p:cNvPr id="7" name="Pag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Pag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bg>
      <p:bgRef idx="1002">
        <a:schemeClr val="bg1"/>
      </p:bgRef>
    </p:bg>
    <p:spTree>
      <p:nvGrpSpPr>
        <p:cNvPr id="1" name=""/>
        <p:cNvGrpSpPr/>
        <p:nvPr/>
      </p:nvGrpSpPr>
      <p:grpSpPr>
        <a:xfrm>
          <a:off x="0" y="0"/>
          <a:ext cx="0" cy="0"/>
          <a:chOff x="0" y="0"/>
          <a:chExt cx="0" cy="0"/>
        </a:xfrm>
      </p:grpSpPr>
      <p:sp>
        <p:nvSpPr>
          <p:cNvPr id="3" name="Symbol zastępczy zawartości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zawartości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p:txBody>
          <a:bodyPr/>
          <a:lstStyle>
            <a:extLst/>
          </a:lstStyle>
          <a:p>
            <a:fld id="{66221E02-25CB-4963-84BC-0813985E7D90}" type="datetimeFigureOut">
              <a:rPr lang="pl-PL" smtClean="0"/>
              <a:pPr/>
              <a:t>2018-11-02</a:t>
            </a:fld>
            <a:endParaRPr lang="pl-PL"/>
          </a:p>
        </p:txBody>
      </p:sp>
      <p:sp>
        <p:nvSpPr>
          <p:cNvPr id="6" name="Symbol zastępczy stopki 5"/>
          <p:cNvSpPr>
            <a:spLocks noGrp="1"/>
          </p:cNvSpPr>
          <p:nvPr>
            <p:ph type="ftr" sz="quarter" idx="11"/>
          </p:nvPr>
        </p:nvSpPr>
        <p:spPr/>
        <p:txBody>
          <a:bodyPr/>
          <a:lstStyle>
            <a:extLst/>
          </a:lstStyle>
          <a:p>
            <a:endParaRPr lang="pl-PL"/>
          </a:p>
        </p:txBody>
      </p:sp>
      <p:sp>
        <p:nvSpPr>
          <p:cNvPr id="7" name="Symbol zastępczy numeru slajdu 6"/>
          <p:cNvSpPr>
            <a:spLocks noGrp="1"/>
          </p:cNvSpPr>
          <p:nvPr>
            <p:ph type="sldNum" sz="quarter" idx="12"/>
          </p:nvPr>
        </p:nvSpPr>
        <p:spPr/>
        <p:txBody>
          <a:bodyPr/>
          <a:lstStyle>
            <a:extLst/>
          </a:lstStyle>
          <a:p>
            <a:fld id="{589B7C76-EFF2-4CD8-A475-4750F11B4BC6}" type="slidenum">
              <a:rPr lang="pl-PL" smtClean="0"/>
              <a:pPr/>
              <a:t>‹#›</a:t>
            </a:fld>
            <a:endParaRPr lang="pl-PL"/>
          </a:p>
        </p:txBody>
      </p:sp>
      <p:sp>
        <p:nvSpPr>
          <p:cNvPr id="8" name="Tytuł 7"/>
          <p:cNvSpPr>
            <a:spLocks noGrp="1"/>
          </p:cNvSpPr>
          <p:nvPr>
            <p:ph type="title"/>
          </p:nvPr>
        </p:nvSpPr>
        <p:spPr/>
        <p:txBody>
          <a:bodyPr rtlCol="0"/>
          <a:lstStyle>
            <a:extLst/>
          </a:lstStyle>
          <a:p>
            <a:r>
              <a:rPr kumimoji="0" lang="pl-PL" smtClean="0"/>
              <a:t>Kliknij, aby edytować styl</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ównanie">
    <p:bg>
      <p:bgRef idx="1003">
        <a:schemeClr val="bg1"/>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8229600" cy="1143000"/>
          </a:xfrm>
        </p:spPr>
        <p:txBody>
          <a:bodyPr anchor="ctr"/>
          <a:lstStyle>
            <a:lvl1pPr>
              <a:defRPr/>
            </a:lvl1pPr>
            <a:extLst/>
          </a:lstStyle>
          <a:p>
            <a:r>
              <a:rPr kumimoji="0" lang="pl-PL" smtClean="0"/>
              <a:t>Kliknij, aby edytować styl</a:t>
            </a:r>
            <a:endParaRPr kumimoji="0" lang="en-US"/>
          </a:p>
        </p:txBody>
      </p:sp>
      <p:sp>
        <p:nvSpPr>
          <p:cNvPr id="3" name="Symbol zastępczy tekstu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l-PL" smtClean="0"/>
              <a:t>Kliknij, aby edytować style wzorca tekstu</a:t>
            </a:r>
          </a:p>
        </p:txBody>
      </p:sp>
      <p:sp>
        <p:nvSpPr>
          <p:cNvPr id="4" name="Symbol zastępczy tekstu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l-PL" smtClean="0"/>
              <a:t>Kliknij, aby edytować style wzorca tekstu</a:t>
            </a:r>
          </a:p>
        </p:txBody>
      </p:sp>
      <p:sp>
        <p:nvSpPr>
          <p:cNvPr id="5" name="Symbol zastępczy zawartości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6" name="Symbol zastępczy zawartości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7" name="Symbol zastępczy daty 6"/>
          <p:cNvSpPr>
            <a:spLocks noGrp="1"/>
          </p:cNvSpPr>
          <p:nvPr>
            <p:ph type="dt" sz="half" idx="10"/>
          </p:nvPr>
        </p:nvSpPr>
        <p:spPr/>
        <p:txBody>
          <a:bodyPr/>
          <a:lstStyle>
            <a:extLst/>
          </a:lstStyle>
          <a:p>
            <a:fld id="{66221E02-25CB-4963-84BC-0813985E7D90}" type="datetimeFigureOut">
              <a:rPr lang="pl-PL" smtClean="0"/>
              <a:pPr/>
              <a:t>2018-11-02</a:t>
            </a:fld>
            <a:endParaRPr lang="pl-PL"/>
          </a:p>
        </p:txBody>
      </p:sp>
      <p:sp>
        <p:nvSpPr>
          <p:cNvPr id="8" name="Symbol zastępczy stopki 7"/>
          <p:cNvSpPr>
            <a:spLocks noGrp="1"/>
          </p:cNvSpPr>
          <p:nvPr>
            <p:ph type="ftr" sz="quarter" idx="11"/>
          </p:nvPr>
        </p:nvSpPr>
        <p:spPr/>
        <p:txBody>
          <a:bodyPr/>
          <a:lstStyle>
            <a:extLst/>
          </a:lstStyle>
          <a:p>
            <a:endParaRPr lang="pl-PL"/>
          </a:p>
        </p:txBody>
      </p:sp>
      <p:sp>
        <p:nvSpPr>
          <p:cNvPr id="9" name="Symbol zastępczy numeru slajdu 8"/>
          <p:cNvSpPr>
            <a:spLocks noGrp="1"/>
          </p:cNvSpPr>
          <p:nvPr>
            <p:ph type="sldNum" sz="quarter" idx="12"/>
          </p:nvPr>
        </p:nvSpPr>
        <p:spPr/>
        <p:txBody>
          <a:bodyPr/>
          <a:lstStyle>
            <a:extLst/>
          </a:lstStyle>
          <a:p>
            <a:fld id="{589B7C76-EFF2-4CD8-A475-4750F11B4BC6}" type="slidenum">
              <a:rPr lang="pl-PL" smtClean="0"/>
              <a:pPr/>
              <a:t>‹#›</a:t>
            </a:fld>
            <a:endParaRPr lang="pl-PL"/>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bg>
      <p:bgRef idx="1002">
        <a:schemeClr val="bg1"/>
      </p:bgRef>
    </p:bg>
    <p:spTree>
      <p:nvGrpSpPr>
        <p:cNvPr id="1" name=""/>
        <p:cNvGrpSpPr/>
        <p:nvPr/>
      </p:nvGrpSpPr>
      <p:grpSpPr>
        <a:xfrm>
          <a:off x="0" y="0"/>
          <a:ext cx="0" cy="0"/>
          <a:chOff x="0" y="0"/>
          <a:chExt cx="0" cy="0"/>
        </a:xfrm>
      </p:grpSpPr>
      <p:sp>
        <p:nvSpPr>
          <p:cNvPr id="3" name="Symbol zastępczy daty 2"/>
          <p:cNvSpPr>
            <a:spLocks noGrp="1"/>
          </p:cNvSpPr>
          <p:nvPr>
            <p:ph type="dt" sz="half" idx="10"/>
          </p:nvPr>
        </p:nvSpPr>
        <p:spPr/>
        <p:txBody>
          <a:bodyPr/>
          <a:lstStyle>
            <a:extLst/>
          </a:lstStyle>
          <a:p>
            <a:fld id="{66221E02-25CB-4963-84BC-0813985E7D90}" type="datetimeFigureOut">
              <a:rPr lang="pl-PL" smtClean="0"/>
              <a:pPr/>
              <a:t>2018-11-02</a:t>
            </a:fld>
            <a:endParaRPr lang="pl-PL"/>
          </a:p>
        </p:txBody>
      </p:sp>
      <p:sp>
        <p:nvSpPr>
          <p:cNvPr id="4" name="Symbol zastępczy stopki 3"/>
          <p:cNvSpPr>
            <a:spLocks noGrp="1"/>
          </p:cNvSpPr>
          <p:nvPr>
            <p:ph type="ftr" sz="quarter" idx="11"/>
          </p:nvPr>
        </p:nvSpPr>
        <p:spPr/>
        <p:txBody>
          <a:bodyPr/>
          <a:lstStyle>
            <a:extLst/>
          </a:lstStyle>
          <a:p>
            <a:endParaRPr lang="pl-PL"/>
          </a:p>
        </p:txBody>
      </p:sp>
      <p:sp>
        <p:nvSpPr>
          <p:cNvPr id="5" name="Symbol zastępczy numeru slajdu 4"/>
          <p:cNvSpPr>
            <a:spLocks noGrp="1"/>
          </p:cNvSpPr>
          <p:nvPr>
            <p:ph type="sldNum" sz="quarter" idx="12"/>
          </p:nvPr>
        </p:nvSpPr>
        <p:spPr/>
        <p:txBody>
          <a:bodyPr/>
          <a:lstStyle>
            <a:extLst/>
          </a:lstStyle>
          <a:p>
            <a:fld id="{589B7C76-EFF2-4CD8-A475-4750F11B4BC6}" type="slidenum">
              <a:rPr lang="pl-PL" smtClean="0"/>
              <a:pPr/>
              <a:t>‹#›</a:t>
            </a:fld>
            <a:endParaRPr lang="pl-PL"/>
          </a:p>
        </p:txBody>
      </p:sp>
      <p:sp>
        <p:nvSpPr>
          <p:cNvPr id="6" name="Tytuł 5"/>
          <p:cNvSpPr>
            <a:spLocks noGrp="1"/>
          </p:cNvSpPr>
          <p:nvPr>
            <p:ph type="title"/>
          </p:nvPr>
        </p:nvSpPr>
        <p:spPr/>
        <p:txBody>
          <a:bodyPr rtlCol="0"/>
          <a:lstStyle>
            <a:extLst/>
          </a:lstStyle>
          <a:p>
            <a:r>
              <a:rPr kumimoji="0" lang="pl-PL" smtClean="0"/>
              <a:t>Kliknij, aby edytować styl</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extLst/>
          </a:lstStyle>
          <a:p>
            <a:fld id="{66221E02-25CB-4963-84BC-0813985E7D90}" type="datetimeFigureOut">
              <a:rPr lang="pl-PL" smtClean="0"/>
              <a:pPr/>
              <a:t>2018-11-02</a:t>
            </a:fld>
            <a:endParaRPr lang="pl-PL"/>
          </a:p>
        </p:txBody>
      </p:sp>
      <p:sp>
        <p:nvSpPr>
          <p:cNvPr id="3" name="Symbol zastępczy stopki 2"/>
          <p:cNvSpPr>
            <a:spLocks noGrp="1"/>
          </p:cNvSpPr>
          <p:nvPr>
            <p:ph type="ftr" sz="quarter" idx="11"/>
          </p:nvPr>
        </p:nvSpPr>
        <p:spPr/>
        <p:txBody>
          <a:bodyPr/>
          <a:lstStyle>
            <a:extLst/>
          </a:lstStyle>
          <a:p>
            <a:endParaRPr lang="pl-PL"/>
          </a:p>
        </p:txBody>
      </p:sp>
      <p:sp>
        <p:nvSpPr>
          <p:cNvPr id="4" name="Symbol zastępczy numeru slajdu 3"/>
          <p:cNvSpPr>
            <a:spLocks noGrp="1"/>
          </p:cNvSpPr>
          <p:nvPr>
            <p:ph type="sldNum" sz="quarter" idx="12"/>
          </p:nvPr>
        </p:nvSpPr>
        <p:spPr/>
        <p:txBody>
          <a:bodyPr/>
          <a:lstStyle>
            <a:extLst/>
          </a:lstStyle>
          <a:p>
            <a:fld id="{589B7C76-EFF2-4CD8-A475-4750F11B4BC6}"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bg>
      <p:bgRef idx="1003">
        <a:schemeClr val="bg1"/>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pl-PL" smtClean="0"/>
              <a:t>Kliknij, aby edytować styl</a:t>
            </a:r>
            <a:endParaRPr kumimoji="0" lang="en-US"/>
          </a:p>
        </p:txBody>
      </p:sp>
      <p:sp>
        <p:nvSpPr>
          <p:cNvPr id="3" name="Symbol zastępczy tekstu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pl-PL" smtClean="0"/>
              <a:t>Kliknij, aby edytować style wzorca tekstu</a:t>
            </a:r>
          </a:p>
        </p:txBody>
      </p:sp>
      <p:sp>
        <p:nvSpPr>
          <p:cNvPr id="4" name="Symbol zastępczy zawartości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a:xfrm>
            <a:off x="6727032" y="6407944"/>
            <a:ext cx="1920240" cy="365760"/>
          </a:xfrm>
        </p:spPr>
        <p:txBody>
          <a:bodyPr/>
          <a:lstStyle>
            <a:extLst/>
          </a:lstStyle>
          <a:p>
            <a:fld id="{66221E02-25CB-4963-84BC-0813985E7D90}" type="datetimeFigureOut">
              <a:rPr lang="pl-PL" smtClean="0"/>
              <a:pPr/>
              <a:t>2018-11-02</a:t>
            </a:fld>
            <a:endParaRPr lang="pl-PL"/>
          </a:p>
        </p:txBody>
      </p:sp>
      <p:sp>
        <p:nvSpPr>
          <p:cNvPr id="6" name="Symbol zastępczy stopki 5"/>
          <p:cNvSpPr>
            <a:spLocks noGrp="1"/>
          </p:cNvSpPr>
          <p:nvPr>
            <p:ph type="ftr" sz="quarter" idx="11"/>
          </p:nvPr>
        </p:nvSpPr>
        <p:spPr/>
        <p:txBody>
          <a:bodyPr/>
          <a:lstStyle>
            <a:extLst/>
          </a:lstStyle>
          <a:p>
            <a:endParaRPr lang="pl-PL"/>
          </a:p>
        </p:txBody>
      </p:sp>
      <p:sp>
        <p:nvSpPr>
          <p:cNvPr id="7" name="Symbol zastępczy numeru slajdu 6"/>
          <p:cNvSpPr>
            <a:spLocks noGrp="1"/>
          </p:cNvSpPr>
          <p:nvPr>
            <p:ph type="sldNum" sz="quarter" idx="12"/>
          </p:nvPr>
        </p:nvSpPr>
        <p:spPr/>
        <p:txBody>
          <a:bodyPr/>
          <a:lstStyle>
            <a:extLst/>
          </a:lstStyle>
          <a:p>
            <a:fld id="{589B7C76-EFF2-4CD8-A475-4750F11B4BC6}" type="slidenum">
              <a:rPr lang="pl-PL" smtClean="0"/>
              <a:pPr/>
              <a:t>‹#›</a:t>
            </a:fld>
            <a:endParaRPr lang="pl-PL"/>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bg>
      <p:bgRef idx="1002">
        <a:schemeClr val="bg1"/>
      </p:bgRef>
    </p:bg>
    <p:spTree>
      <p:nvGrpSpPr>
        <p:cNvPr id="1" name=""/>
        <p:cNvGrpSpPr/>
        <p:nvPr/>
      </p:nvGrpSpPr>
      <p:grpSpPr>
        <a:xfrm>
          <a:off x="0" y="0"/>
          <a:ext cx="0" cy="0"/>
          <a:chOff x="0" y="0"/>
          <a:chExt cx="0" cy="0"/>
        </a:xfrm>
      </p:grpSpPr>
      <p:sp>
        <p:nvSpPr>
          <p:cNvPr id="4" name="Symbol zastępczy tekstu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pl-PL" smtClean="0"/>
              <a:t>Kliknij, aby edytować style wzorca tekstu</a:t>
            </a:r>
          </a:p>
        </p:txBody>
      </p:sp>
      <p:sp>
        <p:nvSpPr>
          <p:cNvPr id="3" name="Symbol zastępczy obrazu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pl-PL" smtClean="0"/>
              <a:t>Kliknij ikonę, aby dodać obraz</a:t>
            </a:r>
            <a:endParaRPr kumimoji="0" lang="en-US" dirty="0"/>
          </a:p>
        </p:txBody>
      </p:sp>
      <p:sp>
        <p:nvSpPr>
          <p:cNvPr id="5" name="Symbol zastępczy daty 4"/>
          <p:cNvSpPr>
            <a:spLocks noGrp="1"/>
          </p:cNvSpPr>
          <p:nvPr>
            <p:ph type="dt" sz="half" idx="10"/>
          </p:nvPr>
        </p:nvSpPr>
        <p:spPr/>
        <p:txBody>
          <a:bodyPr/>
          <a:lstStyle>
            <a:lvl1pPr>
              <a:defRPr>
                <a:solidFill>
                  <a:schemeClr val="tx1"/>
                </a:solidFill>
              </a:defRPr>
            </a:lvl1pPr>
            <a:extLst/>
          </a:lstStyle>
          <a:p>
            <a:fld id="{66221E02-25CB-4963-84BC-0813985E7D90}" type="datetimeFigureOut">
              <a:rPr lang="pl-PL" smtClean="0"/>
              <a:pPr/>
              <a:t>2018-11-02</a:t>
            </a:fld>
            <a:endParaRPr lang="pl-PL"/>
          </a:p>
        </p:txBody>
      </p:sp>
      <p:sp>
        <p:nvSpPr>
          <p:cNvPr id="6" name="Symbol zastępczy stopki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pl-PL"/>
          </a:p>
        </p:txBody>
      </p:sp>
      <p:sp>
        <p:nvSpPr>
          <p:cNvPr id="7" name="Symbol zastępczy numeru slajdu 6"/>
          <p:cNvSpPr>
            <a:spLocks noGrp="1"/>
          </p:cNvSpPr>
          <p:nvPr>
            <p:ph type="sldNum" sz="quarter" idx="12"/>
          </p:nvPr>
        </p:nvSpPr>
        <p:spPr/>
        <p:txBody>
          <a:bodyPr/>
          <a:lstStyle>
            <a:lvl1pPr>
              <a:defRPr>
                <a:solidFill>
                  <a:schemeClr val="tx1"/>
                </a:solidFill>
              </a:defRPr>
            </a:lvl1pPr>
            <a:extLst/>
          </a:lstStyle>
          <a:p>
            <a:fld id="{589B7C76-EFF2-4CD8-A475-4750F11B4BC6}" type="slidenum">
              <a:rPr lang="pl-PL" smtClean="0"/>
              <a:pPr/>
              <a:t>‹#›</a:t>
            </a:fld>
            <a:endParaRPr lang="pl-PL"/>
          </a:p>
        </p:txBody>
      </p:sp>
      <p:sp>
        <p:nvSpPr>
          <p:cNvPr id="2" name="Tytuł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pl-PL" smtClean="0"/>
              <a:t>Kliknij, aby edytować styl</a:t>
            </a:r>
            <a:endParaRPr kumimoji="0" lang="en-US"/>
          </a:p>
        </p:txBody>
      </p:sp>
      <p:sp>
        <p:nvSpPr>
          <p:cNvPr id="8" name="Dowolny kształt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Dowolny kształt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Trójkąt prostokątny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Łącznik prosty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Pag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Pag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Dowolny kształt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Dowolny kształt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Trójkąt prostokątny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Łącznik prosty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Symbol zastępczy tytułu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pl-PL" smtClean="0"/>
              <a:t>Kliknij, aby edytować styl</a:t>
            </a:r>
            <a:endParaRPr kumimoji="0" lang="en-US"/>
          </a:p>
        </p:txBody>
      </p:sp>
      <p:sp>
        <p:nvSpPr>
          <p:cNvPr id="30" name="Symbol zastępczy tekstu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pl-PL" smtClean="0"/>
              <a:t>Kliknij, aby edytować style wzorca tekstu</a:t>
            </a:r>
          </a:p>
          <a:p>
            <a:pPr lvl="1" eaLnBrk="1" latinLnBrk="0" hangingPunct="1"/>
            <a:r>
              <a:rPr kumimoji="0" lang="pl-PL" smtClean="0"/>
              <a:t>Drugi poziom</a:t>
            </a:r>
          </a:p>
          <a:p>
            <a:pPr lvl="2" eaLnBrk="1" latinLnBrk="0" hangingPunct="1"/>
            <a:r>
              <a:rPr kumimoji="0" lang="pl-PL" smtClean="0"/>
              <a:t>Trzeci poziom</a:t>
            </a:r>
          </a:p>
          <a:p>
            <a:pPr lvl="3" eaLnBrk="1" latinLnBrk="0" hangingPunct="1"/>
            <a:r>
              <a:rPr kumimoji="0" lang="pl-PL" smtClean="0"/>
              <a:t>Czwarty poziom</a:t>
            </a:r>
          </a:p>
          <a:p>
            <a:pPr lvl="4" eaLnBrk="1" latinLnBrk="0" hangingPunct="1"/>
            <a:r>
              <a:rPr kumimoji="0" lang="pl-PL" smtClean="0"/>
              <a:t>Piąty poziom</a:t>
            </a:r>
            <a:endParaRPr kumimoji="0" lang="en-US"/>
          </a:p>
        </p:txBody>
      </p:sp>
      <p:sp>
        <p:nvSpPr>
          <p:cNvPr id="10" name="Symbol zastępczy daty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66221E02-25CB-4963-84BC-0813985E7D90}" type="datetimeFigureOut">
              <a:rPr lang="pl-PL" smtClean="0"/>
              <a:pPr/>
              <a:t>2018-11-02</a:t>
            </a:fld>
            <a:endParaRPr lang="pl-PL"/>
          </a:p>
        </p:txBody>
      </p:sp>
      <p:sp>
        <p:nvSpPr>
          <p:cNvPr id="22" name="Symbol zastępczy stopki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pl-PL"/>
          </a:p>
        </p:txBody>
      </p:sp>
      <p:sp>
        <p:nvSpPr>
          <p:cNvPr id="18" name="Symbol zastępczy numeru slajdu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589B7C76-EFF2-4CD8-A475-4750F11B4BC6}"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857233"/>
            <a:ext cx="7772400" cy="2857520"/>
          </a:xfrm>
        </p:spPr>
        <p:txBody>
          <a:bodyPr>
            <a:noAutofit/>
          </a:bodyPr>
          <a:lstStyle/>
          <a:p>
            <a:pPr algn="ctr"/>
            <a:r>
              <a:rPr lang="pl-PL" sz="3600" dirty="0" smtClean="0">
                <a:solidFill>
                  <a:srgbClr val="C00000"/>
                </a:solidFill>
                <a:latin typeface="Britannic Bold" pitchFamily="34" charset="0"/>
              </a:rPr>
              <a:t>„PATRIOTYZM nie polega na nienawiści wobec innych narodów, lecz na miłości do własnego”</a:t>
            </a:r>
            <a:r>
              <a:rPr lang="pl-PL" sz="3600" dirty="0" smtClean="0">
                <a:solidFill>
                  <a:srgbClr val="C00000"/>
                </a:solidFill>
              </a:rPr>
              <a:t/>
            </a:r>
            <a:br>
              <a:rPr lang="pl-PL" sz="3600" dirty="0" smtClean="0">
                <a:solidFill>
                  <a:srgbClr val="C00000"/>
                </a:solidFill>
              </a:rPr>
            </a:br>
            <a:r>
              <a:rPr lang="pl-PL" sz="3600" dirty="0" smtClean="0">
                <a:solidFill>
                  <a:srgbClr val="C00000"/>
                </a:solidFill>
              </a:rPr>
              <a:t>                              </a:t>
            </a:r>
            <a:r>
              <a:rPr lang="pl-PL" sz="3600" dirty="0" smtClean="0">
                <a:solidFill>
                  <a:srgbClr val="C00000"/>
                </a:solidFill>
                <a:latin typeface="Britannic Bold" pitchFamily="34" charset="0"/>
              </a:rPr>
              <a:t>Peter </a:t>
            </a:r>
            <a:r>
              <a:rPr lang="pl-PL" sz="3600" dirty="0" err="1" smtClean="0">
                <a:solidFill>
                  <a:srgbClr val="C00000"/>
                </a:solidFill>
                <a:latin typeface="Britannic Bold" pitchFamily="34" charset="0"/>
              </a:rPr>
              <a:t>Rosegger</a:t>
            </a:r>
            <a:endParaRPr lang="pl-PL" sz="3600" dirty="0">
              <a:solidFill>
                <a:srgbClr val="C00000"/>
              </a:solidFill>
              <a:latin typeface="Britannic Bold" pitchFamily="34" charset="0"/>
            </a:endParaRPr>
          </a:p>
        </p:txBody>
      </p:sp>
      <p:sp>
        <p:nvSpPr>
          <p:cNvPr id="3" name="Podtytuł 2"/>
          <p:cNvSpPr>
            <a:spLocks noGrp="1"/>
          </p:cNvSpPr>
          <p:nvPr>
            <p:ph type="subTitle" idx="1"/>
          </p:nvPr>
        </p:nvSpPr>
        <p:spPr>
          <a:xfrm>
            <a:off x="685800" y="5286388"/>
            <a:ext cx="7772400" cy="1214445"/>
          </a:xfrm>
        </p:spPr>
        <p:txBody>
          <a:bodyPr/>
          <a:lstStyle/>
          <a:p>
            <a:r>
              <a:rPr lang="pl-PL" dirty="0" smtClean="0">
                <a:solidFill>
                  <a:srgbClr val="FFFF00"/>
                </a:solidFill>
              </a:rPr>
              <a:t>Opracowała:</a:t>
            </a:r>
          </a:p>
          <a:p>
            <a:r>
              <a:rPr lang="pl-PL" smtClean="0">
                <a:solidFill>
                  <a:srgbClr val="FFFF00"/>
                </a:solidFill>
              </a:rPr>
              <a:t> </a:t>
            </a:r>
            <a:r>
              <a:rPr lang="pl-PL" dirty="0" smtClean="0">
                <a:solidFill>
                  <a:srgbClr val="FFFF00"/>
                </a:solidFill>
              </a:rPr>
              <a:t>Agnieszka Żukowska</a:t>
            </a:r>
            <a:endParaRPr lang="pl-PL" dirty="0">
              <a:solidFill>
                <a:srgbClr val="FFFF00"/>
              </a:solidFill>
            </a:endParaRPr>
          </a:p>
        </p:txBody>
      </p:sp>
    </p:spTree>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6011882"/>
          </a:xfrm>
        </p:spPr>
        <p:txBody>
          <a:bodyPr>
            <a:normAutofit fontScale="90000"/>
          </a:bodyPr>
          <a:lstStyle/>
          <a:p>
            <a:pPr algn="ctr"/>
            <a:r>
              <a:rPr lang="pl-PL" dirty="0" smtClean="0"/>
              <a:t>Następnym etapem było przeprowadzenie dyskusji w </a:t>
            </a:r>
            <a:br>
              <a:rPr lang="pl-PL" dirty="0" smtClean="0"/>
            </a:br>
            <a:r>
              <a:rPr lang="pl-PL" dirty="0" smtClean="0"/>
              <a:t>klasach V-VII na temat wartości i postaw, które starał się realizować i nimi żyć </a:t>
            </a:r>
            <a:r>
              <a:rPr lang="pl-PL" dirty="0" smtClean="0">
                <a:solidFill>
                  <a:schemeClr val="tx2">
                    <a:lumMod val="50000"/>
                  </a:schemeClr>
                </a:solidFill>
              </a:rPr>
              <a:t>Jacek Kuroń </a:t>
            </a:r>
            <a:r>
              <a:rPr lang="pl-PL" dirty="0" smtClean="0"/>
              <a:t>– społecznik, działacz, polityk którego myśl społeczna była ważnym głosem w dyskusji o patriotyzmie XXI wieku. </a:t>
            </a:r>
            <a:endParaRPr lang="pl-PL" dirty="0"/>
          </a:p>
        </p:txBody>
      </p:sp>
    </p:spTree>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jacek-kuron.jpg"/>
          <p:cNvPicPr>
            <a:picLocks noGrp="1" noChangeAspect="1"/>
          </p:cNvPicPr>
          <p:nvPr>
            <p:ph idx="1"/>
          </p:nvPr>
        </p:nvPicPr>
        <p:blipFill>
          <a:blip r:embed="rId2"/>
          <a:stretch>
            <a:fillRect/>
          </a:stretch>
        </p:blipFill>
        <p:spPr>
          <a:xfrm>
            <a:off x="1643042" y="357166"/>
            <a:ext cx="6215106" cy="5929354"/>
          </a:xfrm>
        </p:spPr>
      </p:pic>
      <p:sp>
        <p:nvSpPr>
          <p:cNvPr id="3" name="Tytuł 2"/>
          <p:cNvSpPr>
            <a:spLocks noGrp="1"/>
          </p:cNvSpPr>
          <p:nvPr>
            <p:ph type="title"/>
          </p:nvPr>
        </p:nvSpPr>
        <p:spPr/>
        <p:txBody>
          <a:bodyPr/>
          <a:lstStyle/>
          <a:p>
            <a:endParaRPr lang="pl-PL"/>
          </a:p>
        </p:txBody>
      </p:sp>
    </p:spTree>
  </p:cSld>
  <p:clrMapOvr>
    <a:masterClrMapping/>
  </p:clrMapOvr>
  <p:transition>
    <p:wedg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SAM_4483.JPG"/>
          <p:cNvPicPr>
            <a:picLocks noGrp="1" noChangeAspect="1"/>
          </p:cNvPicPr>
          <p:nvPr>
            <p:ph idx="1"/>
          </p:nvPr>
        </p:nvPicPr>
        <p:blipFill>
          <a:blip r:embed="rId2" cstate="print"/>
          <a:stretch>
            <a:fillRect/>
          </a:stretch>
        </p:blipFill>
        <p:spPr>
          <a:xfrm>
            <a:off x="1554692" y="357166"/>
            <a:ext cx="6034616" cy="5649934"/>
          </a:xfrm>
        </p:spPr>
      </p:pic>
      <p:sp>
        <p:nvSpPr>
          <p:cNvPr id="3" name="Tytuł 2"/>
          <p:cNvSpPr>
            <a:spLocks noGrp="1"/>
          </p:cNvSpPr>
          <p:nvPr>
            <p:ph type="title"/>
          </p:nvPr>
        </p:nvSpPr>
        <p:spPr/>
        <p:txBody>
          <a:bodyPr/>
          <a:lstStyle/>
          <a:p>
            <a:endParaRPr lang="pl-PL"/>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5654692"/>
          </a:xfrm>
        </p:spPr>
        <p:txBody>
          <a:bodyPr>
            <a:normAutofit/>
          </a:bodyPr>
          <a:lstStyle/>
          <a:p>
            <a:pPr algn="ctr"/>
            <a:r>
              <a:rPr lang="pl-PL" dirty="0" smtClean="0"/>
              <a:t>W trakcie naszych spotkań nie mogło zabraknąć zajęć na temat: </a:t>
            </a:r>
            <a:br>
              <a:rPr lang="pl-PL" dirty="0" smtClean="0"/>
            </a:br>
            <a:r>
              <a:rPr lang="pl-PL" dirty="0" smtClean="0"/>
              <a:t/>
            </a:r>
            <a:br>
              <a:rPr lang="pl-PL" dirty="0" smtClean="0"/>
            </a:br>
            <a:r>
              <a:rPr lang="pl-PL" dirty="0" smtClean="0"/>
              <a:t>      </a:t>
            </a:r>
            <a:r>
              <a:rPr lang="pl-PL" dirty="0" smtClean="0">
                <a:solidFill>
                  <a:srgbClr val="FF0000"/>
                </a:solidFill>
              </a:rPr>
              <a:t>Co to jest patriotyzm?</a:t>
            </a:r>
            <a:endParaRPr lang="pl-PL"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6154758"/>
          </a:xfrm>
        </p:spPr>
        <p:txBody>
          <a:bodyPr>
            <a:noAutofit/>
          </a:bodyPr>
          <a:lstStyle/>
          <a:p>
            <a:pPr algn="just"/>
            <a:r>
              <a:rPr lang="pl-PL" sz="3600" dirty="0" smtClean="0">
                <a:solidFill>
                  <a:srgbClr val="FF0000"/>
                </a:solidFill>
              </a:rPr>
              <a:t>PATRIOTYZM-</a:t>
            </a:r>
            <a:r>
              <a:rPr lang="pl-PL" sz="2800" dirty="0" smtClean="0"/>
              <a:t/>
            </a:r>
            <a:br>
              <a:rPr lang="pl-PL" sz="2800" dirty="0" smtClean="0"/>
            </a:br>
            <a:r>
              <a:rPr lang="pl-PL" sz="2800" dirty="0" smtClean="0"/>
              <a:t/>
            </a:r>
            <a:br>
              <a:rPr lang="pl-PL" sz="2800" dirty="0" smtClean="0"/>
            </a:br>
            <a:r>
              <a:rPr lang="pl-PL" sz="3000" dirty="0" smtClean="0"/>
              <a:t>jest to postawa szacunku, umiłowania i oddania wobec własnej ojczyzny oraz chęć ponoszenia za nią ofiar. Charakteryzuje się to przedkładaniem celów własnych dla ojczyzny nad osobiste, a także gotowością do poświęcenia własnego zdrowia lub życia oraz pracy dla jej dobra. Jest to również umiłowanie i trwanie w narodowej tradycji, kultury i języku.</a:t>
            </a:r>
            <a:endParaRPr lang="pl-PL" sz="3000" dirty="0"/>
          </a:p>
        </p:txBody>
      </p:sp>
    </p:spTree>
  </p:cSld>
  <p:clrMapOvr>
    <a:masterClrMapping/>
  </p:clrMapOvr>
  <p:transition>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SAM_4501.JPG"/>
          <p:cNvPicPr>
            <a:picLocks noGrp="1" noChangeAspect="1"/>
          </p:cNvPicPr>
          <p:nvPr>
            <p:ph idx="1"/>
          </p:nvPr>
        </p:nvPicPr>
        <p:blipFill>
          <a:blip r:embed="rId2" cstate="print"/>
          <a:stretch>
            <a:fillRect/>
          </a:stretch>
        </p:blipFill>
        <p:spPr>
          <a:xfrm>
            <a:off x="285720" y="428604"/>
            <a:ext cx="8501122" cy="60007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ytuł 2"/>
          <p:cNvSpPr>
            <a:spLocks noGrp="1"/>
          </p:cNvSpPr>
          <p:nvPr>
            <p:ph type="title"/>
          </p:nvPr>
        </p:nvSpPr>
        <p:spPr/>
        <p:txBody>
          <a:bodyPr/>
          <a:lstStyle/>
          <a:p>
            <a:endParaRPr lang="pl-PL"/>
          </a:p>
        </p:txBody>
      </p:sp>
    </p:spTree>
  </p:cSld>
  <p:clrMapOvr>
    <a:masterClrMapping/>
  </p:clrMapOvr>
  <p:transition>
    <p:wedg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endParaRPr lang="pl-PL"/>
          </a:p>
        </p:txBody>
      </p:sp>
      <p:pic>
        <p:nvPicPr>
          <p:cNvPr id="6" name="Symbol zastępczy zawartości 5" descr="SAM_4502.JPG"/>
          <p:cNvPicPr>
            <a:picLocks noGrp="1" noChangeAspect="1"/>
          </p:cNvPicPr>
          <p:nvPr>
            <p:ph idx="1"/>
          </p:nvPr>
        </p:nvPicPr>
        <p:blipFill>
          <a:blip r:embed="rId2" cstate="print"/>
          <a:stretch>
            <a:fillRect/>
          </a:stretch>
        </p:blipFill>
        <p:spPr>
          <a:xfrm>
            <a:off x="285720" y="428604"/>
            <a:ext cx="8501122" cy="60007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SAM_4494.JPG"/>
          <p:cNvPicPr>
            <a:picLocks noGrp="1" noChangeAspect="1"/>
          </p:cNvPicPr>
          <p:nvPr>
            <p:ph idx="1"/>
          </p:nvPr>
        </p:nvPicPr>
        <p:blipFill>
          <a:blip r:embed="rId2" cstate="print"/>
          <a:stretch>
            <a:fillRect/>
          </a:stretch>
        </p:blipFill>
        <p:spPr>
          <a:xfrm>
            <a:off x="857224" y="428604"/>
            <a:ext cx="7643866" cy="5578496"/>
          </a:xfrm>
        </p:spPr>
      </p:pic>
      <p:sp>
        <p:nvSpPr>
          <p:cNvPr id="3" name="Tytuł 2"/>
          <p:cNvSpPr>
            <a:spLocks noGrp="1"/>
          </p:cNvSpPr>
          <p:nvPr>
            <p:ph type="title"/>
          </p:nvPr>
        </p:nvSpPr>
        <p:spPr/>
        <p:txBody>
          <a:bodyPr/>
          <a:lstStyle/>
          <a:p>
            <a:endParaRPr lang="pl-PL"/>
          </a:p>
        </p:txBody>
      </p:sp>
    </p:spTree>
  </p:cSld>
  <p:clrMapOvr>
    <a:masterClrMapping/>
  </p:clrMapOvr>
  <p:transition>
    <p:pull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6083320"/>
          </a:xfrm>
        </p:spPr>
        <p:txBody>
          <a:bodyPr>
            <a:normAutofit fontScale="90000"/>
          </a:bodyPr>
          <a:lstStyle/>
          <a:p>
            <a:pPr algn="ctr"/>
            <a:r>
              <a:rPr lang="pl-PL" sz="3100" dirty="0" smtClean="0">
                <a:solidFill>
                  <a:srgbClr val="00B0F0"/>
                </a:solidFill>
              </a:rPr>
              <a:t>Oto niektóre wypowiedzi uczniów </a:t>
            </a:r>
            <a:br>
              <a:rPr lang="pl-PL" sz="3100" dirty="0" smtClean="0">
                <a:solidFill>
                  <a:srgbClr val="00B0F0"/>
                </a:solidFill>
              </a:rPr>
            </a:br>
            <a:r>
              <a:rPr lang="pl-PL" sz="3100" dirty="0" smtClean="0">
                <a:solidFill>
                  <a:srgbClr val="00B0F0"/>
                </a:solidFill>
              </a:rPr>
              <a:t>klasy VI na temat patriotyzmu:</a:t>
            </a:r>
            <a:br>
              <a:rPr lang="pl-PL" sz="3100" dirty="0" smtClean="0">
                <a:solidFill>
                  <a:srgbClr val="00B0F0"/>
                </a:solidFill>
              </a:rPr>
            </a:br>
            <a:r>
              <a:rPr lang="pl-PL" sz="3100" dirty="0" smtClean="0"/>
              <a:t/>
            </a:r>
            <a:br>
              <a:rPr lang="pl-PL" sz="3100" dirty="0" smtClean="0"/>
            </a:br>
            <a:r>
              <a:rPr lang="pl-PL" sz="3100" i="1" dirty="0" smtClean="0">
                <a:solidFill>
                  <a:schemeClr val="accent3">
                    <a:lumMod val="20000"/>
                    <a:lumOff val="80000"/>
                  </a:schemeClr>
                </a:solidFill>
              </a:rPr>
              <a:t>„Według mnie patriota w dzisiejszych czasach to ktoś taki, kto wierzy, kocha i szanuje swoją ojczyznę, a jednocześnie szanuje inne narody”. </a:t>
            </a:r>
            <a:br>
              <a:rPr lang="pl-PL" sz="3100" i="1" dirty="0" smtClean="0">
                <a:solidFill>
                  <a:schemeClr val="accent3">
                    <a:lumMod val="20000"/>
                    <a:lumOff val="80000"/>
                  </a:schemeClr>
                </a:solidFill>
              </a:rPr>
            </a:br>
            <a:r>
              <a:rPr lang="pl-PL" sz="3100" i="1" dirty="0" smtClean="0">
                <a:solidFill>
                  <a:schemeClr val="accent3">
                    <a:lumMod val="20000"/>
                    <a:lumOff val="80000"/>
                  </a:schemeClr>
                </a:solidFill>
              </a:rPr>
              <a:t/>
            </a:r>
            <a:br>
              <a:rPr lang="pl-PL" sz="3100" i="1" dirty="0" smtClean="0">
                <a:solidFill>
                  <a:schemeClr val="accent3">
                    <a:lumMod val="20000"/>
                    <a:lumOff val="80000"/>
                  </a:schemeClr>
                </a:solidFill>
              </a:rPr>
            </a:br>
            <a:r>
              <a:rPr lang="pl-PL" sz="3100" i="1" dirty="0" smtClean="0">
                <a:solidFill>
                  <a:schemeClr val="bg1"/>
                </a:solidFill>
              </a:rPr>
              <a:t>„Myślę, że patriota powinien poprawnie posługiwać się językiem ojczystym, znać historię swojego kraju, wiedzieć jakie są symbole narodowe”.</a:t>
            </a:r>
            <a:r>
              <a:rPr lang="pl-PL" dirty="0" smtClean="0"/>
              <a:t/>
            </a:r>
            <a:br>
              <a:rPr lang="pl-PL" dirty="0" smtClean="0"/>
            </a:br>
            <a:endParaRPr lang="pl-PL"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6011882"/>
          </a:xfrm>
        </p:spPr>
        <p:txBody>
          <a:bodyPr>
            <a:normAutofit/>
          </a:bodyPr>
          <a:lstStyle/>
          <a:p>
            <a:r>
              <a:rPr lang="pl-PL" sz="3200" dirty="0" smtClean="0">
                <a:solidFill>
                  <a:schemeClr val="accent2">
                    <a:lumMod val="60000"/>
                    <a:lumOff val="40000"/>
                  </a:schemeClr>
                </a:solidFill>
              </a:rPr>
              <a:t/>
            </a:r>
            <a:br>
              <a:rPr lang="pl-PL" sz="3200" dirty="0" smtClean="0">
                <a:solidFill>
                  <a:schemeClr val="accent2">
                    <a:lumMod val="60000"/>
                    <a:lumOff val="40000"/>
                  </a:schemeClr>
                </a:solidFill>
              </a:rPr>
            </a:br>
            <a:r>
              <a:rPr lang="pl-PL" sz="3200" dirty="0" smtClean="0">
                <a:solidFill>
                  <a:schemeClr val="accent2">
                    <a:lumMod val="60000"/>
                    <a:lumOff val="40000"/>
                  </a:schemeClr>
                </a:solidFill>
              </a:rPr>
              <a:t/>
            </a:r>
            <a:br>
              <a:rPr lang="pl-PL" sz="3200" dirty="0" smtClean="0">
                <a:solidFill>
                  <a:schemeClr val="accent2">
                    <a:lumMod val="60000"/>
                    <a:lumOff val="40000"/>
                  </a:schemeClr>
                </a:solidFill>
              </a:rPr>
            </a:br>
            <a:r>
              <a:rPr lang="pl-PL" sz="3600" dirty="0" smtClean="0">
                <a:solidFill>
                  <a:schemeClr val="accent2">
                    <a:lumMod val="60000"/>
                    <a:lumOff val="40000"/>
                  </a:schemeClr>
                </a:solidFill>
              </a:rPr>
              <a:t>„</a:t>
            </a:r>
            <a:r>
              <a:rPr lang="pl-PL" sz="3600" i="1" dirty="0" smtClean="0">
                <a:solidFill>
                  <a:schemeClr val="accent2">
                    <a:lumMod val="60000"/>
                    <a:lumOff val="40000"/>
                  </a:schemeClr>
                </a:solidFill>
              </a:rPr>
              <a:t>Patriota dba o dobre imię swojej ojczyzny, o porządek publiczny nie wstydzić się swojej polskości poza granicami kraju </a:t>
            </a:r>
            <a:r>
              <a:rPr lang="pl-PL" sz="3600" dirty="0" smtClean="0">
                <a:solidFill>
                  <a:schemeClr val="accent2">
                    <a:lumMod val="60000"/>
                    <a:lumOff val="40000"/>
                  </a:schemeClr>
                </a:solidFill>
              </a:rPr>
              <a:t>”.</a:t>
            </a:r>
            <a:r>
              <a:rPr lang="pl-PL" sz="2800" dirty="0" smtClean="0">
                <a:solidFill>
                  <a:schemeClr val="accent2">
                    <a:lumMod val="60000"/>
                    <a:lumOff val="40000"/>
                  </a:schemeClr>
                </a:solidFill>
              </a:rPr>
              <a:t/>
            </a:r>
            <a:br>
              <a:rPr lang="pl-PL" sz="2800" dirty="0" smtClean="0">
                <a:solidFill>
                  <a:schemeClr val="accent2">
                    <a:lumMod val="60000"/>
                    <a:lumOff val="40000"/>
                  </a:schemeClr>
                </a:solidFill>
              </a:rPr>
            </a:br>
            <a:r>
              <a:rPr lang="pl-PL" sz="2800" dirty="0" smtClean="0">
                <a:solidFill>
                  <a:schemeClr val="accent2">
                    <a:lumMod val="60000"/>
                    <a:lumOff val="40000"/>
                  </a:schemeClr>
                </a:solidFill>
              </a:rPr>
              <a:t/>
            </a:r>
            <a:br>
              <a:rPr lang="pl-PL" sz="2800" dirty="0" smtClean="0">
                <a:solidFill>
                  <a:schemeClr val="accent2">
                    <a:lumMod val="60000"/>
                    <a:lumOff val="40000"/>
                  </a:schemeClr>
                </a:solidFill>
              </a:rPr>
            </a:br>
            <a:r>
              <a:rPr lang="pl-PL" dirty="0" smtClean="0"/>
              <a:t/>
            </a:r>
            <a:br>
              <a:rPr lang="pl-PL" dirty="0" smtClean="0"/>
            </a:br>
            <a:endParaRPr lang="pl-PL" sz="3100" i="1" dirty="0">
              <a:solidFill>
                <a:srgbClr val="00B05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67494"/>
            <a:ext cx="8229600" cy="5947588"/>
          </a:xfrm>
        </p:spPr>
        <p:txBody>
          <a:bodyPr>
            <a:normAutofit/>
          </a:bodyPr>
          <a:lstStyle/>
          <a:p>
            <a:pPr algn="ctr"/>
            <a:r>
              <a:rPr lang="pl-PL" dirty="0" smtClean="0"/>
              <a:t>3 września 2017 r. </a:t>
            </a:r>
            <a:br>
              <a:rPr lang="pl-PL" dirty="0" smtClean="0"/>
            </a:br>
            <a:r>
              <a:rPr lang="pl-PL" dirty="0" smtClean="0">
                <a:solidFill>
                  <a:schemeClr val="accent2">
                    <a:lumMod val="75000"/>
                  </a:schemeClr>
                </a:solidFill>
              </a:rPr>
              <a:t>Szkoła Podstawowa</a:t>
            </a:r>
            <a:br>
              <a:rPr lang="pl-PL" dirty="0" smtClean="0">
                <a:solidFill>
                  <a:schemeClr val="accent2">
                    <a:lumMod val="75000"/>
                  </a:schemeClr>
                </a:solidFill>
              </a:rPr>
            </a:br>
            <a:r>
              <a:rPr lang="pl-PL" dirty="0" smtClean="0">
                <a:solidFill>
                  <a:schemeClr val="accent2">
                    <a:lumMod val="75000"/>
                  </a:schemeClr>
                </a:solidFill>
              </a:rPr>
              <a:t> im. M. Konopnickiej w Olszewie </a:t>
            </a:r>
            <a:r>
              <a:rPr lang="pl-PL" dirty="0" smtClean="0"/>
              <a:t/>
            </a:r>
            <a:br>
              <a:rPr lang="pl-PL" dirty="0" smtClean="0"/>
            </a:br>
            <a:r>
              <a:rPr lang="pl-PL" dirty="0" smtClean="0"/>
              <a:t>została  zakwalifikowana przez Centrum Edukacji Obywatelskiej w Warszawie do realizacji projektu </a:t>
            </a:r>
            <a:br>
              <a:rPr lang="pl-PL" dirty="0" smtClean="0"/>
            </a:br>
            <a:r>
              <a:rPr lang="pl-PL" dirty="0" smtClean="0">
                <a:solidFill>
                  <a:srgbClr val="FF0000"/>
                </a:solidFill>
              </a:rPr>
              <a:t>„Patriota i Patriotka XXI wieku”</a:t>
            </a:r>
            <a:endParaRPr lang="pl-PL" dirty="0">
              <a:solidFill>
                <a:srgbClr val="FF0000"/>
              </a:solidFill>
            </a:endParaRPr>
          </a:p>
        </p:txBody>
      </p:sp>
    </p:spTree>
  </p:cSld>
  <p:clrMapOvr>
    <a:masterClrMapping/>
  </p:clrMapOvr>
  <p:transition>
    <p:wedg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6297634"/>
          </a:xfrm>
        </p:spPr>
        <p:txBody>
          <a:bodyPr>
            <a:normAutofit/>
          </a:bodyPr>
          <a:lstStyle/>
          <a:p>
            <a:r>
              <a:rPr lang="pl-PL" dirty="0" smtClean="0"/>
              <a:t>Przeprowadzone były także zajęcia dla uczniów młodszych klas I </a:t>
            </a:r>
            <a:r>
              <a:rPr lang="pl-PL" dirty="0" err="1" smtClean="0"/>
              <a:t>i</a:t>
            </a:r>
            <a:r>
              <a:rPr lang="pl-PL" dirty="0" smtClean="0"/>
              <a:t> III.</a:t>
            </a:r>
            <a:br>
              <a:rPr lang="pl-PL" dirty="0" smtClean="0"/>
            </a:br>
            <a:r>
              <a:rPr lang="pl-PL" dirty="0" smtClean="0"/>
              <a:t> </a:t>
            </a:r>
            <a:r>
              <a:rPr lang="pl-PL" dirty="0" smtClean="0">
                <a:solidFill>
                  <a:schemeClr val="tx2">
                    <a:lumMod val="50000"/>
                  </a:schemeClr>
                </a:solidFill>
              </a:rPr>
              <a:t>- Poznaliśmy legendę dotyczącą powstania państwa polskiego</a:t>
            </a:r>
            <a:br>
              <a:rPr lang="pl-PL" dirty="0" smtClean="0">
                <a:solidFill>
                  <a:schemeClr val="tx2">
                    <a:lumMod val="50000"/>
                  </a:schemeClr>
                </a:solidFill>
              </a:rPr>
            </a:br>
            <a:r>
              <a:rPr lang="pl-PL" dirty="0" smtClean="0">
                <a:solidFill>
                  <a:schemeClr val="tx2">
                    <a:lumMod val="50000"/>
                  </a:schemeClr>
                </a:solidFill>
              </a:rPr>
              <a:t>„Lechu, Czechu i Rusie”,</a:t>
            </a:r>
            <a:r>
              <a:rPr lang="pl-PL" dirty="0" smtClean="0">
                <a:solidFill>
                  <a:schemeClr val="accent3">
                    <a:lumMod val="60000"/>
                    <a:lumOff val="40000"/>
                  </a:schemeClr>
                </a:solidFill>
              </a:rPr>
              <a:t/>
            </a:r>
            <a:br>
              <a:rPr lang="pl-PL" dirty="0" smtClean="0">
                <a:solidFill>
                  <a:schemeClr val="accent3">
                    <a:lumMod val="60000"/>
                    <a:lumOff val="40000"/>
                  </a:schemeClr>
                </a:solidFill>
              </a:rPr>
            </a:br>
            <a:endParaRPr lang="pl-PL" dirty="0">
              <a:solidFill>
                <a:schemeClr val="accent3">
                  <a:lumMod val="60000"/>
                  <a:lumOff val="40000"/>
                </a:schemeClr>
              </a:solidFill>
            </a:endParaRPr>
          </a:p>
        </p:txBody>
      </p:sp>
    </p:spTree>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descr="SAM_4505.JPG"/>
          <p:cNvPicPr>
            <a:picLocks noGrp="1" noChangeAspect="1"/>
          </p:cNvPicPr>
          <p:nvPr>
            <p:ph sz="half" idx="1"/>
          </p:nvPr>
        </p:nvPicPr>
        <p:blipFill>
          <a:blip r:embed="rId2" cstate="print"/>
          <a:stretch>
            <a:fillRect/>
          </a:stretch>
        </p:blipFill>
        <p:spPr>
          <a:xfrm>
            <a:off x="457200" y="714356"/>
            <a:ext cx="4400552" cy="5072098"/>
          </a:xfrm>
        </p:spPr>
      </p:pic>
      <p:sp>
        <p:nvSpPr>
          <p:cNvPr id="4" name="Tytuł 3"/>
          <p:cNvSpPr>
            <a:spLocks noGrp="1"/>
          </p:cNvSpPr>
          <p:nvPr>
            <p:ph type="title"/>
          </p:nvPr>
        </p:nvSpPr>
        <p:spPr/>
        <p:txBody>
          <a:bodyPr/>
          <a:lstStyle/>
          <a:p>
            <a:endParaRPr lang="pl-PL"/>
          </a:p>
        </p:txBody>
      </p:sp>
      <p:pic>
        <p:nvPicPr>
          <p:cNvPr id="8" name="Symbol zastępczy zawartości 7" descr="SAM_4507.JPG"/>
          <p:cNvPicPr>
            <a:picLocks noGrp="1" noChangeAspect="1"/>
          </p:cNvPicPr>
          <p:nvPr>
            <p:ph sz="half" idx="2"/>
          </p:nvPr>
        </p:nvPicPr>
        <p:blipFill>
          <a:blip r:embed="rId3" cstate="print"/>
          <a:stretch>
            <a:fillRect/>
          </a:stretch>
        </p:blipFill>
        <p:spPr>
          <a:xfrm>
            <a:off x="4857752" y="714356"/>
            <a:ext cx="3829048" cy="5072098"/>
          </a:xfrm>
        </p:spPr>
      </p:pic>
    </p:spTree>
  </p:cSld>
  <p:clrMapOvr>
    <a:masterClrMapping/>
  </p:clrMapOvr>
  <p:transition>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a:xfrm>
            <a:off x="457200" y="274638"/>
            <a:ext cx="8229600" cy="2368544"/>
          </a:xfrm>
        </p:spPr>
        <p:txBody>
          <a:bodyPr>
            <a:normAutofit fontScale="90000"/>
          </a:bodyPr>
          <a:lstStyle/>
          <a:p>
            <a:r>
              <a:rPr lang="pl-PL" dirty="0" smtClean="0">
                <a:solidFill>
                  <a:srgbClr val="00B0F0"/>
                </a:solidFill>
              </a:rPr>
              <a:t>- poznaliśmy symbole narodowe naszego państwa,</a:t>
            </a:r>
            <a:r>
              <a:rPr lang="pl-PL" dirty="0" smtClean="0">
                <a:solidFill>
                  <a:srgbClr val="C00000"/>
                </a:solidFill>
              </a:rPr>
              <a:t/>
            </a:r>
            <a:br>
              <a:rPr lang="pl-PL" dirty="0" smtClean="0">
                <a:solidFill>
                  <a:srgbClr val="C00000"/>
                </a:solidFill>
              </a:rPr>
            </a:br>
            <a:r>
              <a:rPr lang="pl-PL" dirty="0" smtClean="0">
                <a:solidFill>
                  <a:schemeClr val="accent3">
                    <a:lumMod val="60000"/>
                    <a:lumOff val="40000"/>
                  </a:schemeClr>
                </a:solidFill>
              </a:rPr>
              <a:t/>
            </a:r>
            <a:br>
              <a:rPr lang="pl-PL" dirty="0" smtClean="0">
                <a:solidFill>
                  <a:schemeClr val="accent3">
                    <a:lumMod val="60000"/>
                    <a:lumOff val="40000"/>
                  </a:schemeClr>
                </a:solidFill>
              </a:rPr>
            </a:br>
            <a:endParaRPr lang="pl-PL" dirty="0"/>
          </a:p>
        </p:txBody>
      </p:sp>
      <p:pic>
        <p:nvPicPr>
          <p:cNvPr id="8" name="Symbol zastępczy zawartości 7" descr="SAM_4510.JPG"/>
          <p:cNvPicPr>
            <a:picLocks noGrp="1" noChangeAspect="1"/>
          </p:cNvPicPr>
          <p:nvPr>
            <p:ph idx="1"/>
          </p:nvPr>
        </p:nvPicPr>
        <p:blipFill>
          <a:blip r:embed="rId2" cstate="print"/>
          <a:stretch>
            <a:fillRect/>
          </a:stretch>
        </p:blipFill>
        <p:spPr>
          <a:xfrm>
            <a:off x="1571604" y="1500174"/>
            <a:ext cx="5929354" cy="4948258"/>
          </a:xfrm>
        </p:spPr>
      </p:pic>
    </p:spTree>
  </p:cSld>
  <p:clrMapOvr>
    <a:masterClrMapping/>
  </p:clrMapOvr>
  <p:transition>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descr="SAM_4512.JPG"/>
          <p:cNvPicPr>
            <a:picLocks noGrp="1" noChangeAspect="1"/>
          </p:cNvPicPr>
          <p:nvPr>
            <p:ph sz="half" idx="1"/>
          </p:nvPr>
        </p:nvPicPr>
        <p:blipFill>
          <a:blip r:embed="rId2" cstate="print"/>
          <a:stretch>
            <a:fillRect/>
          </a:stretch>
        </p:blipFill>
        <p:spPr>
          <a:xfrm>
            <a:off x="357158" y="785794"/>
            <a:ext cx="4000528" cy="5572164"/>
          </a:xfrm>
        </p:spPr>
      </p:pic>
      <p:sp>
        <p:nvSpPr>
          <p:cNvPr id="4" name="Tytuł 3"/>
          <p:cNvSpPr>
            <a:spLocks noGrp="1"/>
          </p:cNvSpPr>
          <p:nvPr>
            <p:ph type="title"/>
          </p:nvPr>
        </p:nvSpPr>
        <p:spPr/>
        <p:txBody>
          <a:bodyPr>
            <a:normAutofit/>
          </a:bodyPr>
          <a:lstStyle/>
          <a:p>
            <a:endParaRPr lang="pl-PL" dirty="0"/>
          </a:p>
        </p:txBody>
      </p:sp>
      <p:pic>
        <p:nvPicPr>
          <p:cNvPr id="10" name="Symbol zastępczy zawartości 9" descr="SAM_4511.JPG"/>
          <p:cNvPicPr>
            <a:picLocks noGrp="1" noChangeAspect="1"/>
          </p:cNvPicPr>
          <p:nvPr>
            <p:ph sz="half" idx="2"/>
          </p:nvPr>
        </p:nvPicPr>
        <p:blipFill>
          <a:blip r:embed="rId3" cstate="print"/>
          <a:stretch>
            <a:fillRect/>
          </a:stretch>
        </p:blipFill>
        <p:spPr>
          <a:xfrm>
            <a:off x="4500562" y="857232"/>
            <a:ext cx="4357718" cy="5500726"/>
          </a:xfrm>
        </p:spPr>
      </p:pic>
    </p:spTree>
  </p:cSld>
  <p:clrMapOvr>
    <a:masterClrMapping/>
  </p:clrMapOvr>
  <p:transition>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ymbol zastępczy zawartości 7" descr="SAM_4518.JPG"/>
          <p:cNvPicPr>
            <a:picLocks noGrp="1" noChangeAspect="1"/>
          </p:cNvPicPr>
          <p:nvPr>
            <p:ph sz="half" idx="2"/>
          </p:nvPr>
        </p:nvPicPr>
        <p:blipFill>
          <a:blip r:embed="rId2" cstate="print"/>
          <a:stretch>
            <a:fillRect/>
          </a:stretch>
        </p:blipFill>
        <p:spPr>
          <a:xfrm>
            <a:off x="4648200" y="1357298"/>
            <a:ext cx="4495800" cy="4429156"/>
          </a:xfrm>
        </p:spPr>
      </p:pic>
      <p:sp>
        <p:nvSpPr>
          <p:cNvPr id="4" name="Tytuł 3"/>
          <p:cNvSpPr>
            <a:spLocks noGrp="1"/>
          </p:cNvSpPr>
          <p:nvPr>
            <p:ph type="title"/>
          </p:nvPr>
        </p:nvSpPr>
        <p:spPr/>
        <p:txBody>
          <a:bodyPr/>
          <a:lstStyle/>
          <a:p>
            <a:endParaRPr lang="pl-PL"/>
          </a:p>
        </p:txBody>
      </p:sp>
      <p:pic>
        <p:nvPicPr>
          <p:cNvPr id="7" name="Symbol zastępczy zawartości 6" descr="SAM_4517.JPG"/>
          <p:cNvPicPr>
            <a:picLocks noGrp="1" noChangeAspect="1"/>
          </p:cNvPicPr>
          <p:nvPr>
            <p:ph sz="half" idx="1"/>
          </p:nvPr>
        </p:nvPicPr>
        <p:blipFill>
          <a:blip r:embed="rId3" cstate="print"/>
          <a:stretch>
            <a:fillRect/>
          </a:stretch>
        </p:blipFill>
        <p:spPr>
          <a:xfrm>
            <a:off x="0" y="1357298"/>
            <a:ext cx="4495800" cy="4429156"/>
          </a:xfrm>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SAM_4508.JPG"/>
          <p:cNvPicPr>
            <a:picLocks noGrp="1" noChangeAspect="1"/>
          </p:cNvPicPr>
          <p:nvPr>
            <p:ph idx="1"/>
          </p:nvPr>
        </p:nvPicPr>
        <p:blipFill>
          <a:blip r:embed="rId2" cstate="print"/>
          <a:stretch>
            <a:fillRect/>
          </a:stretch>
        </p:blipFill>
        <p:spPr>
          <a:xfrm>
            <a:off x="1071538" y="1481138"/>
            <a:ext cx="7215238" cy="4525962"/>
          </a:xfrm>
        </p:spPr>
      </p:pic>
      <p:sp>
        <p:nvSpPr>
          <p:cNvPr id="3" name="Tytuł 2"/>
          <p:cNvSpPr>
            <a:spLocks noGrp="1"/>
          </p:cNvSpPr>
          <p:nvPr>
            <p:ph type="title"/>
          </p:nvPr>
        </p:nvSpPr>
        <p:spPr/>
        <p:txBody>
          <a:bodyPr>
            <a:normAutofit fontScale="90000"/>
          </a:bodyPr>
          <a:lstStyle/>
          <a:p>
            <a:r>
              <a:rPr lang="pl-PL" dirty="0" smtClean="0">
                <a:solidFill>
                  <a:srgbClr val="00B0F0"/>
                </a:solidFill>
              </a:rPr>
              <a:t>- poznaliśmy najważniejsze święta narodowe</a:t>
            </a:r>
            <a:endParaRPr lang="pl-PL" dirty="0"/>
          </a:p>
        </p:txBody>
      </p:sp>
    </p:spTree>
  </p:cSld>
  <p:clrMapOvr>
    <a:masterClrMapping/>
  </p:clrMapOvr>
  <p:transition>
    <p:wedg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SAM_4521.JPG"/>
          <p:cNvPicPr>
            <a:picLocks noGrp="1" noChangeAspect="1"/>
          </p:cNvPicPr>
          <p:nvPr>
            <p:ph idx="1"/>
          </p:nvPr>
        </p:nvPicPr>
        <p:blipFill>
          <a:blip r:embed="rId2" cstate="print"/>
          <a:stretch>
            <a:fillRect/>
          </a:stretch>
        </p:blipFill>
        <p:spPr>
          <a:xfrm>
            <a:off x="1000100" y="1481138"/>
            <a:ext cx="7143800" cy="4948258"/>
          </a:xfrm>
        </p:spPr>
      </p:pic>
      <p:sp>
        <p:nvSpPr>
          <p:cNvPr id="3" name="Tytuł 2"/>
          <p:cNvSpPr>
            <a:spLocks noGrp="1"/>
          </p:cNvSpPr>
          <p:nvPr>
            <p:ph type="title"/>
          </p:nvPr>
        </p:nvSpPr>
        <p:spPr>
          <a:xfrm>
            <a:off x="457200" y="274638"/>
            <a:ext cx="8229600" cy="1654164"/>
          </a:xfrm>
        </p:spPr>
        <p:txBody>
          <a:bodyPr>
            <a:normAutofit fontScale="90000"/>
          </a:bodyPr>
          <a:lstStyle/>
          <a:p>
            <a:r>
              <a:rPr lang="pl-PL" dirty="0" smtClean="0">
                <a:solidFill>
                  <a:srgbClr val="00B0F0"/>
                </a:solidFill>
              </a:rPr>
              <a:t>-powiedzieliśmy o pięknie naszego kraju</a:t>
            </a:r>
            <a:br>
              <a:rPr lang="pl-PL" dirty="0" smtClean="0">
                <a:solidFill>
                  <a:srgbClr val="00B0F0"/>
                </a:solidFill>
              </a:rPr>
            </a:br>
            <a:endParaRPr lang="pl-PL" dirty="0">
              <a:solidFill>
                <a:srgbClr val="00B0F0"/>
              </a:solidFill>
            </a:endParaRPr>
          </a:p>
        </p:txBody>
      </p:sp>
    </p:spTree>
  </p:cSld>
  <p:clrMapOvr>
    <a:masterClrMapping/>
  </p:clrMapOvr>
  <p:transition>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ymbol zastępczy zawartości 7" descr="SAM_4525.JPG"/>
          <p:cNvPicPr>
            <a:picLocks noGrp="1" noChangeAspect="1"/>
          </p:cNvPicPr>
          <p:nvPr>
            <p:ph sz="half" idx="2"/>
          </p:nvPr>
        </p:nvPicPr>
        <p:blipFill>
          <a:blip r:embed="rId2" cstate="print"/>
          <a:stretch>
            <a:fillRect/>
          </a:stretch>
        </p:blipFill>
        <p:spPr>
          <a:xfrm>
            <a:off x="4648200" y="1285860"/>
            <a:ext cx="4281518" cy="4786346"/>
          </a:xfrm>
        </p:spPr>
      </p:pic>
      <p:sp>
        <p:nvSpPr>
          <p:cNvPr id="4" name="Tytuł 3"/>
          <p:cNvSpPr>
            <a:spLocks noGrp="1"/>
          </p:cNvSpPr>
          <p:nvPr>
            <p:ph type="title"/>
          </p:nvPr>
        </p:nvSpPr>
        <p:spPr/>
        <p:txBody>
          <a:bodyPr/>
          <a:lstStyle/>
          <a:p>
            <a:endParaRPr lang="pl-PL"/>
          </a:p>
        </p:txBody>
      </p:sp>
      <p:pic>
        <p:nvPicPr>
          <p:cNvPr id="7" name="Symbol zastępczy zawartości 6" descr="SAM_4523.JPG"/>
          <p:cNvPicPr>
            <a:picLocks noGrp="1" noChangeAspect="1"/>
          </p:cNvPicPr>
          <p:nvPr>
            <p:ph sz="half" idx="1"/>
          </p:nvPr>
        </p:nvPicPr>
        <p:blipFill>
          <a:blip r:embed="rId3" cstate="print"/>
          <a:stretch>
            <a:fillRect/>
          </a:stretch>
        </p:blipFill>
        <p:spPr>
          <a:xfrm>
            <a:off x="214282" y="1285860"/>
            <a:ext cx="4281518" cy="4786346"/>
          </a:xfrm>
        </p:spPr>
      </p:pic>
    </p:spTree>
  </p:cSld>
  <p:clrMapOvr>
    <a:masterClrMapping/>
  </p:clrMapOvr>
  <p:transition>
    <p:wedg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sz="half" idx="1"/>
          </p:nvPr>
        </p:nvSpPr>
        <p:spPr>
          <a:xfrm>
            <a:off x="457200" y="1928802"/>
            <a:ext cx="4186238" cy="4078489"/>
          </a:xfrm>
        </p:spPr>
        <p:txBody>
          <a:bodyPr>
            <a:normAutofit/>
          </a:bodyPr>
          <a:lstStyle/>
          <a:p>
            <a:r>
              <a:rPr lang="pl-PL" sz="3200" dirty="0" smtClean="0">
                <a:solidFill>
                  <a:srgbClr val="00B0F0"/>
                </a:solidFill>
              </a:rPr>
              <a:t>Odpowiedzieliśmy sobie na pytanie: </a:t>
            </a:r>
            <a:r>
              <a:rPr lang="pl-PL" sz="3200" dirty="0" smtClean="0">
                <a:solidFill>
                  <a:srgbClr val="FF0000"/>
                </a:solidFill>
              </a:rPr>
              <a:t>Co oznacza dziś patriotyzm dla zwykłego człowieka?</a:t>
            </a:r>
            <a:endParaRPr lang="pl-PL" sz="3200" dirty="0"/>
          </a:p>
        </p:txBody>
      </p:sp>
      <p:pic>
        <p:nvPicPr>
          <p:cNvPr id="5" name="Symbol zastępczy zawartości 4" descr="87-74691.jpg"/>
          <p:cNvPicPr>
            <a:picLocks noGrp="1" noChangeAspect="1"/>
          </p:cNvPicPr>
          <p:nvPr>
            <p:ph sz="half" idx="2"/>
          </p:nvPr>
        </p:nvPicPr>
        <p:blipFill>
          <a:blip r:embed="rId2"/>
          <a:stretch>
            <a:fillRect/>
          </a:stretch>
        </p:blipFill>
        <p:spPr>
          <a:xfrm>
            <a:off x="4648200" y="571480"/>
            <a:ext cx="4038600" cy="5643602"/>
          </a:xfrm>
        </p:spPr>
      </p:pic>
      <p:sp>
        <p:nvSpPr>
          <p:cNvPr id="4" name="Tytuł 3"/>
          <p:cNvSpPr>
            <a:spLocks noGrp="1"/>
          </p:cNvSpPr>
          <p:nvPr>
            <p:ph type="title"/>
          </p:nvPr>
        </p:nvSpPr>
        <p:spPr/>
        <p:txBody>
          <a:bodyPr/>
          <a:lstStyle/>
          <a:p>
            <a:endParaRPr lang="pl-PL"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DSC08027.JPG"/>
          <p:cNvPicPr>
            <a:picLocks noGrp="1" noChangeAspect="1"/>
          </p:cNvPicPr>
          <p:nvPr>
            <p:ph idx="1"/>
          </p:nvPr>
        </p:nvPicPr>
        <p:blipFill>
          <a:blip r:embed="rId2" cstate="print"/>
          <a:stretch>
            <a:fillRect/>
          </a:stretch>
        </p:blipFill>
        <p:spPr>
          <a:xfrm>
            <a:off x="428596" y="285728"/>
            <a:ext cx="8429684" cy="6000792"/>
          </a:xfrm>
        </p:spPr>
      </p:pic>
      <p:sp>
        <p:nvSpPr>
          <p:cNvPr id="3" name="Tytuł 2"/>
          <p:cNvSpPr>
            <a:spLocks noGrp="1"/>
          </p:cNvSpPr>
          <p:nvPr>
            <p:ph type="title"/>
          </p:nvPr>
        </p:nvSpPr>
        <p:spPr/>
        <p:txBody>
          <a:bodyPr/>
          <a:lstStyle/>
          <a:p>
            <a:endParaRPr lang="pl-PL"/>
          </a:p>
        </p:txBody>
      </p:sp>
    </p:spTree>
  </p:cSld>
  <p:clrMapOvr>
    <a:masterClrMapping/>
  </p:clrMapOvr>
  <p:transition>
    <p:cut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5869006"/>
          </a:xfrm>
        </p:spPr>
        <p:txBody>
          <a:bodyPr>
            <a:normAutofit/>
          </a:bodyPr>
          <a:lstStyle/>
          <a:p>
            <a:pPr algn="ctr"/>
            <a:r>
              <a:rPr lang="pl-PL" dirty="0" smtClean="0"/>
              <a:t>Centrum Edukacji Obywatelskiej wraz z Fundacją Edukacyjną im. Jacka Kuronia zaproponowała przybliżenie uczniom i uczennicom tematu </a:t>
            </a:r>
            <a:r>
              <a:rPr lang="pl-PL" dirty="0" smtClean="0">
                <a:solidFill>
                  <a:srgbClr val="FF0000"/>
                </a:solidFill>
              </a:rPr>
              <a:t>PATRIOTYZMU.</a:t>
            </a:r>
            <a:endParaRPr lang="pl-PL" dirty="0">
              <a:solidFill>
                <a:srgbClr val="FF0000"/>
              </a:solidFill>
            </a:endParaRPr>
          </a:p>
        </p:txBody>
      </p:sp>
    </p:spTree>
  </p:cSld>
  <p:clrMapOvr>
    <a:masterClrMapping/>
  </p:clrMapOvr>
  <p:transition>
    <p:wipe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4154494"/>
          </a:xfrm>
        </p:spPr>
        <p:txBody>
          <a:bodyPr>
            <a:normAutofit/>
          </a:bodyPr>
          <a:lstStyle/>
          <a:p>
            <a:pPr algn="ctr"/>
            <a:r>
              <a:rPr lang="pl-PL" dirty="0" smtClean="0"/>
              <a:t>W trakcie naszych spotkań nie mogło zabraknąć rozważań i prób odpowiedź na pytanie:</a:t>
            </a:r>
            <a:br>
              <a:rPr lang="pl-PL" dirty="0" smtClean="0"/>
            </a:br>
            <a:r>
              <a:rPr lang="pl-PL" dirty="0" smtClean="0">
                <a:solidFill>
                  <a:srgbClr val="C00000"/>
                </a:solidFill>
              </a:rPr>
              <a:t>Kogo dziś nazywamy patriotą XXI wieku?</a:t>
            </a:r>
            <a:endParaRPr lang="pl-PL" dirty="0">
              <a:solidFill>
                <a:srgbClr val="C000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sz="half" idx="1"/>
          </p:nvPr>
        </p:nvSpPr>
        <p:spPr>
          <a:xfrm>
            <a:off x="457200" y="1214422"/>
            <a:ext cx="4038600" cy="5214974"/>
          </a:xfrm>
        </p:spPr>
        <p:txBody>
          <a:bodyPr>
            <a:normAutofit fontScale="25000" lnSpcReduction="20000"/>
          </a:bodyPr>
          <a:lstStyle/>
          <a:p>
            <a:r>
              <a:rPr lang="pl-PL" sz="7400" dirty="0" smtClean="0"/>
              <a:t>Kocha swoją ojczyznę</a:t>
            </a:r>
          </a:p>
          <a:p>
            <a:r>
              <a:rPr lang="pl-PL" sz="7400" dirty="0" smtClean="0"/>
              <a:t>Jest odpowiedzialny</a:t>
            </a:r>
          </a:p>
          <a:p>
            <a:r>
              <a:rPr lang="pl-PL" sz="7400" dirty="0" smtClean="0"/>
              <a:t>Bierze udział w wyborach,</a:t>
            </a:r>
          </a:p>
          <a:p>
            <a:r>
              <a:rPr lang="pl-PL" sz="7400" dirty="0" smtClean="0"/>
              <a:t>Jest dumny ze swojej ojczyzny</a:t>
            </a:r>
          </a:p>
          <a:p>
            <a:r>
              <a:rPr lang="pl-PL" sz="7400" dirty="0" smtClean="0"/>
              <a:t>Zna historię swojego kraju</a:t>
            </a:r>
          </a:p>
          <a:p>
            <a:r>
              <a:rPr lang="pl-PL" sz="7400" dirty="0" smtClean="0"/>
              <a:t>Używa z szacunkiem języka polskiego</a:t>
            </a:r>
          </a:p>
          <a:p>
            <a:r>
              <a:rPr lang="pl-PL" sz="7400" dirty="0" smtClean="0"/>
              <a:t>Uczestniczy w życiu politycznym</a:t>
            </a:r>
          </a:p>
          <a:p>
            <a:r>
              <a:rPr lang="pl-PL" sz="7400" dirty="0" smtClean="0"/>
              <a:t>Uczy się i zdobywa wiedzę, aby kiedyś jak najlepiej służyć swojej ojczyźnie</a:t>
            </a:r>
          </a:p>
          <a:p>
            <a:r>
              <a:rPr lang="pl-PL" sz="7400" dirty="0" smtClean="0"/>
              <a:t>Jest tolerancyjny wobec innych</a:t>
            </a:r>
          </a:p>
          <a:p>
            <a:endParaRPr lang="pl-PL" dirty="0"/>
          </a:p>
        </p:txBody>
      </p:sp>
      <p:sp>
        <p:nvSpPr>
          <p:cNvPr id="3" name="Symbol zastępczy zawartości 2"/>
          <p:cNvSpPr>
            <a:spLocks noGrp="1"/>
          </p:cNvSpPr>
          <p:nvPr>
            <p:ph sz="half" idx="2"/>
          </p:nvPr>
        </p:nvSpPr>
        <p:spPr>
          <a:xfrm>
            <a:off x="4648200" y="1142984"/>
            <a:ext cx="4038600" cy="5715016"/>
          </a:xfrm>
        </p:spPr>
        <p:txBody>
          <a:bodyPr>
            <a:noAutofit/>
          </a:bodyPr>
          <a:lstStyle/>
          <a:p>
            <a:r>
              <a:rPr lang="pl-PL" sz="2000" dirty="0" smtClean="0"/>
              <a:t>Kibicuje swojej drużynie narodowej</a:t>
            </a:r>
          </a:p>
          <a:p>
            <a:r>
              <a:rPr lang="pl-PL" sz="2000" dirty="0" smtClean="0"/>
              <a:t>Sumiennie wypełnia swoje obowiązki</a:t>
            </a:r>
          </a:p>
          <a:p>
            <a:r>
              <a:rPr lang="pl-PL" sz="2000" dirty="0" smtClean="0"/>
              <a:t>Daje dobry przykład innym</a:t>
            </a:r>
          </a:p>
          <a:p>
            <a:r>
              <a:rPr lang="pl-PL" sz="2000" dirty="0" smtClean="0"/>
              <a:t>Zna symbole swojej ojczyzny</a:t>
            </a:r>
          </a:p>
          <a:p>
            <a:r>
              <a:rPr lang="pl-PL" sz="2000" dirty="0" smtClean="0"/>
              <a:t>Obcokrajowcowi opowiada jak najlepiej o swojej ojczyźnie</a:t>
            </a:r>
          </a:p>
          <a:p>
            <a:r>
              <a:rPr lang="pl-PL" sz="2000" dirty="0" smtClean="0"/>
              <a:t>Szanuje i pamięta osoby, które oddały życie w obronie ojczyzny</a:t>
            </a:r>
          </a:p>
          <a:p>
            <a:endParaRPr lang="pl-PL" sz="2400" dirty="0" smtClean="0"/>
          </a:p>
          <a:p>
            <a:endParaRPr lang="pl-PL" sz="2400" dirty="0"/>
          </a:p>
        </p:txBody>
      </p:sp>
      <p:sp>
        <p:nvSpPr>
          <p:cNvPr id="4" name="Tytuł 3"/>
          <p:cNvSpPr>
            <a:spLocks noGrp="1"/>
          </p:cNvSpPr>
          <p:nvPr>
            <p:ph type="title"/>
          </p:nvPr>
        </p:nvSpPr>
        <p:spPr/>
        <p:txBody>
          <a:bodyPr>
            <a:normAutofit/>
          </a:bodyPr>
          <a:lstStyle/>
          <a:p>
            <a:pPr algn="ctr"/>
            <a:r>
              <a:rPr lang="pl-PL" dirty="0" smtClean="0">
                <a:solidFill>
                  <a:srgbClr val="FF0000"/>
                </a:solidFill>
              </a:rPr>
              <a:t>PATRIOTA, PATRIOTKA XXI w.: </a:t>
            </a:r>
            <a:endParaRPr lang="pl-PL" dirty="0">
              <a:solidFill>
                <a:srgbClr val="FF00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SAM_4504.JPG"/>
          <p:cNvPicPr>
            <a:picLocks noGrp="1" noChangeAspect="1"/>
          </p:cNvPicPr>
          <p:nvPr>
            <p:ph idx="1"/>
          </p:nvPr>
        </p:nvPicPr>
        <p:blipFill>
          <a:blip r:embed="rId2" cstate="print"/>
          <a:stretch>
            <a:fillRect/>
          </a:stretch>
        </p:blipFill>
        <p:spPr>
          <a:xfrm>
            <a:off x="500034" y="428604"/>
            <a:ext cx="8286808" cy="6143668"/>
          </a:xfrm>
        </p:spPr>
      </p:pic>
      <p:sp>
        <p:nvSpPr>
          <p:cNvPr id="3" name="Tytuł 2"/>
          <p:cNvSpPr>
            <a:spLocks noGrp="1"/>
          </p:cNvSpPr>
          <p:nvPr>
            <p:ph type="title"/>
          </p:nvPr>
        </p:nvSpPr>
        <p:spPr/>
        <p:txBody>
          <a:bodyPr/>
          <a:lstStyle/>
          <a:p>
            <a:endParaRPr lang="pl-PL"/>
          </a:p>
        </p:txBody>
      </p:sp>
    </p:spTree>
  </p:cSld>
  <p:clrMapOvr>
    <a:masterClrMapping/>
  </p:clrMapOvr>
  <p:transition>
    <p:wedg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endParaRPr lang="pl-PL"/>
          </a:p>
        </p:txBody>
      </p:sp>
      <p:pic>
        <p:nvPicPr>
          <p:cNvPr id="4" name="Symbol zastępczy zawartości 3" descr="SAM_4503.JPG"/>
          <p:cNvPicPr>
            <a:picLocks noGrp="1" noChangeAspect="1"/>
          </p:cNvPicPr>
          <p:nvPr>
            <p:ph idx="1"/>
          </p:nvPr>
        </p:nvPicPr>
        <p:blipFill>
          <a:blip r:embed="rId2" cstate="print"/>
          <a:stretch>
            <a:fillRect/>
          </a:stretch>
        </p:blipFill>
        <p:spPr>
          <a:xfrm>
            <a:off x="357158" y="214290"/>
            <a:ext cx="8501122" cy="6357982"/>
          </a:xfrm>
        </p:spPr>
      </p:pic>
    </p:spTree>
  </p:cSld>
  <p:clrMapOvr>
    <a:masterClrMapping/>
  </p:clrMapOvr>
  <p:transition>
    <p:dissolv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5654692"/>
          </a:xfrm>
        </p:spPr>
        <p:txBody>
          <a:bodyPr>
            <a:noAutofit/>
          </a:bodyPr>
          <a:lstStyle/>
          <a:p>
            <a:r>
              <a:rPr lang="pl-PL" sz="3600" dirty="0" smtClean="0">
                <a:solidFill>
                  <a:srgbClr val="FF0000"/>
                </a:solidFill>
              </a:rPr>
              <a:t>Czy każdy jest patriotą?</a:t>
            </a:r>
            <a:br>
              <a:rPr lang="pl-PL" sz="3600" dirty="0" smtClean="0">
                <a:solidFill>
                  <a:srgbClr val="FF0000"/>
                </a:solidFill>
              </a:rPr>
            </a:br>
            <a:r>
              <a:rPr lang="pl-PL" sz="2800" dirty="0" smtClean="0"/>
              <a:t/>
            </a:r>
            <a:br>
              <a:rPr lang="pl-PL" sz="2800" dirty="0" smtClean="0"/>
            </a:br>
            <a:r>
              <a:rPr lang="pl-PL" sz="2800" dirty="0" smtClean="0"/>
              <a:t>Niestety w dzisiejszych czasach niektórzy młodzi ludzie wstydzą się tego, że są polakami a tego nie można wytłumaczyć w żaden racjonalny sposób. </a:t>
            </a:r>
            <a:br>
              <a:rPr lang="pl-PL" sz="2800" dirty="0" smtClean="0"/>
            </a:br>
            <a:r>
              <a:rPr lang="pl-PL" sz="2800" dirty="0" smtClean="0"/>
              <a:t>Nie można o każdym obywatelu kraju powiedzieć że jest patriotą. </a:t>
            </a:r>
            <a:endParaRPr lang="pl-PL" sz="2800" dirty="0"/>
          </a:p>
        </p:txBody>
      </p:sp>
    </p:spTree>
  </p:cSld>
  <p:clrMapOvr>
    <a:masterClrMapping/>
  </p:clrMapOvr>
  <p:transition>
    <p:wipe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6369072"/>
          </a:xfrm>
        </p:spPr>
        <p:txBody>
          <a:bodyPr>
            <a:noAutofit/>
          </a:bodyPr>
          <a:lstStyle/>
          <a:p>
            <a:r>
              <a:rPr lang="pl-PL" sz="3200" dirty="0" smtClean="0"/>
              <a:t>Prawdziwy patriotyzm przejawia się także szacunkiem dla hymnu, godła, historii czy flagi. Także szacunek dla języka polskiego jest bardzo ważny. Wielu młodych ludzi „okalecza” język polski poprzez wtrącanie do niego wyrazów obcych, pochodzących z innego języka. Mimo wszystko największym ciosem dla naszego ojczystego języka jest używanie wulgaryzmów.</a:t>
            </a:r>
            <a:endParaRPr lang="pl-PL" sz="3200" dirty="0"/>
          </a:p>
        </p:txBody>
      </p:sp>
    </p:spTree>
  </p:cSld>
  <p:clrMapOvr>
    <a:masterClrMapping/>
  </p:clrMapOvr>
  <p:transition>
    <p:wipe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sz="half" idx="1"/>
          </p:nvPr>
        </p:nvSpPr>
        <p:spPr>
          <a:xfrm>
            <a:off x="457200" y="500042"/>
            <a:ext cx="4038600" cy="5507249"/>
          </a:xfrm>
        </p:spPr>
        <p:txBody>
          <a:bodyPr>
            <a:normAutofit/>
          </a:bodyPr>
          <a:lstStyle/>
          <a:p>
            <a:pPr algn="ctr"/>
            <a:r>
              <a:rPr lang="pl-PL" sz="3600" dirty="0" smtClean="0"/>
              <a:t>Wspólnie z uczniami klas IV-VII sporządziliśmy listę, osób które możemy nazwać patriotami ostatnich lat.</a:t>
            </a:r>
            <a:endParaRPr lang="pl-PL" sz="3600" dirty="0"/>
          </a:p>
        </p:txBody>
      </p:sp>
      <p:sp>
        <p:nvSpPr>
          <p:cNvPr id="4" name="Tytuł 3"/>
          <p:cNvSpPr>
            <a:spLocks noGrp="1"/>
          </p:cNvSpPr>
          <p:nvPr>
            <p:ph type="title"/>
          </p:nvPr>
        </p:nvSpPr>
        <p:spPr/>
        <p:txBody>
          <a:bodyPr>
            <a:normAutofit fontScale="90000"/>
          </a:bodyPr>
          <a:lstStyle/>
          <a:p>
            <a:r>
              <a:rPr lang="pl-PL" dirty="0" smtClean="0"/>
              <a:t/>
            </a:r>
            <a:br>
              <a:rPr lang="pl-PL" dirty="0" smtClean="0"/>
            </a:br>
            <a:r>
              <a:rPr lang="pl-PL" dirty="0" smtClean="0"/>
              <a:t/>
            </a:r>
            <a:br>
              <a:rPr lang="pl-PL" dirty="0" smtClean="0"/>
            </a:br>
            <a:endParaRPr lang="pl-PL" dirty="0"/>
          </a:p>
        </p:txBody>
      </p:sp>
      <p:pic>
        <p:nvPicPr>
          <p:cNvPr id="7" name="Symbol zastępczy zawartości 6" descr="SAM_4499.JPG"/>
          <p:cNvPicPr>
            <a:picLocks noGrp="1" noChangeAspect="1"/>
          </p:cNvPicPr>
          <p:nvPr>
            <p:ph sz="half" idx="2"/>
          </p:nvPr>
        </p:nvPicPr>
        <p:blipFill>
          <a:blip r:embed="rId2" cstate="print"/>
          <a:stretch>
            <a:fillRect/>
          </a:stretch>
        </p:blipFill>
        <p:spPr>
          <a:xfrm>
            <a:off x="4648200" y="1428736"/>
            <a:ext cx="4038600" cy="4786346"/>
          </a:xfrm>
        </p:spPr>
      </p:pic>
    </p:spTree>
  </p:cSld>
  <p:clrMapOvr>
    <a:masterClrMapping/>
  </p:clrMapOvr>
  <p:transition>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5297502"/>
          </a:xfrm>
        </p:spPr>
        <p:txBody>
          <a:bodyPr>
            <a:normAutofit/>
          </a:bodyPr>
          <a:lstStyle/>
          <a:p>
            <a:r>
              <a:rPr lang="pl-PL" dirty="0" smtClean="0"/>
              <a:t>	Uczniowie przygotowali i przedstawili sylwetki osób, które są dla nich prawdziwymi patriotami.</a:t>
            </a:r>
            <a:br>
              <a:rPr lang="pl-PL" dirty="0" smtClean="0"/>
            </a:br>
            <a:r>
              <a:rPr lang="pl-PL" dirty="0" smtClean="0"/>
              <a:t>	Oto dwie z nich:</a:t>
            </a:r>
            <a:endParaRPr lang="pl-PL"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sz="half" idx="1"/>
          </p:nvPr>
        </p:nvSpPr>
        <p:spPr/>
        <p:txBody>
          <a:bodyPr>
            <a:normAutofit/>
          </a:bodyPr>
          <a:lstStyle/>
          <a:p>
            <a:endParaRPr lang="pl-PL" sz="6000" dirty="0" smtClean="0"/>
          </a:p>
          <a:p>
            <a:r>
              <a:rPr lang="pl-PL" sz="6000" dirty="0" smtClean="0"/>
              <a:t>   JAN PAWEŁ II</a:t>
            </a:r>
            <a:endParaRPr lang="pl-PL" sz="6000" dirty="0"/>
          </a:p>
        </p:txBody>
      </p:sp>
      <p:pic>
        <p:nvPicPr>
          <p:cNvPr id="5" name="Symbol zastępczy zawartości 4" descr="pobrane.jpg"/>
          <p:cNvPicPr>
            <a:picLocks noGrp="1" noChangeAspect="1"/>
          </p:cNvPicPr>
          <p:nvPr>
            <p:ph sz="half" idx="2"/>
          </p:nvPr>
        </p:nvPicPr>
        <p:blipFill>
          <a:blip r:embed="rId2"/>
          <a:stretch>
            <a:fillRect/>
          </a:stretch>
        </p:blipFill>
        <p:spPr>
          <a:xfrm>
            <a:off x="4357686" y="714356"/>
            <a:ext cx="4286279" cy="5572163"/>
          </a:xfrm>
        </p:spPr>
      </p:pic>
      <p:sp>
        <p:nvSpPr>
          <p:cNvPr id="4" name="Tytuł 3"/>
          <p:cNvSpPr>
            <a:spLocks noGrp="1"/>
          </p:cNvSpPr>
          <p:nvPr>
            <p:ph type="title"/>
          </p:nvPr>
        </p:nvSpPr>
        <p:spPr/>
        <p:txBody>
          <a:bodyPr/>
          <a:lstStyle/>
          <a:p>
            <a:endParaRPr lang="pl-PL"/>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5011750"/>
          </a:xfrm>
        </p:spPr>
        <p:txBody>
          <a:bodyPr>
            <a:noAutofit/>
          </a:bodyPr>
          <a:lstStyle/>
          <a:p>
            <a:r>
              <a:rPr lang="pl-PL" sz="2800" dirty="0" smtClean="0"/>
              <a:t>	Nazywano go patriotą. </a:t>
            </a:r>
            <a:br>
              <a:rPr lang="pl-PL" sz="2800" dirty="0" smtClean="0"/>
            </a:br>
            <a:r>
              <a:rPr lang="pl-PL" sz="2800" dirty="0" smtClean="0"/>
              <a:t>Jego młodości przypadła na II wojnę światową. Jako młody człowiek nie mógł bezpiecznie rozwijać swojego talentu aktorskiego. Okupanci nie pozwalali mu na to. Ale nie poddawał się. Kiedy widział, jak wiele osób ginie, jak wiele jest morderstw, zaczął „walczyć” o Polskę. Nie bał się śmierci, bo kochał Polskę. Uważał ją za swój dom, swoje miejsce na ziemi. </a:t>
            </a:r>
            <a:endParaRPr lang="pl-PL" sz="2800" dirty="0"/>
          </a:p>
        </p:txBody>
      </p:sp>
    </p:spTree>
  </p:cSld>
  <p:clrMapOvr>
    <a:masterClrMapping/>
  </p:clrMapOvr>
  <p:transition>
    <p:wedg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6083320"/>
          </a:xfrm>
        </p:spPr>
        <p:txBody>
          <a:bodyPr>
            <a:normAutofit fontScale="90000"/>
          </a:bodyPr>
          <a:lstStyle/>
          <a:p>
            <a:r>
              <a:rPr lang="pl-PL" sz="3600" dirty="0" smtClean="0"/>
              <a:t>Jednym z zamierzeń projektu były odpowiedź na pytania:</a:t>
            </a:r>
            <a:br>
              <a:rPr lang="pl-PL" sz="3600" dirty="0" smtClean="0"/>
            </a:br>
            <a:r>
              <a:rPr lang="pl-PL" sz="3600" dirty="0" smtClean="0"/>
              <a:t/>
            </a:r>
            <a:br>
              <a:rPr lang="pl-PL" sz="3600" dirty="0" smtClean="0"/>
            </a:br>
            <a:r>
              <a:rPr lang="pl-PL" sz="3600" dirty="0" smtClean="0">
                <a:solidFill>
                  <a:schemeClr val="accent4">
                    <a:lumMod val="60000"/>
                    <a:lumOff val="40000"/>
                  </a:schemeClr>
                </a:solidFill>
              </a:rPr>
              <a:t>-</a:t>
            </a:r>
            <a:r>
              <a:rPr lang="pl-PL" sz="3600" dirty="0" smtClean="0"/>
              <a:t> </a:t>
            </a:r>
            <a:r>
              <a:rPr lang="pl-PL" sz="3600" dirty="0" smtClean="0">
                <a:solidFill>
                  <a:srgbClr val="00B0F0"/>
                </a:solidFill>
              </a:rPr>
              <a:t>Czym jest patriotyzm?</a:t>
            </a:r>
            <a:br>
              <a:rPr lang="pl-PL" sz="3600" dirty="0" smtClean="0">
                <a:solidFill>
                  <a:srgbClr val="00B0F0"/>
                </a:solidFill>
              </a:rPr>
            </a:br>
            <a:r>
              <a:rPr lang="pl-PL" sz="3600" dirty="0" smtClean="0">
                <a:solidFill>
                  <a:srgbClr val="00B0F0"/>
                </a:solidFill>
              </a:rPr>
              <a:t>- Kim i jakim patriotą był Jacek </a:t>
            </a:r>
            <a:br>
              <a:rPr lang="pl-PL" sz="3600" dirty="0" smtClean="0">
                <a:solidFill>
                  <a:srgbClr val="00B0F0"/>
                </a:solidFill>
              </a:rPr>
            </a:br>
            <a:r>
              <a:rPr lang="pl-PL" sz="3600" dirty="0" smtClean="0">
                <a:solidFill>
                  <a:srgbClr val="00B0F0"/>
                </a:solidFill>
              </a:rPr>
              <a:t>                   Kuroń?</a:t>
            </a:r>
            <a:br>
              <a:rPr lang="pl-PL" sz="3600" dirty="0" smtClean="0">
                <a:solidFill>
                  <a:srgbClr val="00B0F0"/>
                </a:solidFill>
              </a:rPr>
            </a:br>
            <a:r>
              <a:rPr lang="pl-PL" sz="3600" dirty="0" smtClean="0">
                <a:solidFill>
                  <a:srgbClr val="00B0F0"/>
                </a:solidFill>
              </a:rPr>
              <a:t>- Co to znaczy być patriotą dziś?</a:t>
            </a:r>
            <a:br>
              <a:rPr lang="pl-PL" sz="3600" dirty="0" smtClean="0">
                <a:solidFill>
                  <a:srgbClr val="00B0F0"/>
                </a:solidFill>
              </a:rPr>
            </a:br>
            <a:r>
              <a:rPr lang="pl-PL" sz="3600" dirty="0" smtClean="0">
                <a:solidFill>
                  <a:srgbClr val="00B0F0"/>
                </a:solidFill>
              </a:rPr>
              <a:t>- Czy każdy jest patriotą? </a:t>
            </a:r>
            <a:br>
              <a:rPr lang="pl-PL" sz="3600" dirty="0" smtClean="0">
                <a:solidFill>
                  <a:srgbClr val="00B0F0"/>
                </a:solidFill>
              </a:rPr>
            </a:br>
            <a:r>
              <a:rPr lang="pl-PL" sz="3600" dirty="0" smtClean="0">
                <a:solidFill>
                  <a:srgbClr val="00B0F0"/>
                </a:solidFill>
              </a:rPr>
              <a:t>- Kogo dziś możemy nazwać patriotą?</a:t>
            </a:r>
            <a:br>
              <a:rPr lang="pl-PL" sz="3600" dirty="0" smtClean="0">
                <a:solidFill>
                  <a:srgbClr val="00B0F0"/>
                </a:solidFill>
              </a:rPr>
            </a:br>
            <a:r>
              <a:rPr lang="pl-PL" sz="3600" dirty="0" smtClean="0">
                <a:solidFill>
                  <a:srgbClr val="00B0F0"/>
                </a:solidFill>
              </a:rPr>
              <a:t>- Jakie powinno być idealne państwo?</a:t>
            </a:r>
            <a:endParaRPr lang="pl-PL" sz="3600" dirty="0">
              <a:solidFill>
                <a:srgbClr val="00B0F0"/>
              </a:solidFill>
            </a:endParaRPr>
          </a:p>
        </p:txBody>
      </p:sp>
    </p:spTree>
  </p:cSld>
  <p:clrMapOvr>
    <a:masterClrMapping/>
  </p:clrMapOvr>
  <p:transition>
    <p:wipe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6226196"/>
          </a:xfrm>
        </p:spPr>
        <p:txBody>
          <a:bodyPr>
            <a:normAutofit/>
          </a:bodyPr>
          <a:lstStyle/>
          <a:p>
            <a:pPr algn="just"/>
            <a:r>
              <a:rPr lang="pl-PL" sz="3200" dirty="0" smtClean="0"/>
              <a:t>Dlatego uczestniczył w podziemnych spotkaniach, pomagał biednym i walczył o Polskę. Gdy został papieżem, kiedy nie mógł na co dzień przebywać w ojczystym kraju, modlił się za Polskę. Cały czas o niej pamiętał, mimo że był od niej tysiące kilometrów. Przyjeżdżał do Polski na pielgrzymki, mówił o kraju w ten sposób, jakby cały czas tu był, mieszkał. Bo go kochał. </a:t>
            </a:r>
            <a:endParaRPr lang="pl-PL" sz="3200" dirty="0"/>
          </a:p>
        </p:txBody>
      </p:sp>
    </p:spTree>
  </p:cSld>
  <p:clrMapOvr>
    <a:masterClrMapping/>
  </p:clrMapOvr>
  <p:transition>
    <p:wedg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big_thumb.jpg"/>
          <p:cNvPicPr>
            <a:picLocks noGrp="1" noChangeAspect="1"/>
          </p:cNvPicPr>
          <p:nvPr>
            <p:ph idx="1"/>
          </p:nvPr>
        </p:nvPicPr>
        <p:blipFill>
          <a:blip r:embed="rId2"/>
          <a:stretch>
            <a:fillRect/>
          </a:stretch>
        </p:blipFill>
        <p:spPr>
          <a:xfrm>
            <a:off x="252964" y="500042"/>
            <a:ext cx="8391002" cy="5929354"/>
          </a:xfrm>
        </p:spPr>
      </p:pic>
      <p:sp>
        <p:nvSpPr>
          <p:cNvPr id="3" name="Tytuł 2"/>
          <p:cNvSpPr>
            <a:spLocks noGrp="1"/>
          </p:cNvSpPr>
          <p:nvPr>
            <p:ph type="title"/>
          </p:nvPr>
        </p:nvSpPr>
        <p:spPr/>
        <p:txBody>
          <a:bodyPr/>
          <a:lstStyle/>
          <a:p>
            <a:endParaRPr lang="pl-PL"/>
          </a:p>
        </p:txBody>
      </p:sp>
    </p:spTree>
  </p:cSld>
  <p:clrMapOvr>
    <a:masterClrMapping/>
  </p:clrMapOvr>
  <p:transition>
    <p:wedg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401080" cy="5940444"/>
          </a:xfrm>
        </p:spPr>
        <p:txBody>
          <a:bodyPr>
            <a:noAutofit/>
          </a:bodyPr>
          <a:lstStyle/>
          <a:p>
            <a:r>
              <a:rPr lang="pl-PL" sz="3200" dirty="0" smtClean="0"/>
              <a:t>Żył w XIX/XX wieku kiedy Polska była pod zaborami. Swój patriotyzm udowodnił pisząc m.in. powieść „Krzyżacy”, w której najprawdopodobniej towarzyszyła mu </a:t>
            </a:r>
            <a:br>
              <a:rPr lang="pl-PL" sz="3200" dirty="0" smtClean="0"/>
            </a:br>
            <a:r>
              <a:rPr lang="pl-PL" sz="3200" dirty="0" smtClean="0"/>
              <a:t>myśl. Jeśli Polacy pokonali w XV wieku Krzyżaków to i teraz też mogą pokonać zaborców. Być może ta powieść dała nadzieję, wielkiego ducha swoim rodakom. Może dzięki niemu Polska znowu zawidniała na mapie Europy. </a:t>
            </a:r>
            <a:endParaRPr lang="pl-PL" sz="3200" dirty="0"/>
          </a:p>
        </p:txBody>
      </p:sp>
    </p:spTree>
  </p:cSld>
  <p:clrMapOvr>
    <a:masterClrMapping/>
  </p:clrMapOvr>
  <p:transition>
    <p:dissolv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SAM_4533.JPG"/>
          <p:cNvPicPr>
            <a:picLocks noGrp="1" noChangeAspect="1"/>
          </p:cNvPicPr>
          <p:nvPr>
            <p:ph idx="1"/>
          </p:nvPr>
        </p:nvPicPr>
        <p:blipFill>
          <a:blip r:embed="rId2" cstate="print"/>
          <a:stretch>
            <a:fillRect/>
          </a:stretch>
        </p:blipFill>
        <p:spPr>
          <a:xfrm>
            <a:off x="928662" y="357166"/>
            <a:ext cx="7143800" cy="5649934"/>
          </a:xfrm>
        </p:spPr>
      </p:pic>
      <p:sp>
        <p:nvSpPr>
          <p:cNvPr id="3" name="Tytuł 2"/>
          <p:cNvSpPr>
            <a:spLocks noGrp="1"/>
          </p:cNvSpPr>
          <p:nvPr>
            <p:ph type="title"/>
          </p:nvPr>
        </p:nvSpPr>
        <p:spPr/>
        <p:txBody>
          <a:bodyPr/>
          <a:lstStyle/>
          <a:p>
            <a:endParaRPr lang="pl-PL"/>
          </a:p>
        </p:txBody>
      </p:sp>
    </p:spTree>
  </p:cSld>
  <p:clrMapOvr>
    <a:masterClrMapping/>
  </p:clrMapOvr>
  <p:transition>
    <p:dissolv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sz="half" idx="1"/>
          </p:nvPr>
        </p:nvSpPr>
        <p:spPr/>
        <p:txBody>
          <a:bodyPr/>
          <a:lstStyle/>
          <a:p>
            <a:r>
              <a:rPr lang="pl-PL" dirty="0" smtClean="0"/>
              <a:t>16 listopada w naszej szkole odbyły się uroczyste obchody „Dnia Patrioty/Patriotki XXI wieku” </a:t>
            </a:r>
            <a:endParaRPr lang="pl-PL" dirty="0"/>
          </a:p>
        </p:txBody>
      </p:sp>
      <p:pic>
        <p:nvPicPr>
          <p:cNvPr id="5" name="Symbol zastępczy zawartości 4" descr="SAM_4538.JPG"/>
          <p:cNvPicPr>
            <a:picLocks noGrp="1" noChangeAspect="1"/>
          </p:cNvPicPr>
          <p:nvPr>
            <p:ph sz="half" idx="2"/>
          </p:nvPr>
        </p:nvPicPr>
        <p:blipFill>
          <a:blip r:embed="rId2" cstate="print"/>
          <a:stretch>
            <a:fillRect/>
          </a:stretch>
        </p:blipFill>
        <p:spPr>
          <a:xfrm>
            <a:off x="4648200" y="785794"/>
            <a:ext cx="4038600" cy="4472800"/>
          </a:xfrm>
        </p:spPr>
      </p:pic>
      <p:sp>
        <p:nvSpPr>
          <p:cNvPr id="4" name="Tytuł 3"/>
          <p:cNvSpPr>
            <a:spLocks noGrp="1"/>
          </p:cNvSpPr>
          <p:nvPr>
            <p:ph type="title"/>
          </p:nvPr>
        </p:nvSpPr>
        <p:spPr/>
        <p:txBody>
          <a:bodyPr/>
          <a:lstStyle/>
          <a:p>
            <a:endParaRPr lang="pl-PL"/>
          </a:p>
        </p:txBody>
      </p:sp>
    </p:spTree>
  </p:cSld>
  <p:clrMapOvr>
    <a:masterClrMapping/>
  </p:clrMapOvr>
  <p:transition>
    <p:dissolv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SAM_4538.JPG"/>
          <p:cNvPicPr>
            <a:picLocks noGrp="1" noChangeAspect="1"/>
          </p:cNvPicPr>
          <p:nvPr>
            <p:ph idx="1"/>
          </p:nvPr>
        </p:nvPicPr>
        <p:blipFill>
          <a:blip r:embed="rId2" cstate="print"/>
          <a:stretch>
            <a:fillRect/>
          </a:stretch>
        </p:blipFill>
        <p:spPr>
          <a:xfrm>
            <a:off x="642910" y="571480"/>
            <a:ext cx="7643866" cy="5435620"/>
          </a:xfrm>
        </p:spPr>
      </p:pic>
      <p:sp>
        <p:nvSpPr>
          <p:cNvPr id="3" name="Tytuł 2"/>
          <p:cNvSpPr>
            <a:spLocks noGrp="1"/>
          </p:cNvSpPr>
          <p:nvPr>
            <p:ph type="title"/>
          </p:nvPr>
        </p:nvSpPr>
        <p:spPr/>
        <p:txBody>
          <a:bodyPr/>
          <a:lstStyle/>
          <a:p>
            <a:endParaRPr lang="pl-PL"/>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457200" y="857232"/>
            <a:ext cx="8229600" cy="5150059"/>
          </a:xfrm>
        </p:spPr>
        <p:txBody>
          <a:bodyPr>
            <a:noAutofit/>
          </a:bodyPr>
          <a:lstStyle/>
          <a:p>
            <a:r>
              <a:rPr lang="pl-PL" sz="3600" dirty="0" smtClean="0"/>
              <a:t>Przeprowadzona została debata w klasach V-VII na temat:</a:t>
            </a:r>
          </a:p>
          <a:p>
            <a:r>
              <a:rPr lang="pl-PL" sz="3600" dirty="0" smtClean="0"/>
              <a:t>Co zrobiłby Jacek Kuroń w dzisiejszej podzielonej Polsce?</a:t>
            </a:r>
          </a:p>
          <a:p>
            <a:r>
              <a:rPr lang="pl-PL" sz="3600" dirty="0" smtClean="0"/>
              <a:t>Jakiej Polski chciał Jacek Kuroń?</a:t>
            </a:r>
          </a:p>
          <a:p>
            <a:r>
              <a:rPr lang="pl-PL" sz="3600" dirty="0" smtClean="0"/>
              <a:t>Czy naprawdę, jak twierdził Jacek Kuroń, z każdym można się dogadać?</a:t>
            </a:r>
            <a:endParaRPr lang="pl-PL" sz="3600" dirty="0"/>
          </a:p>
        </p:txBody>
      </p:sp>
      <p:sp>
        <p:nvSpPr>
          <p:cNvPr id="3" name="Tytuł 2"/>
          <p:cNvSpPr>
            <a:spLocks noGrp="1"/>
          </p:cNvSpPr>
          <p:nvPr>
            <p:ph type="title"/>
          </p:nvPr>
        </p:nvSpPr>
        <p:spPr/>
        <p:txBody>
          <a:bodyPr/>
          <a:lstStyle/>
          <a:p>
            <a:endParaRPr lang="pl-PL" dirty="0"/>
          </a:p>
        </p:txBody>
      </p:sp>
    </p:spTree>
  </p:cSld>
  <p:clrMapOvr>
    <a:masterClrMapping/>
  </p:clrMapOvr>
  <p:transition>
    <p:dissolv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descr="SAM_4527.JPG"/>
          <p:cNvPicPr>
            <a:picLocks noGrp="1" noChangeAspect="1"/>
          </p:cNvPicPr>
          <p:nvPr>
            <p:ph sz="half" idx="1"/>
          </p:nvPr>
        </p:nvPicPr>
        <p:blipFill>
          <a:blip r:embed="rId2" cstate="print"/>
          <a:stretch>
            <a:fillRect/>
          </a:stretch>
        </p:blipFill>
        <p:spPr>
          <a:xfrm>
            <a:off x="779264" y="1357298"/>
            <a:ext cx="3394472" cy="4649802"/>
          </a:xfrm>
        </p:spPr>
      </p:pic>
      <p:pic>
        <p:nvPicPr>
          <p:cNvPr id="6" name="Symbol zastępczy zawartości 5" descr="SAM_4528.JPG"/>
          <p:cNvPicPr>
            <a:picLocks noGrp="1" noChangeAspect="1"/>
          </p:cNvPicPr>
          <p:nvPr>
            <p:ph sz="half" idx="2"/>
          </p:nvPr>
        </p:nvPicPr>
        <p:blipFill>
          <a:blip r:embed="rId3" cstate="print"/>
          <a:stretch>
            <a:fillRect/>
          </a:stretch>
        </p:blipFill>
        <p:spPr>
          <a:xfrm>
            <a:off x="4648200" y="1285860"/>
            <a:ext cx="4038600" cy="4643470"/>
          </a:xfrm>
        </p:spPr>
      </p:pic>
      <p:sp>
        <p:nvSpPr>
          <p:cNvPr id="4" name="Tytuł 3"/>
          <p:cNvSpPr>
            <a:spLocks noGrp="1"/>
          </p:cNvSpPr>
          <p:nvPr>
            <p:ph type="title"/>
          </p:nvPr>
        </p:nvSpPr>
        <p:spPr/>
        <p:txBody>
          <a:bodyPr/>
          <a:lstStyle/>
          <a:p>
            <a:endParaRPr lang="pl-PL"/>
          </a:p>
        </p:txBody>
      </p:sp>
    </p:spTree>
  </p:cSld>
  <p:clrMapOvr>
    <a:masterClrMapping/>
  </p:clrMapOvr>
  <p:transition>
    <p:wedg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5940444"/>
          </a:xfrm>
        </p:spPr>
        <p:txBody>
          <a:bodyPr>
            <a:normAutofit/>
          </a:bodyPr>
          <a:lstStyle/>
          <a:p>
            <a:pPr algn="ctr"/>
            <a:r>
              <a:rPr lang="pl-PL" sz="3100" dirty="0" smtClean="0"/>
              <a:t>„Jacek Kuroń był skierowany na drugiego człowieka. Był mężem, ojcem, działaczem, politykiem, a przede wszystkim nauczycielem, wychowawcą i przewodnikiem. To mistrz tworzenia ruchu społecznego, budowania i gromadzenia ludzi, który głęboko wierzył w rozmowę z drugim człowiekiem, nawet wrogiem. Wierzył, że można się dogadać naprawdę z każdym. Myślę, że ludzi do dziś fascynuje właśnie jego otwartość i chęć </a:t>
            </a:r>
            <a:r>
              <a:rPr lang="pl-PL" sz="2800" dirty="0" smtClean="0"/>
              <a:t>porozumienia.</a:t>
            </a:r>
            <a:endParaRPr lang="pl-PL" sz="28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22376" y="1059712"/>
            <a:ext cx="7772400" cy="4155238"/>
          </a:xfrm>
        </p:spPr>
        <p:txBody>
          <a:bodyPr>
            <a:noAutofit/>
          </a:bodyPr>
          <a:lstStyle/>
          <a:p>
            <a:r>
              <a:rPr lang="pl-PL" sz="3200" dirty="0" smtClean="0">
                <a:solidFill>
                  <a:srgbClr val="002060"/>
                </a:solidFill>
              </a:rPr>
              <a:t>Co by zrobił w dzisiejszej Polsce?</a:t>
            </a:r>
            <a:r>
              <a:rPr lang="pl-PL" sz="3200" dirty="0" smtClean="0"/>
              <a:t/>
            </a:r>
            <a:br>
              <a:rPr lang="pl-PL" sz="3200" dirty="0" smtClean="0"/>
            </a:br>
            <a:r>
              <a:rPr lang="pl-PL" sz="3200" dirty="0" smtClean="0"/>
              <a:t>Może zasypałby wielki, dzielący nas mur? Powiedziałby, że nie ma innego sposobu na wspólną przyszłość niż porozumienie, że jak nie ma porozumienia, to jest wojna, że naprawdę lepiej się w jakiejś sprawie łączyć niż dzielić, że więcej można zrobić razem niż osobno”.</a:t>
            </a:r>
            <a:endParaRPr lang="pl-PL" sz="3200" dirty="0"/>
          </a:p>
        </p:txBody>
      </p:sp>
      <p:sp>
        <p:nvSpPr>
          <p:cNvPr id="3" name="Symbol zastępczy tekstu 2"/>
          <p:cNvSpPr>
            <a:spLocks noGrp="1"/>
          </p:cNvSpPr>
          <p:nvPr>
            <p:ph type="body" idx="1"/>
          </p:nvPr>
        </p:nvSpPr>
        <p:spPr>
          <a:xfrm>
            <a:off x="3922713" y="5286388"/>
            <a:ext cx="4572000" cy="1000132"/>
          </a:xfrm>
        </p:spPr>
        <p:txBody>
          <a:bodyPr>
            <a:normAutofit/>
          </a:bodyPr>
          <a:lstStyle/>
          <a:p>
            <a:r>
              <a:rPr lang="pl-PL" sz="1600" i="1" dirty="0" smtClean="0">
                <a:solidFill>
                  <a:schemeClr val="tx2">
                    <a:lumMod val="90000"/>
                  </a:schemeClr>
                </a:solidFill>
              </a:rPr>
              <a:t>Źródło: P. Łysiak, Jacek Kuroń był postacią tak skomplikowaną jak czasy w których żył.</a:t>
            </a:r>
            <a:endParaRPr lang="pl-PL" sz="1600" i="1" dirty="0">
              <a:solidFill>
                <a:schemeClr val="tx2">
                  <a:lumMod val="90000"/>
                </a:schemeClr>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6083320"/>
          </a:xfrm>
        </p:spPr>
        <p:txBody>
          <a:bodyPr>
            <a:normAutofit/>
          </a:bodyPr>
          <a:lstStyle/>
          <a:p>
            <a:pPr algn="just"/>
            <a:r>
              <a:rPr lang="pl-PL" dirty="0" smtClean="0"/>
              <a:t>Realizacje projektu zaczęliśmy od dyskusji w klasach IV-VII na temat ważnych dla człowieka wartości i postaw. Staraliśmy się wypisać wartości i postawy, które są ważne w naszym życiu. </a:t>
            </a:r>
            <a:br>
              <a:rPr lang="pl-PL" dirty="0" smtClean="0"/>
            </a:br>
            <a:r>
              <a:rPr lang="pl-PL" dirty="0" smtClean="0"/>
              <a:t>Najczęściej wymieniane były:</a:t>
            </a:r>
            <a:endParaRPr lang="pl-PL" dirty="0"/>
          </a:p>
        </p:txBody>
      </p:sp>
    </p:spTree>
  </p:cSld>
  <p:clrMapOvr>
    <a:masterClrMapping/>
  </p:clrMapOvr>
  <p:transition>
    <p:pull di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5011750"/>
          </a:xfrm>
        </p:spPr>
        <p:txBody>
          <a:bodyPr>
            <a:normAutofit fontScale="90000"/>
          </a:bodyPr>
          <a:lstStyle/>
          <a:p>
            <a:r>
              <a:rPr lang="pl-PL" dirty="0" smtClean="0"/>
              <a:t>Na koniec naszego projektu w</a:t>
            </a:r>
            <a:br>
              <a:rPr lang="pl-PL" dirty="0" smtClean="0"/>
            </a:br>
            <a:r>
              <a:rPr lang="pl-PL" dirty="0" smtClean="0"/>
              <a:t>„ Dniu Tolerancji i Dniu Patrioty/Patriotki XXI wieku uczniowie dostali szczególne zadanie, aby stworzyć zasady, które chcielibyśmy, aby panowały w idealnym państwie.</a:t>
            </a:r>
            <a:br>
              <a:rPr lang="pl-PL" dirty="0" smtClean="0"/>
            </a:br>
            <a:endParaRPr lang="pl-PL" dirty="0"/>
          </a:p>
        </p:txBody>
      </p:sp>
    </p:spTree>
  </p:cSld>
  <p:clrMapOvr>
    <a:masterClrMapping/>
  </p:clrMapOvr>
  <p:transition>
    <p:cu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sz="half" idx="1"/>
          </p:nvPr>
        </p:nvSpPr>
        <p:spPr/>
        <p:txBody>
          <a:bodyPr>
            <a:normAutofit fontScale="85000" lnSpcReduction="20000"/>
          </a:bodyPr>
          <a:lstStyle/>
          <a:p>
            <a:pPr>
              <a:buNone/>
            </a:pPr>
            <a:endParaRPr lang="pl-PL" dirty="0" smtClean="0"/>
          </a:p>
          <a:p>
            <a:r>
              <a:rPr lang="pl-PL" dirty="0" smtClean="0"/>
              <a:t>bezinteresownie sobie wszyscy pomagają,</a:t>
            </a:r>
          </a:p>
          <a:p>
            <a:r>
              <a:rPr lang="pl-PL" dirty="0" smtClean="0"/>
              <a:t> akceptowani są „inni” uczniowie,</a:t>
            </a:r>
          </a:p>
          <a:p>
            <a:r>
              <a:rPr lang="pl-PL" dirty="0" smtClean="0"/>
              <a:t> dzieci szanują siebie nawzajem,</a:t>
            </a:r>
          </a:p>
          <a:p>
            <a:r>
              <a:rPr lang="pl-PL" dirty="0" smtClean="0"/>
              <a:t> wspiera się uboższych,</a:t>
            </a:r>
          </a:p>
          <a:p>
            <a:r>
              <a:rPr lang="pl-PL" dirty="0" smtClean="0"/>
              <a:t> pomaga się słabszym,</a:t>
            </a:r>
          </a:p>
          <a:p>
            <a:r>
              <a:rPr lang="pl-PL" dirty="0" smtClean="0"/>
              <a:t> respektuje się godność,</a:t>
            </a:r>
          </a:p>
          <a:p>
            <a:endParaRPr lang="pl-PL" dirty="0" smtClean="0"/>
          </a:p>
        </p:txBody>
      </p:sp>
      <p:sp>
        <p:nvSpPr>
          <p:cNvPr id="3" name="Symbol zastępczy zawartości 2"/>
          <p:cNvSpPr>
            <a:spLocks noGrp="1"/>
          </p:cNvSpPr>
          <p:nvPr>
            <p:ph sz="half" idx="2"/>
          </p:nvPr>
        </p:nvSpPr>
        <p:spPr/>
        <p:txBody>
          <a:bodyPr>
            <a:normAutofit fontScale="85000" lnSpcReduction="20000"/>
          </a:bodyPr>
          <a:lstStyle/>
          <a:p>
            <a:r>
              <a:rPr lang="pl-PL" dirty="0" smtClean="0"/>
              <a:t> udziela się pomocy chorym dzieciom,</a:t>
            </a:r>
          </a:p>
          <a:p>
            <a:r>
              <a:rPr lang="pl-PL" dirty="0" smtClean="0"/>
              <a:t> tolerowane są inne poglądy,</a:t>
            </a:r>
          </a:p>
          <a:p>
            <a:r>
              <a:rPr lang="pl-PL" dirty="0" smtClean="0"/>
              <a:t> nieobecny jest rasizm,</a:t>
            </a:r>
          </a:p>
          <a:p>
            <a:r>
              <a:rPr lang="pl-PL" dirty="0" smtClean="0"/>
              <a:t> każdy może mieć swoje zdanie,</a:t>
            </a:r>
          </a:p>
          <a:p>
            <a:r>
              <a:rPr lang="pl-PL" dirty="0" smtClean="0"/>
              <a:t> tolerowane są osoby o innej religii,</a:t>
            </a:r>
          </a:p>
          <a:p>
            <a:r>
              <a:rPr lang="pl-PL" dirty="0" smtClean="0"/>
              <a:t>wszyscy  są równi nie dzieli się ludzi na biednych i bogatych,</a:t>
            </a:r>
          </a:p>
          <a:p>
            <a:pPr>
              <a:buNone/>
            </a:pPr>
            <a:r>
              <a:rPr lang="pl-PL" dirty="0" smtClean="0"/>
              <a:t> </a:t>
            </a:r>
          </a:p>
        </p:txBody>
      </p:sp>
      <p:sp>
        <p:nvSpPr>
          <p:cNvPr id="4" name="Tytuł 3"/>
          <p:cNvSpPr>
            <a:spLocks noGrp="1"/>
          </p:cNvSpPr>
          <p:nvPr>
            <p:ph type="title"/>
          </p:nvPr>
        </p:nvSpPr>
        <p:spPr/>
        <p:txBody>
          <a:bodyPr/>
          <a:lstStyle/>
          <a:p>
            <a:pPr algn="ctr"/>
            <a:r>
              <a:rPr lang="pl-PL" dirty="0" smtClean="0"/>
              <a:t>Oto one:</a:t>
            </a:r>
            <a:endParaRPr lang="pl-PL" dirty="0"/>
          </a:p>
        </p:txBody>
      </p:sp>
    </p:spTree>
  </p:cSld>
  <p:clrMapOvr>
    <a:masterClrMapping/>
  </p:clrMapOvr>
  <p:transition>
    <p:dissolv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sz="half" idx="1"/>
          </p:nvPr>
        </p:nvSpPr>
        <p:spPr/>
        <p:txBody>
          <a:bodyPr/>
          <a:lstStyle/>
          <a:p>
            <a:endParaRPr lang="pl-PL" dirty="0" smtClean="0"/>
          </a:p>
          <a:p>
            <a:endParaRPr lang="pl-PL" dirty="0" smtClean="0"/>
          </a:p>
          <a:p>
            <a:r>
              <a:rPr lang="pl-PL" dirty="0" smtClean="0"/>
              <a:t>Zaprojektowaliśmy flagę idealnego państwa, szkoły.</a:t>
            </a:r>
            <a:endParaRPr lang="pl-PL" dirty="0"/>
          </a:p>
        </p:txBody>
      </p:sp>
      <p:sp>
        <p:nvSpPr>
          <p:cNvPr id="4" name="Tytuł 3"/>
          <p:cNvSpPr>
            <a:spLocks noGrp="1"/>
          </p:cNvSpPr>
          <p:nvPr>
            <p:ph type="title"/>
          </p:nvPr>
        </p:nvSpPr>
        <p:spPr/>
        <p:txBody>
          <a:bodyPr/>
          <a:lstStyle/>
          <a:p>
            <a:endParaRPr lang="pl-PL" dirty="0"/>
          </a:p>
        </p:txBody>
      </p:sp>
      <p:pic>
        <p:nvPicPr>
          <p:cNvPr id="7" name="Symbol zastępczy zawartości 6" descr="SAM_4530.JPG"/>
          <p:cNvPicPr>
            <a:picLocks noGrp="1" noChangeAspect="1"/>
          </p:cNvPicPr>
          <p:nvPr>
            <p:ph sz="half" idx="2"/>
          </p:nvPr>
        </p:nvPicPr>
        <p:blipFill>
          <a:blip r:embed="rId2" cstate="print"/>
          <a:stretch>
            <a:fillRect/>
          </a:stretch>
        </p:blipFill>
        <p:spPr>
          <a:xfrm>
            <a:off x="4648200" y="1000108"/>
            <a:ext cx="4038600" cy="4258486"/>
          </a:xfrm>
        </p:spPr>
      </p:pic>
    </p:spTree>
  </p:cSld>
  <p:clrMapOvr>
    <a:masterClrMapping/>
  </p:clrMapOvr>
  <p:transition>
    <p:wedg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SAM_4531.JPG"/>
          <p:cNvPicPr>
            <a:picLocks noGrp="1" noChangeAspect="1"/>
          </p:cNvPicPr>
          <p:nvPr>
            <p:ph idx="1"/>
          </p:nvPr>
        </p:nvPicPr>
        <p:blipFill>
          <a:blip r:embed="rId2" cstate="print"/>
          <a:stretch>
            <a:fillRect/>
          </a:stretch>
        </p:blipFill>
        <p:spPr>
          <a:xfrm>
            <a:off x="2214546" y="928670"/>
            <a:ext cx="5214974" cy="5078430"/>
          </a:xfrm>
        </p:spPr>
      </p:pic>
      <p:sp>
        <p:nvSpPr>
          <p:cNvPr id="3" name="Tytuł 2"/>
          <p:cNvSpPr>
            <a:spLocks noGrp="1"/>
          </p:cNvSpPr>
          <p:nvPr>
            <p:ph type="title"/>
          </p:nvPr>
        </p:nvSpPr>
        <p:spPr/>
        <p:txBody>
          <a:bodyPr/>
          <a:lstStyle/>
          <a:p>
            <a:endParaRPr lang="pl-PL"/>
          </a:p>
        </p:txBody>
      </p:sp>
    </p:spTree>
  </p:cSld>
  <p:clrMapOvr>
    <a:masterClrMapping/>
  </p:clrMapOvr>
  <p:transition>
    <p:wedg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descr="SAM_4534.JPG"/>
          <p:cNvPicPr>
            <a:picLocks noGrp="1" noChangeAspect="1"/>
          </p:cNvPicPr>
          <p:nvPr>
            <p:ph sz="half" idx="1"/>
          </p:nvPr>
        </p:nvPicPr>
        <p:blipFill>
          <a:blip r:embed="rId2" cstate="print"/>
          <a:stretch>
            <a:fillRect/>
          </a:stretch>
        </p:blipFill>
        <p:spPr>
          <a:xfrm>
            <a:off x="457200" y="785794"/>
            <a:ext cx="4038600" cy="4472800"/>
          </a:xfrm>
        </p:spPr>
      </p:pic>
      <p:pic>
        <p:nvPicPr>
          <p:cNvPr id="6" name="Symbol zastępczy zawartości 5" descr="SAM_4540.JPG"/>
          <p:cNvPicPr>
            <a:picLocks noGrp="1" noChangeAspect="1"/>
          </p:cNvPicPr>
          <p:nvPr>
            <p:ph sz="half" idx="2"/>
          </p:nvPr>
        </p:nvPicPr>
        <p:blipFill>
          <a:blip r:embed="rId3" cstate="print"/>
          <a:stretch>
            <a:fillRect/>
          </a:stretch>
        </p:blipFill>
        <p:spPr>
          <a:xfrm>
            <a:off x="4648200" y="1000108"/>
            <a:ext cx="4038600" cy="4258486"/>
          </a:xfrm>
        </p:spPr>
      </p:pic>
      <p:sp>
        <p:nvSpPr>
          <p:cNvPr id="4" name="Tytuł 3"/>
          <p:cNvSpPr>
            <a:spLocks noGrp="1"/>
          </p:cNvSpPr>
          <p:nvPr>
            <p:ph type="title"/>
          </p:nvPr>
        </p:nvSpPr>
        <p:spPr/>
        <p:txBody>
          <a:bodyPr/>
          <a:lstStyle/>
          <a:p>
            <a:endParaRPr lang="pl-PL"/>
          </a:p>
        </p:txBody>
      </p:sp>
    </p:spTree>
  </p:cSld>
  <p:clrMapOvr>
    <a:masterClrMapping/>
  </p:clrMapOvr>
  <p:transition>
    <p:dissolv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sz="half" idx="1"/>
          </p:nvPr>
        </p:nvSpPr>
        <p:spPr/>
        <p:txBody>
          <a:bodyPr>
            <a:normAutofit/>
          </a:bodyPr>
          <a:lstStyle/>
          <a:p>
            <a:r>
              <a:rPr lang="pl-PL" sz="3600" dirty="0" smtClean="0"/>
              <a:t>W tym dniu dla klas starszych odbyła się także projekcja filmu: </a:t>
            </a:r>
          </a:p>
          <a:p>
            <a:pPr>
              <a:buNone/>
            </a:pPr>
            <a:r>
              <a:rPr lang="pl-PL" sz="3600" dirty="0" smtClean="0"/>
              <a:t>„Kamienie na szaniec”</a:t>
            </a:r>
            <a:endParaRPr lang="pl-PL" sz="3600" dirty="0"/>
          </a:p>
        </p:txBody>
      </p:sp>
      <p:pic>
        <p:nvPicPr>
          <p:cNvPr id="5" name="Symbol zastępczy zawartości 4" descr="SAM_4550.JPG"/>
          <p:cNvPicPr>
            <a:picLocks noGrp="1" noChangeAspect="1"/>
          </p:cNvPicPr>
          <p:nvPr>
            <p:ph sz="half" idx="2"/>
          </p:nvPr>
        </p:nvPicPr>
        <p:blipFill>
          <a:blip r:embed="rId2" cstate="print"/>
          <a:stretch>
            <a:fillRect/>
          </a:stretch>
        </p:blipFill>
        <p:spPr>
          <a:xfrm>
            <a:off x="4648200" y="1500174"/>
            <a:ext cx="4038600" cy="4286280"/>
          </a:xfrm>
        </p:spPr>
      </p:pic>
      <p:sp>
        <p:nvSpPr>
          <p:cNvPr id="4" name="Tytuł 3"/>
          <p:cNvSpPr>
            <a:spLocks noGrp="1"/>
          </p:cNvSpPr>
          <p:nvPr>
            <p:ph type="title"/>
          </p:nvPr>
        </p:nvSpPr>
        <p:spPr/>
        <p:txBody>
          <a:bodyPr/>
          <a:lstStyle/>
          <a:p>
            <a:endParaRPr lang="pl-PL"/>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4297370"/>
          </a:xfrm>
        </p:spPr>
        <p:txBody>
          <a:bodyPr>
            <a:normAutofit fontScale="90000"/>
          </a:bodyPr>
          <a:lstStyle/>
          <a:p>
            <a:pPr algn="ctr"/>
            <a:r>
              <a:rPr lang="pl-PL" dirty="0" smtClean="0"/>
              <a:t>Podsumowaniem naszego projektu i działań </a:t>
            </a:r>
            <a:r>
              <a:rPr lang="pl-PL" dirty="0" smtClean="0">
                <a:solidFill>
                  <a:srgbClr val="FF0000"/>
                </a:solidFill>
              </a:rPr>
              <a:t>16 LISTOPADA </a:t>
            </a:r>
            <a:r>
              <a:rPr lang="pl-PL" dirty="0" smtClean="0">
                <a:solidFill>
                  <a:srgbClr val="FF0000"/>
                </a:solidFill>
                <a:latin typeface="Aharoni" pitchFamily="2" charset="-79"/>
                <a:cs typeface="Aharoni" pitchFamily="2" charset="-79"/>
              </a:rPr>
              <a:t>– </a:t>
            </a:r>
            <a:br>
              <a:rPr lang="pl-PL" dirty="0" smtClean="0">
                <a:solidFill>
                  <a:srgbClr val="FF0000"/>
                </a:solidFill>
                <a:latin typeface="Aharoni" pitchFamily="2" charset="-79"/>
                <a:cs typeface="Aharoni" pitchFamily="2" charset="-79"/>
              </a:rPr>
            </a:br>
            <a:r>
              <a:rPr lang="pl-PL" dirty="0" smtClean="0">
                <a:solidFill>
                  <a:srgbClr val="FF0000"/>
                </a:solidFill>
                <a:latin typeface="Aharoni" pitchFamily="2" charset="-79"/>
                <a:cs typeface="Aharoni" pitchFamily="2" charset="-79"/>
              </a:rPr>
              <a:t>W OGÓLNOPOLSKIM DNIU TOLERANCJI I DNIU PATRIOTÓW I PATRIOTEK XXI w. </a:t>
            </a:r>
            <a:r>
              <a:rPr lang="pl-PL" dirty="0" smtClean="0"/>
              <a:t>niech będą słowa Cycerona </a:t>
            </a:r>
            <a:br>
              <a:rPr lang="pl-PL" dirty="0" smtClean="0"/>
            </a:br>
            <a:r>
              <a:rPr lang="pl-PL" dirty="0" smtClean="0">
                <a:solidFill>
                  <a:schemeClr val="accent6">
                    <a:lumMod val="60000"/>
                    <a:lumOff val="40000"/>
                  </a:schemeClr>
                </a:solidFill>
                <a:latin typeface="Georgia" pitchFamily="18" charset="0"/>
              </a:rPr>
              <a:t>„Żadne miejsce nie powinno być milsze dla Ciebie od OJCZYZNY”.</a:t>
            </a:r>
            <a:endParaRPr lang="pl-PL" dirty="0">
              <a:solidFill>
                <a:schemeClr val="accent6">
                  <a:lumMod val="60000"/>
                  <a:lumOff val="40000"/>
                </a:schemeClr>
              </a:solidFill>
              <a:latin typeface="Georgia" pitchFamily="18" charset="0"/>
            </a:endParaRPr>
          </a:p>
        </p:txBody>
      </p:sp>
    </p:spTree>
  </p:cSld>
  <p:clrMapOvr>
    <a:masterClrMapping/>
  </p:clrMapOvr>
  <p:transition>
    <p:wedg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SAM_4549.JPG"/>
          <p:cNvPicPr>
            <a:picLocks noGrp="1" noChangeAspect="1"/>
          </p:cNvPicPr>
          <p:nvPr>
            <p:ph idx="1"/>
          </p:nvPr>
        </p:nvPicPr>
        <p:blipFill>
          <a:blip r:embed="rId2" cstate="print"/>
          <a:stretch>
            <a:fillRect/>
          </a:stretch>
        </p:blipFill>
        <p:spPr>
          <a:xfrm>
            <a:off x="785786" y="357166"/>
            <a:ext cx="7858180" cy="5649934"/>
          </a:xfrm>
        </p:spPr>
      </p:pic>
      <p:sp>
        <p:nvSpPr>
          <p:cNvPr id="3" name="Tytuł 2"/>
          <p:cNvSpPr>
            <a:spLocks noGrp="1"/>
          </p:cNvSpPr>
          <p:nvPr>
            <p:ph type="title"/>
          </p:nvPr>
        </p:nvSpPr>
        <p:spPr/>
        <p:txBody>
          <a:bodyPr/>
          <a:lstStyle/>
          <a:p>
            <a:endParaRPr lang="pl-PL"/>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5297502"/>
          </a:xfrm>
        </p:spPr>
        <p:txBody>
          <a:bodyPr/>
          <a:lstStyle/>
          <a:p>
            <a:r>
              <a:rPr lang="pl-PL" dirty="0" smtClean="0"/>
              <a:t>            </a:t>
            </a:r>
            <a:r>
              <a:rPr lang="pl-PL" sz="4800" dirty="0" smtClean="0">
                <a:solidFill>
                  <a:srgbClr val="FF0000"/>
                </a:solidFill>
              </a:rPr>
              <a:t>DZIĘKUJEMY!</a:t>
            </a:r>
            <a:endParaRPr lang="pl-PL" sz="4800" dirty="0">
              <a:solidFill>
                <a:srgbClr val="FF0000"/>
              </a:solidFill>
            </a:endParaRPr>
          </a:p>
        </p:txBody>
      </p:sp>
    </p:spTree>
  </p:cSld>
  <p:clrMapOvr>
    <a:masterClrMapping/>
  </p:clrMapOvr>
  <p:transition>
    <p:wedg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sz="half" idx="1"/>
          </p:nvPr>
        </p:nvSpPr>
        <p:spPr/>
        <p:txBody>
          <a:bodyPr>
            <a:normAutofit fontScale="92500"/>
          </a:bodyPr>
          <a:lstStyle/>
          <a:p>
            <a:r>
              <a:rPr lang="pl-PL" dirty="0" smtClean="0"/>
              <a:t>SPRAWIEDLIWOŚĆ</a:t>
            </a:r>
          </a:p>
          <a:p>
            <a:r>
              <a:rPr lang="pl-PL" dirty="0" smtClean="0"/>
              <a:t>TOLERANCJA</a:t>
            </a:r>
          </a:p>
          <a:p>
            <a:r>
              <a:rPr lang="pl-PL" dirty="0" smtClean="0"/>
              <a:t>SZACUNEK</a:t>
            </a:r>
          </a:p>
          <a:p>
            <a:r>
              <a:rPr lang="pl-PL" dirty="0" smtClean="0"/>
              <a:t>SPRAWIEDLIWOŚĆ</a:t>
            </a:r>
          </a:p>
          <a:p>
            <a:r>
              <a:rPr lang="pl-PL" dirty="0" smtClean="0"/>
              <a:t>PAWDOMÓWNOŚĆ</a:t>
            </a:r>
          </a:p>
          <a:p>
            <a:r>
              <a:rPr lang="pl-PL" dirty="0" smtClean="0"/>
              <a:t>UCZCIWOŚĆ</a:t>
            </a:r>
          </a:p>
          <a:p>
            <a:r>
              <a:rPr lang="pl-PL" dirty="0" smtClean="0"/>
              <a:t>DOBROĆ</a:t>
            </a:r>
          </a:p>
          <a:p>
            <a:r>
              <a:rPr lang="pl-PL" dirty="0" smtClean="0"/>
              <a:t>POMOC</a:t>
            </a:r>
          </a:p>
          <a:p>
            <a:r>
              <a:rPr lang="pl-PL" dirty="0" smtClean="0"/>
              <a:t>ŻYCZLIWOŚĆ</a:t>
            </a:r>
          </a:p>
          <a:p>
            <a:r>
              <a:rPr lang="pl-PL" dirty="0" smtClean="0"/>
              <a:t>ODPOWIEDZIALNOŚĆ</a:t>
            </a:r>
          </a:p>
          <a:p>
            <a:endParaRPr lang="pl-PL" dirty="0"/>
          </a:p>
        </p:txBody>
      </p:sp>
      <p:sp>
        <p:nvSpPr>
          <p:cNvPr id="3" name="Symbol zastępczy zawartości 2"/>
          <p:cNvSpPr>
            <a:spLocks noGrp="1"/>
          </p:cNvSpPr>
          <p:nvPr>
            <p:ph sz="half" idx="2"/>
          </p:nvPr>
        </p:nvSpPr>
        <p:spPr/>
        <p:txBody>
          <a:bodyPr>
            <a:normAutofit fontScale="92500"/>
          </a:bodyPr>
          <a:lstStyle/>
          <a:p>
            <a:r>
              <a:rPr lang="pl-PL" dirty="0" smtClean="0"/>
              <a:t>MIŁOŚĆ</a:t>
            </a:r>
          </a:p>
          <a:p>
            <a:r>
              <a:rPr lang="pl-PL" dirty="0" smtClean="0"/>
              <a:t>PRZYJAŹŃ</a:t>
            </a:r>
          </a:p>
          <a:p>
            <a:r>
              <a:rPr lang="pl-PL" dirty="0" smtClean="0"/>
              <a:t>SZCZĘŚCIE</a:t>
            </a:r>
          </a:p>
          <a:p>
            <a:r>
              <a:rPr lang="pl-PL" dirty="0" smtClean="0"/>
              <a:t>BÓG</a:t>
            </a:r>
          </a:p>
          <a:p>
            <a:r>
              <a:rPr lang="pl-PL" dirty="0" smtClean="0"/>
              <a:t>OJCZYZNA</a:t>
            </a:r>
          </a:p>
          <a:p>
            <a:r>
              <a:rPr lang="pl-PL" dirty="0" smtClean="0"/>
              <a:t>RODZINA</a:t>
            </a:r>
          </a:p>
          <a:p>
            <a:r>
              <a:rPr lang="pl-PL" dirty="0" smtClean="0"/>
              <a:t>WIARA</a:t>
            </a:r>
          </a:p>
          <a:p>
            <a:r>
              <a:rPr lang="pl-PL" dirty="0" smtClean="0"/>
              <a:t>HONOR</a:t>
            </a:r>
          </a:p>
          <a:p>
            <a:endParaRPr lang="pl-PL" dirty="0" smtClean="0"/>
          </a:p>
          <a:p>
            <a:endParaRPr lang="pl-PL" dirty="0"/>
          </a:p>
        </p:txBody>
      </p:sp>
      <p:sp>
        <p:nvSpPr>
          <p:cNvPr id="4" name="Tytuł 3"/>
          <p:cNvSpPr>
            <a:spLocks noGrp="1"/>
          </p:cNvSpPr>
          <p:nvPr>
            <p:ph type="title"/>
          </p:nvPr>
        </p:nvSpPr>
        <p:spPr/>
        <p:txBody>
          <a:bodyPr/>
          <a:lstStyle/>
          <a:p>
            <a:r>
              <a:rPr lang="pl-PL" dirty="0" smtClean="0"/>
              <a:t>POSTAWY              WARTOŚCI</a:t>
            </a:r>
            <a:endParaRPr lang="pl-PL" dirty="0"/>
          </a:p>
        </p:txBody>
      </p:sp>
    </p:spTree>
  </p:cSld>
  <p:clrMapOvr>
    <a:masterClrMapping/>
  </p:clrMapOvr>
  <p:transition>
    <p:wedg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descr="SAM_4488.JPG"/>
          <p:cNvPicPr>
            <a:picLocks noGrp="1" noChangeAspect="1"/>
          </p:cNvPicPr>
          <p:nvPr>
            <p:ph sz="half" idx="1"/>
          </p:nvPr>
        </p:nvPicPr>
        <p:blipFill>
          <a:blip r:embed="rId2" cstate="print"/>
          <a:stretch>
            <a:fillRect/>
          </a:stretch>
        </p:blipFill>
        <p:spPr>
          <a:xfrm>
            <a:off x="457200" y="1357298"/>
            <a:ext cx="4038600" cy="3901296"/>
          </a:xfrm>
        </p:spPr>
      </p:pic>
      <p:sp>
        <p:nvSpPr>
          <p:cNvPr id="4" name="Tytuł 3"/>
          <p:cNvSpPr>
            <a:spLocks noGrp="1"/>
          </p:cNvSpPr>
          <p:nvPr>
            <p:ph type="title"/>
          </p:nvPr>
        </p:nvSpPr>
        <p:spPr/>
        <p:txBody>
          <a:bodyPr/>
          <a:lstStyle/>
          <a:p>
            <a:endParaRPr lang="pl-PL"/>
          </a:p>
        </p:txBody>
      </p:sp>
      <p:pic>
        <p:nvPicPr>
          <p:cNvPr id="10" name="Symbol zastępczy zawartości 9" descr="SAM_4489.JPG"/>
          <p:cNvPicPr>
            <a:picLocks noGrp="1" noChangeAspect="1"/>
          </p:cNvPicPr>
          <p:nvPr>
            <p:ph sz="half" idx="2"/>
          </p:nvPr>
        </p:nvPicPr>
        <p:blipFill>
          <a:blip r:embed="rId3" cstate="print"/>
          <a:stretch>
            <a:fillRect/>
          </a:stretch>
        </p:blipFill>
        <p:spPr>
          <a:xfrm>
            <a:off x="4648200" y="1285860"/>
            <a:ext cx="4038600" cy="3972734"/>
          </a:xfrm>
        </p:spPr>
      </p:pic>
    </p:spTree>
  </p:cSld>
  <p:clrMapOvr>
    <a:masterClrMapping/>
  </p:clrMapOvr>
  <p:transition>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SAM_4491.JPG"/>
          <p:cNvPicPr>
            <a:picLocks noGrp="1" noChangeAspect="1"/>
          </p:cNvPicPr>
          <p:nvPr>
            <p:ph idx="1"/>
          </p:nvPr>
        </p:nvPicPr>
        <p:blipFill>
          <a:blip r:embed="rId2" cstate="print"/>
          <a:stretch>
            <a:fillRect/>
          </a:stretch>
        </p:blipFill>
        <p:spPr>
          <a:xfrm>
            <a:off x="571472" y="500042"/>
            <a:ext cx="8072494" cy="6143668"/>
          </a:xfrm>
        </p:spPr>
      </p:pic>
      <p:sp>
        <p:nvSpPr>
          <p:cNvPr id="3" name="Tytuł 2"/>
          <p:cNvSpPr>
            <a:spLocks noGrp="1"/>
          </p:cNvSpPr>
          <p:nvPr>
            <p:ph type="title"/>
          </p:nvPr>
        </p:nvSpPr>
        <p:spPr/>
        <p:txBody>
          <a:bodyPr/>
          <a:lstStyle/>
          <a:p>
            <a:endParaRPr lang="pl-PL"/>
          </a:p>
        </p:txBody>
      </p:sp>
    </p:spTree>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SAM_4492.JPG"/>
          <p:cNvPicPr>
            <a:picLocks noGrp="1" noChangeAspect="1"/>
          </p:cNvPicPr>
          <p:nvPr>
            <p:ph idx="1"/>
          </p:nvPr>
        </p:nvPicPr>
        <p:blipFill>
          <a:blip r:embed="rId2" cstate="print"/>
          <a:stretch>
            <a:fillRect/>
          </a:stretch>
        </p:blipFill>
        <p:spPr>
          <a:xfrm>
            <a:off x="285720" y="428604"/>
            <a:ext cx="8572560" cy="6000792"/>
          </a:xfrm>
        </p:spPr>
      </p:pic>
      <p:sp>
        <p:nvSpPr>
          <p:cNvPr id="3" name="Tytuł 2"/>
          <p:cNvSpPr>
            <a:spLocks noGrp="1"/>
          </p:cNvSpPr>
          <p:nvPr>
            <p:ph type="title"/>
          </p:nvPr>
        </p:nvSpPr>
        <p:spPr/>
        <p:txBody>
          <a:bodyPr/>
          <a:lstStyle/>
          <a:p>
            <a:endParaRPr lang="pl-PL" dirty="0"/>
          </a:p>
        </p:txBody>
      </p:sp>
    </p:spTree>
  </p:cSld>
  <p:clrMapOvr>
    <a:masterClrMapping/>
  </p:clrMapOvr>
  <p:transition>
    <p:wedg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ol">
  <a:themeElements>
    <a:clrScheme name="Hol">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Hol">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Hol">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623</TotalTime>
  <Words>722</Words>
  <PresentationFormat>Pokaz na ekranie (4:3)</PresentationFormat>
  <Paragraphs>94</Paragraphs>
  <Slides>58</Slides>
  <Notes>0</Notes>
  <HiddenSlides>0</HiddenSlides>
  <MMClips>0</MMClips>
  <ScaleCrop>false</ScaleCrop>
  <HeadingPairs>
    <vt:vector size="4" baseType="variant">
      <vt:variant>
        <vt:lpstr>Motyw</vt:lpstr>
      </vt:variant>
      <vt:variant>
        <vt:i4>1</vt:i4>
      </vt:variant>
      <vt:variant>
        <vt:lpstr>Tytuły slajdów</vt:lpstr>
      </vt:variant>
      <vt:variant>
        <vt:i4>58</vt:i4>
      </vt:variant>
    </vt:vector>
  </HeadingPairs>
  <TitlesOfParts>
    <vt:vector size="59" baseType="lpstr">
      <vt:lpstr>Hol</vt:lpstr>
      <vt:lpstr>„PATRIOTYZM nie polega na nienawiści wobec innych narodów, lecz na miłości do własnego”                               Peter Rosegger</vt:lpstr>
      <vt:lpstr>3 września 2017 r.  Szkoła Podstawowa  im. M. Konopnickiej w Olszewie  została  zakwalifikowana przez Centrum Edukacji Obywatelskiej w Warszawie do realizacji projektu  „Patriota i Patriotka XXI wieku”</vt:lpstr>
      <vt:lpstr>Centrum Edukacji Obywatelskiej wraz z Fundacją Edukacyjną im. Jacka Kuronia zaproponowała przybliżenie uczniom i uczennicom tematu PATRIOTYZMU.</vt:lpstr>
      <vt:lpstr>Jednym z zamierzeń projektu były odpowiedź na pytania:  - Czym jest patriotyzm? - Kim i jakim patriotą był Jacek                     Kuroń? - Co to znaczy być patriotą dziś? - Czy każdy jest patriotą?  - Kogo dziś możemy nazwać patriotą? - Jakie powinno być idealne państwo?</vt:lpstr>
      <vt:lpstr>Realizacje projektu zaczęliśmy od dyskusji w klasach IV-VII na temat ważnych dla człowieka wartości i postaw. Staraliśmy się wypisać wartości i postawy, które są ważne w naszym życiu.  Najczęściej wymieniane były:</vt:lpstr>
      <vt:lpstr>POSTAWY              WARTOŚCI</vt:lpstr>
      <vt:lpstr>Slajd 7</vt:lpstr>
      <vt:lpstr>Slajd 8</vt:lpstr>
      <vt:lpstr>Slajd 9</vt:lpstr>
      <vt:lpstr>Następnym etapem było przeprowadzenie dyskusji w  klasach V-VII na temat wartości i postaw, które starał się realizować i nimi żyć Jacek Kuroń – społecznik, działacz, polityk którego myśl społeczna była ważnym głosem w dyskusji o patriotyzmie XXI wieku. </vt:lpstr>
      <vt:lpstr>Slajd 11</vt:lpstr>
      <vt:lpstr>Slajd 12</vt:lpstr>
      <vt:lpstr>W trakcie naszych spotkań nie mogło zabraknąć zajęć na temat:         Co to jest patriotyzm?</vt:lpstr>
      <vt:lpstr>PATRIOTYZM-  jest to postawa szacunku, umiłowania i oddania wobec własnej ojczyzny oraz chęć ponoszenia za nią ofiar. Charakteryzuje się to przedkładaniem celów własnych dla ojczyzny nad osobiste, a także gotowością do poświęcenia własnego zdrowia lub życia oraz pracy dla jej dobra. Jest to również umiłowanie i trwanie w narodowej tradycji, kultury i języku.</vt:lpstr>
      <vt:lpstr>Slajd 15</vt:lpstr>
      <vt:lpstr>Slajd 16</vt:lpstr>
      <vt:lpstr>Slajd 17</vt:lpstr>
      <vt:lpstr>Oto niektóre wypowiedzi uczniów  klasy VI na temat patriotyzmu:  „Według mnie patriota w dzisiejszych czasach to ktoś taki, kto wierzy, kocha i szanuje swoją ojczyznę, a jednocześnie szanuje inne narody”.   „Myślę, że patriota powinien poprawnie posługiwać się językiem ojczystym, znać historię swojego kraju, wiedzieć jakie są symbole narodowe”. </vt:lpstr>
      <vt:lpstr>  „Patriota dba o dobre imię swojej ojczyzny, o porządek publiczny nie wstydzić się swojej polskości poza granicami kraju ”.   </vt:lpstr>
      <vt:lpstr>Przeprowadzone były także zajęcia dla uczniów młodszych klas I i III.  - Poznaliśmy legendę dotyczącą powstania państwa polskiego „Lechu, Czechu i Rusie”, </vt:lpstr>
      <vt:lpstr>Slajd 21</vt:lpstr>
      <vt:lpstr>- poznaliśmy symbole narodowe naszego państwa,  </vt:lpstr>
      <vt:lpstr>Slajd 23</vt:lpstr>
      <vt:lpstr>Slajd 24</vt:lpstr>
      <vt:lpstr>- poznaliśmy najważniejsze święta narodowe</vt:lpstr>
      <vt:lpstr>-powiedzieliśmy o pięknie naszego kraju </vt:lpstr>
      <vt:lpstr>Slajd 27</vt:lpstr>
      <vt:lpstr>Slajd 28</vt:lpstr>
      <vt:lpstr>Slajd 29</vt:lpstr>
      <vt:lpstr>W trakcie naszych spotkań nie mogło zabraknąć rozważań i prób odpowiedź na pytanie: Kogo dziś nazywamy patriotą XXI wieku?</vt:lpstr>
      <vt:lpstr>PATRIOTA, PATRIOTKA XXI w.: </vt:lpstr>
      <vt:lpstr>Slajd 32</vt:lpstr>
      <vt:lpstr>Slajd 33</vt:lpstr>
      <vt:lpstr>Czy każdy jest patriotą?  Niestety w dzisiejszych czasach niektórzy młodzi ludzie wstydzą się tego, że są polakami a tego nie można wytłumaczyć w żaden racjonalny sposób.  Nie można o każdym obywatelu kraju powiedzieć że jest patriotą. </vt:lpstr>
      <vt:lpstr>Prawdziwy patriotyzm przejawia się także szacunkiem dla hymnu, godła, historii czy flagi. Także szacunek dla języka polskiego jest bardzo ważny. Wielu młodych ludzi „okalecza” język polski poprzez wtrącanie do niego wyrazów obcych, pochodzących z innego języka. Mimo wszystko największym ciosem dla naszego ojczystego języka jest używanie wulgaryzmów.</vt:lpstr>
      <vt:lpstr>  </vt:lpstr>
      <vt:lpstr> Uczniowie przygotowali i przedstawili sylwetki osób, które są dla nich prawdziwymi patriotami.  Oto dwie z nich:</vt:lpstr>
      <vt:lpstr>Slajd 38</vt:lpstr>
      <vt:lpstr> Nazywano go patriotą.  Jego młodości przypadła na II wojnę światową. Jako młody człowiek nie mógł bezpiecznie rozwijać swojego talentu aktorskiego. Okupanci nie pozwalali mu na to. Ale nie poddawał się. Kiedy widział, jak wiele osób ginie, jak wiele jest morderstw, zaczął „walczyć” o Polskę. Nie bał się śmierci, bo kochał Polskę. Uważał ją za swój dom, swoje miejsce na ziemi. </vt:lpstr>
      <vt:lpstr>Dlatego uczestniczył w podziemnych spotkaniach, pomagał biednym i walczył o Polskę. Gdy został papieżem, kiedy nie mógł na co dzień przebywać w ojczystym kraju, modlił się za Polskę. Cały czas o niej pamiętał, mimo że był od niej tysiące kilometrów. Przyjeżdżał do Polski na pielgrzymki, mówił o kraju w ten sposób, jakby cały czas tu był, mieszkał. Bo go kochał. </vt:lpstr>
      <vt:lpstr>Slajd 41</vt:lpstr>
      <vt:lpstr>Żył w XIX/XX wieku kiedy Polska była pod zaborami. Swój patriotyzm udowodnił pisząc m.in. powieść „Krzyżacy”, w której najprawdopodobniej towarzyszyła mu  myśl. Jeśli Polacy pokonali w XV wieku Krzyżaków to i teraz też mogą pokonać zaborców. Być może ta powieść dała nadzieję, wielkiego ducha swoim rodakom. Może dzięki niemu Polska znowu zawidniała na mapie Europy. </vt:lpstr>
      <vt:lpstr>Slajd 43</vt:lpstr>
      <vt:lpstr>Slajd 44</vt:lpstr>
      <vt:lpstr>Slajd 45</vt:lpstr>
      <vt:lpstr>Slajd 46</vt:lpstr>
      <vt:lpstr>Slajd 47</vt:lpstr>
      <vt:lpstr>„Jacek Kuroń był skierowany na drugiego człowieka. Był mężem, ojcem, działaczem, politykiem, a przede wszystkim nauczycielem, wychowawcą i przewodnikiem. To mistrz tworzenia ruchu społecznego, budowania i gromadzenia ludzi, który głęboko wierzył w rozmowę z drugim człowiekiem, nawet wrogiem. Wierzył, że można się dogadać naprawdę z każdym. Myślę, że ludzi do dziś fascynuje właśnie jego otwartość i chęć porozumienia.</vt:lpstr>
      <vt:lpstr>Co by zrobił w dzisiejszej Polsce? Może zasypałby wielki, dzielący nas mur? Powiedziałby, że nie ma innego sposobu na wspólną przyszłość niż porozumienie, że jak nie ma porozumienia, to jest wojna, że naprawdę lepiej się w jakiejś sprawie łączyć niż dzielić, że więcej można zrobić razem niż osobno”.</vt:lpstr>
      <vt:lpstr>Na koniec naszego projektu w „ Dniu Tolerancji i Dniu Patrioty/Patriotki XXI wieku uczniowie dostali szczególne zadanie, aby stworzyć zasady, które chcielibyśmy, aby panowały w idealnym państwie. </vt:lpstr>
      <vt:lpstr>Oto one:</vt:lpstr>
      <vt:lpstr>Slajd 52</vt:lpstr>
      <vt:lpstr>Slajd 53</vt:lpstr>
      <vt:lpstr>Slajd 54</vt:lpstr>
      <vt:lpstr>Slajd 55</vt:lpstr>
      <vt:lpstr>Podsumowaniem naszego projektu i działań 16 LISTOPADA –  W OGÓLNOPOLSKIM DNIU TOLERANCJI I DNIU PATRIOTÓW I PATRIOTEK XXI w. niech będą słowa Cycerona  „Żadne miejsce nie powinno być milsze dla Ciebie od OJCZYZNY”.</vt:lpstr>
      <vt:lpstr>Slajd 57</vt:lpstr>
      <vt:lpstr>            DZIĘKUJEMY!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PATRIOTYZM</dc:title>
  <dc:creator>Agnieszka</dc:creator>
  <cp:lastModifiedBy>JAPAT</cp:lastModifiedBy>
  <cp:revision>68</cp:revision>
  <dcterms:created xsi:type="dcterms:W3CDTF">2017-11-06T17:24:59Z</dcterms:created>
  <dcterms:modified xsi:type="dcterms:W3CDTF">2018-11-02T09:35:57Z</dcterms:modified>
</cp:coreProperties>
</file>