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notesSlides/notesSlide2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1.xml" ContentType="application/vnd.openxmlformats-officedocument.drawingml.chartshapes+xml"/>
  <Override PartName="/ppt/charts/chart2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handoutMasterIdLst>
    <p:handoutMasterId r:id="rId124"/>
  </p:handoutMasterIdLst>
  <p:sldIdLst>
    <p:sldId id="383" r:id="rId2"/>
    <p:sldId id="282" r:id="rId3"/>
    <p:sldId id="441" r:id="rId4"/>
    <p:sldId id="387" r:id="rId5"/>
    <p:sldId id="487" r:id="rId6"/>
    <p:sldId id="488" r:id="rId7"/>
    <p:sldId id="489" r:id="rId8"/>
    <p:sldId id="490" r:id="rId9"/>
    <p:sldId id="491" r:id="rId10"/>
    <p:sldId id="492" r:id="rId11"/>
    <p:sldId id="493" r:id="rId12"/>
    <p:sldId id="494" r:id="rId13"/>
    <p:sldId id="506" r:id="rId14"/>
    <p:sldId id="507" r:id="rId15"/>
    <p:sldId id="390" r:id="rId16"/>
    <p:sldId id="481" r:id="rId17"/>
    <p:sldId id="289" r:id="rId18"/>
    <p:sldId id="306" r:id="rId19"/>
    <p:sldId id="373" r:id="rId20"/>
    <p:sldId id="374" r:id="rId21"/>
    <p:sldId id="350" r:id="rId22"/>
    <p:sldId id="333" r:id="rId23"/>
    <p:sldId id="497" r:id="rId24"/>
    <p:sldId id="372" r:id="rId25"/>
    <p:sldId id="375" r:id="rId26"/>
    <p:sldId id="376" r:id="rId27"/>
    <p:sldId id="348" r:id="rId28"/>
    <p:sldId id="498" r:id="rId29"/>
    <p:sldId id="309" r:id="rId30"/>
    <p:sldId id="484" r:id="rId31"/>
    <p:sldId id="485" r:id="rId32"/>
    <p:sldId id="311" r:id="rId33"/>
    <p:sldId id="312" r:id="rId34"/>
    <p:sldId id="391" r:id="rId35"/>
    <p:sldId id="363" r:id="rId36"/>
    <p:sldId id="499" r:id="rId37"/>
    <p:sldId id="448" r:id="rId38"/>
    <p:sldId id="303" r:id="rId39"/>
    <p:sldId id="450" r:id="rId40"/>
    <p:sldId id="394" r:id="rId41"/>
    <p:sldId id="392" r:id="rId42"/>
    <p:sldId id="477" r:id="rId43"/>
    <p:sldId id="396" r:id="rId44"/>
    <p:sldId id="483" r:id="rId45"/>
    <p:sldId id="451" r:id="rId46"/>
    <p:sldId id="357" r:id="rId47"/>
    <p:sldId id="399" r:id="rId48"/>
    <p:sldId id="478" r:id="rId49"/>
    <p:sldId id="452" r:id="rId50"/>
    <p:sldId id="395" r:id="rId51"/>
    <p:sldId id="398" r:id="rId52"/>
    <p:sldId id="413" r:id="rId53"/>
    <p:sldId id="453" r:id="rId54"/>
    <p:sldId id="397" r:id="rId55"/>
    <p:sldId id="454" r:id="rId56"/>
    <p:sldId id="400" r:id="rId57"/>
    <p:sldId id="505" r:id="rId58"/>
    <p:sldId id="401" r:id="rId59"/>
    <p:sldId id="402" r:id="rId60"/>
    <p:sldId id="403" r:id="rId61"/>
    <p:sldId id="479" r:id="rId62"/>
    <p:sldId id="408" r:id="rId63"/>
    <p:sldId id="405" r:id="rId64"/>
    <p:sldId id="406" r:id="rId65"/>
    <p:sldId id="407" r:id="rId66"/>
    <p:sldId id="480" r:id="rId67"/>
    <p:sldId id="410" r:id="rId68"/>
    <p:sldId id="336" r:id="rId69"/>
    <p:sldId id="411" r:id="rId70"/>
    <p:sldId id="455" r:id="rId71"/>
    <p:sldId id="456" r:id="rId72"/>
    <p:sldId id="414" r:id="rId73"/>
    <p:sldId id="457" r:id="rId74"/>
    <p:sldId id="416" r:id="rId75"/>
    <p:sldId id="501" r:id="rId76"/>
    <p:sldId id="458" r:id="rId77"/>
    <p:sldId id="459" r:id="rId78"/>
    <p:sldId id="460" r:id="rId79"/>
    <p:sldId id="467" r:id="rId80"/>
    <p:sldId id="500" r:id="rId81"/>
    <p:sldId id="461" r:id="rId82"/>
    <p:sldId id="418" r:id="rId83"/>
    <p:sldId id="463" r:id="rId84"/>
    <p:sldId id="466" r:id="rId85"/>
    <p:sldId id="440" r:id="rId86"/>
    <p:sldId id="446" r:id="rId87"/>
    <p:sldId id="444" r:id="rId88"/>
    <p:sldId id="443" r:id="rId89"/>
    <p:sldId id="469" r:id="rId90"/>
    <p:sldId id="424" r:id="rId91"/>
    <p:sldId id="482" r:id="rId92"/>
    <p:sldId id="337" r:id="rId93"/>
    <p:sldId id="426" r:id="rId94"/>
    <p:sldId id="427" r:id="rId95"/>
    <p:sldId id="361" r:id="rId96"/>
    <p:sldId id="359" r:id="rId97"/>
    <p:sldId id="429" r:id="rId98"/>
    <p:sldId id="428" r:id="rId99"/>
    <p:sldId id="502" r:id="rId100"/>
    <p:sldId id="360" r:id="rId101"/>
    <p:sldId id="432" r:id="rId102"/>
    <p:sldId id="430" r:id="rId103"/>
    <p:sldId id="431" r:id="rId104"/>
    <p:sldId id="362" r:id="rId105"/>
    <p:sldId id="433" r:id="rId106"/>
    <p:sldId id="352" r:id="rId107"/>
    <p:sldId id="364" r:id="rId108"/>
    <p:sldId id="365" r:id="rId109"/>
    <p:sldId id="434" r:id="rId110"/>
    <p:sldId id="366" r:id="rId111"/>
    <p:sldId id="435" r:id="rId112"/>
    <p:sldId id="436" r:id="rId113"/>
    <p:sldId id="380" r:id="rId114"/>
    <p:sldId id="381" r:id="rId115"/>
    <p:sldId id="503" r:id="rId116"/>
    <p:sldId id="438" r:id="rId117"/>
    <p:sldId id="504" r:id="rId118"/>
    <p:sldId id="382" r:id="rId119"/>
    <p:sldId id="318" r:id="rId120"/>
    <p:sldId id="356" r:id="rId121"/>
    <p:sldId id="321" r:id="rId122"/>
  </p:sldIdLst>
  <p:sldSz cx="9144000" cy="6858000" type="screen4x3"/>
  <p:notesSz cx="6669088" cy="98679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kutarna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8585"/>
    <a:srgbClr val="99FF66"/>
    <a:srgbClr val="FF9966"/>
    <a:srgbClr val="66FF33"/>
    <a:srgbClr val="33CC33"/>
    <a:srgbClr val="BCD2EE"/>
    <a:srgbClr val="BDD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86418" autoAdjust="0"/>
  </p:normalViewPr>
  <p:slideViewPr>
    <p:cSldViewPr>
      <p:cViewPr varScale="1">
        <p:scale>
          <a:sx n="89" d="100"/>
          <a:sy n="89" d="100"/>
        </p:scale>
        <p:origin x="122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5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handoutMaster" Target="handoutMasters/handout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\data\Scio_www\Provoz_a_ostatni\PR_a_marketing\Media\Tiskovky_a_CTK\15-16\TZ_Soutez_NSZ_a_profil_uchazece\grafy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chv\Desktop\V&#352;EM\earned_media\predani_dat\vyber_vse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chv\Desktop\V&#352;EM\earned_media\predani_dat\vyber_vse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esktop\Scio\kulatina\graf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esktop\Scio\kulatina\Ces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\Desktop\Scio\kulatina\Cesta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utarna\Downloads\r2017pk1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kutarna\Downloads\r2017pk1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\data\Scio_www\Provoz_a_ostatni\PR_a_marketing\Media\Tiskovky_a_CTK\15-16\TZ_kam_se_letos_chystaji_maturanti\Data_grafy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\Desktop\Scio\kulatina\Cesta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esktop\Scio\kulatina\Cest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\data\Scio_www\Provoz_a_ostatni\PR_a_marketing\Media\Tiskovky_a_CTK\15-16\TZ_Soutez_NSZ_a_profil_uchazece\grafy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esktop\Scio\kulatina\grafy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esktop\Scio\kulatina\grafy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\data\Scio_www\KLIENTI_a_PROJEKTY\Indiv\2VS\NSZ\2015_2016\20_Marketing\Akce\testovani_OSP\exporty_dat\vsechno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data\data\Scio_www\KLIENTI_a_PROJEKTY\Indiv\2VS\NSZ\2015_2016\20_Marketing\Akce\testovani_OSP\exporty_dat\vsechno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\data\Scio_www\KLIENTI_a_PROJEKTY\Indiv\2VS\NSZ\2015_2016\20_Marketing\Akce\testovani_OSP\exporty_dat\vsechno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\data\Scio_www\Provoz_a_ostatni\PR_a_marketing\Media\Tiskovky_a_CTK\15-16\TZ_Soutez_NSZ_a_profil_uchazece\grafy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esktop\Scio\kulatina\graf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esktop\Scio\kulatina\graf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\Desktop\Scio\kulatina\grafy2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esktop\Scio\kulatina\grafy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chv\Documents\NSZ-poskol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chv\Desktop\V&#352;EM\earned_media\predani_dat\vyber_vse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33163907713957"/>
          <c:y val="0"/>
          <c:w val="0.87531964041032473"/>
          <c:h val="0.939373055771580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List1!$C$46</c:f>
              <c:strCache>
                <c:ptCount val="1"/>
                <c:pt idx="0">
                  <c:v>podíl</c:v>
                </c:pt>
              </c:strCache>
            </c:strRef>
          </c:tx>
          <c:spPr>
            <a:solidFill>
              <a:srgbClr val="074A7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List1!$A$47:$A$52</c:f>
              <c:strCache>
                <c:ptCount val="6"/>
                <c:pt idx="0">
                  <c:v>více než 9</c:v>
                </c:pt>
                <c:pt idx="1">
                  <c:v>8 až 9</c:v>
                </c:pt>
                <c:pt idx="2">
                  <c:v>7 až 8</c:v>
                </c:pt>
                <c:pt idx="3">
                  <c:v>6 až 7</c:v>
                </c:pt>
                <c:pt idx="4">
                  <c:v>5 až 6</c:v>
                </c:pt>
                <c:pt idx="5">
                  <c:v>méně než 5</c:v>
                </c:pt>
              </c:strCache>
            </c:strRef>
          </c:cat>
          <c:val>
            <c:numRef>
              <c:f>List1!$C$47:$C$52</c:f>
              <c:numCache>
                <c:formatCode>0%</c:formatCode>
                <c:ptCount val="6"/>
                <c:pt idx="0">
                  <c:v>1.0000000000000007E-2</c:v>
                </c:pt>
                <c:pt idx="1">
                  <c:v>0.11600000000000003</c:v>
                </c:pt>
                <c:pt idx="2">
                  <c:v>0.3430000000000003</c:v>
                </c:pt>
                <c:pt idx="3">
                  <c:v>0.33100000000000052</c:v>
                </c:pt>
                <c:pt idx="4">
                  <c:v>0.16000000000000003</c:v>
                </c:pt>
                <c:pt idx="5">
                  <c:v>2.0000000000000014E-2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AD-4CE8-847A-7A0727A150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31231560"/>
        <c:axId val="531234696"/>
      </c:barChart>
      <c:catAx>
        <c:axId val="5312315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endParaRPr lang="sk-SK"/>
          </a:p>
        </c:txPr>
        <c:crossAx val="531234696"/>
        <c:crosses val="autoZero"/>
        <c:auto val="1"/>
        <c:lblAlgn val="ctr"/>
        <c:lblOffset val="100"/>
        <c:noMultiLvlLbl val="0"/>
      </c:catAx>
      <c:valAx>
        <c:axId val="5312346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5312315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74A7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3.06763285024143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1AC-42A7-90AA-CD56CAC3CA8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III_2017_prace!$A$13:$A$16</c:f>
              <c:strCache>
                <c:ptCount val="4"/>
                <c:pt idx="0">
                  <c:v>Rozhodně ano</c:v>
                </c:pt>
                <c:pt idx="1">
                  <c:v>Spíše ano</c:v>
                </c:pt>
                <c:pt idx="2">
                  <c:v>Spíše ne</c:v>
                </c:pt>
                <c:pt idx="3">
                  <c:v>Rozhodně ne</c:v>
                </c:pt>
              </c:strCache>
            </c:strRef>
          </c:cat>
          <c:val>
            <c:numRef>
              <c:f>III_2017_prace!$C$13:$C$16</c:f>
              <c:numCache>
                <c:formatCode>0%</c:formatCode>
                <c:ptCount val="4"/>
                <c:pt idx="0">
                  <c:v>1.2E-2</c:v>
                </c:pt>
                <c:pt idx="1">
                  <c:v>7.0999999999999994E-2</c:v>
                </c:pt>
                <c:pt idx="2">
                  <c:v>0.51900000000000002</c:v>
                </c:pt>
                <c:pt idx="3">
                  <c:v>0.39700000000000008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AC-42A7-90AA-CD56CAC3C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5740096"/>
        <c:axId val="355735784"/>
      </c:barChart>
      <c:catAx>
        <c:axId val="355740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5735784"/>
        <c:crosses val="autoZero"/>
        <c:auto val="1"/>
        <c:lblAlgn val="ctr"/>
        <c:lblOffset val="100"/>
        <c:noMultiLvlLbl val="0"/>
      </c:catAx>
      <c:valAx>
        <c:axId val="3557357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35574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</a:defRPr>
      </a:pPr>
      <a:endParaRPr lang="sk-S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449356548830911E-2"/>
          <c:y val="4.5428454077493081E-2"/>
          <c:w val="0.93310128690233818"/>
          <c:h val="0.9412102358997148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8BF"/>
            </a:solidFill>
            <a:ln>
              <a:solidFill>
                <a:srgbClr val="0076B8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III_2017_prace!$A$13:$A$16</c:f>
              <c:strCache>
                <c:ptCount val="4"/>
                <c:pt idx="0">
                  <c:v>Rozhodně ano</c:v>
                </c:pt>
                <c:pt idx="1">
                  <c:v>Spíše ano</c:v>
                </c:pt>
                <c:pt idx="2">
                  <c:v>Spíše ne</c:v>
                </c:pt>
                <c:pt idx="3">
                  <c:v>Rozhodně ne</c:v>
                </c:pt>
              </c:strCache>
            </c:strRef>
          </c:cat>
          <c:val>
            <c:numRef>
              <c:f>III_2017_prace!$D$13:$D$16</c:f>
              <c:numCache>
                <c:formatCode>General</c:formatCode>
                <c:ptCount val="4"/>
                <c:pt idx="0">
                  <c:v>58.9</c:v>
                </c:pt>
                <c:pt idx="1">
                  <c:v>52.9</c:v>
                </c:pt>
                <c:pt idx="2">
                  <c:v>48.7</c:v>
                </c:pt>
                <c:pt idx="3">
                  <c:v>45.9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B8-403E-BF78-30AFAA8A7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5738136"/>
        <c:axId val="355742056"/>
      </c:barChart>
      <c:catAx>
        <c:axId val="355738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355742056"/>
        <c:crosses val="autoZero"/>
        <c:auto val="1"/>
        <c:lblAlgn val="ctr"/>
        <c:lblOffset val="100"/>
        <c:noMultiLvlLbl val="0"/>
      </c:catAx>
      <c:valAx>
        <c:axId val="355742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355738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sk-SK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A4F-4FC6-A498-5ECFDE55A4E9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A4F-4FC6-A498-5ECFDE55A4E9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A4F-4FC6-A498-5ECFDE55A4E9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A4F-4FC6-A498-5ECFDE55A4E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ECEF74A-60B1-4042-9031-6B2C7C0DA692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A4F-4FC6-A498-5ECFDE55A4E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A0FE010-1D4E-4484-9BDF-C9DD5012C5FE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A4F-4FC6-A498-5ECFDE55A4E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AACE4E8-58AC-4F72-8F59-0C7A7C31023D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A4F-4FC6-A498-5ECFDE55A4E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2F72C67-7544-48B8-A270-7E3EA6DDE4BE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A4F-4FC6-A498-5ECFDE55A4E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't5 varC'!$A$219:$A$222</c:f>
              <c:strCache>
                <c:ptCount val="4"/>
                <c:pt idx="0">
                  <c:v>Rozhodně ano</c:v>
                </c:pt>
                <c:pt idx="1">
                  <c:v>Spíše ano</c:v>
                </c:pt>
                <c:pt idx="2">
                  <c:v>Spíše ne</c:v>
                </c:pt>
                <c:pt idx="3">
                  <c:v>Rozhodně ne</c:v>
                </c:pt>
              </c:strCache>
            </c:strRef>
          </c:cat>
          <c:val>
            <c:numRef>
              <c:f>'t5 varC'!$B$219:$B$222</c:f>
              <c:numCache>
                <c:formatCode>General</c:formatCode>
                <c:ptCount val="4"/>
                <c:pt idx="0">
                  <c:v>418</c:v>
                </c:pt>
                <c:pt idx="1">
                  <c:v>556</c:v>
                </c:pt>
                <c:pt idx="2">
                  <c:v>376</c:v>
                </c:pt>
                <c:pt idx="3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A4F-4FC6-A498-5ECFDE55A4E9}"/>
            </c:ext>
            <c:ext xmlns:c15="http://schemas.microsoft.com/office/drawing/2012/chart" uri="{02D57815-91ED-43cb-92C2-25804820EDAC}">
              <c15:datalabelsRange>
                <c15:f>'t5 varC'!$C$219:$C$222</c15:f>
                <c15:dlblRangeCache>
                  <c:ptCount val="4"/>
                  <c:pt idx="0">
                    <c:v>28,8%</c:v>
                  </c:pt>
                  <c:pt idx="1">
                    <c:v>38,3%</c:v>
                  </c:pt>
                  <c:pt idx="2">
                    <c:v>25,9%</c:v>
                  </c:pt>
                  <c:pt idx="3">
                    <c:v>2,9%</c:v>
                  </c:pt>
                </c15:dlblRangeCache>
              </c15:datalabelsRange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A4-47EB-8A85-7DDB60A029BF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A4-47EB-8A85-7DDB60A029BF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A4-47EB-8A85-7DDB60A029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List1!$A$49:$A$51</c:f>
              <c:strCache>
                <c:ptCount val="3"/>
                <c:pt idx="0">
                  <c:v>áno, iba na Slovensko</c:v>
                </c:pt>
                <c:pt idx="1">
                  <c:v>áno, na Slovensko aj do Čiech</c:v>
                </c:pt>
                <c:pt idx="2">
                  <c:v>ešte neviem</c:v>
                </c:pt>
              </c:strCache>
            </c:strRef>
          </c:cat>
          <c:val>
            <c:numRef>
              <c:f>List1!$B$49:$B$51</c:f>
              <c:numCache>
                <c:formatCode>General</c:formatCode>
                <c:ptCount val="3"/>
                <c:pt idx="0">
                  <c:v>876</c:v>
                </c:pt>
                <c:pt idx="1">
                  <c:v>902</c:v>
                </c:pt>
                <c:pt idx="2">
                  <c:v>385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AA4-47EB-8A85-7DDB60A029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cat>
            <c:strRef>
              <c:f>List1!$D$3:$D$14</c:f>
              <c:strCache>
                <c:ptCount val="12"/>
                <c:pt idx="0">
                  <c:v>Lekársky / farmaceutický</c:v>
                </c:pt>
                <c:pt idx="1">
                  <c:v>Ekonomický / management / marketing</c:v>
                </c:pt>
                <c:pt idx="2">
                  <c:v>IT odbory</c:v>
                </c:pt>
                <c:pt idx="3">
                  <c:v>Spoločenskovedný / humanitný</c:v>
                </c:pt>
                <c:pt idx="4">
                  <c:v>Ešte neviem</c:v>
                </c:pt>
                <c:pt idx="5">
                  <c:v>Zdravotnícko-sociálny</c:v>
                </c:pt>
                <c:pt idx="6">
                  <c:v>Pedagogický / telovýchovný</c:v>
                </c:pt>
                <c:pt idx="7">
                  <c:v>Umelecký / architektúra</c:v>
                </c:pt>
                <c:pt idx="8">
                  <c:v>Prírodovedný</c:v>
                </c:pt>
                <c:pt idx="9">
                  <c:v>Jazykový</c:v>
                </c:pt>
                <c:pt idx="10">
                  <c:v>Technický (okrem IT)</c:v>
                </c:pt>
                <c:pt idx="11">
                  <c:v>Právnický</c:v>
                </c:pt>
              </c:strCache>
            </c:strRef>
          </c:cat>
          <c:val>
            <c:numRef>
              <c:f>List1!$E$3:$E$14</c:f>
              <c:numCache>
                <c:formatCode>General</c:formatCode>
                <c:ptCount val="12"/>
                <c:pt idx="0">
                  <c:v>448</c:v>
                </c:pt>
                <c:pt idx="1">
                  <c:v>322</c:v>
                </c:pt>
                <c:pt idx="2">
                  <c:v>209</c:v>
                </c:pt>
                <c:pt idx="3">
                  <c:v>190</c:v>
                </c:pt>
                <c:pt idx="4">
                  <c:v>187</c:v>
                </c:pt>
                <c:pt idx="5">
                  <c:v>158</c:v>
                </c:pt>
                <c:pt idx="6">
                  <c:v>135</c:v>
                </c:pt>
                <c:pt idx="7">
                  <c:v>127</c:v>
                </c:pt>
                <c:pt idx="8">
                  <c:v>111</c:v>
                </c:pt>
                <c:pt idx="9">
                  <c:v>91</c:v>
                </c:pt>
                <c:pt idx="10">
                  <c:v>84</c:v>
                </c:pt>
                <c:pt idx="11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58-49E5-BA3D-DEBC3A97A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355738920"/>
        <c:axId val="355739312"/>
      </c:barChart>
      <c:catAx>
        <c:axId val="3557389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5739312"/>
        <c:crosses val="autoZero"/>
        <c:auto val="1"/>
        <c:lblAlgn val="ctr"/>
        <c:lblOffset val="100"/>
        <c:noMultiLvlLbl val="0"/>
      </c:catAx>
      <c:valAx>
        <c:axId val="35573931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5738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tint val="4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95-4FC6-AB3A-A309BA36F428}"/>
              </c:ext>
            </c:extLst>
          </c:dPt>
          <c:dPt>
            <c:idx val="1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95-4FC6-AB3A-A309BA36F428}"/>
              </c:ext>
            </c:extLst>
          </c:dPt>
          <c:dPt>
            <c:idx val="2"/>
            <c:bubble3D val="0"/>
            <c:spPr>
              <a:solidFill>
                <a:schemeClr val="accent1">
                  <a:tint val="83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695-4FC6-AB3A-A309BA36F428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E66-43C2-A445-D38065D24529}"/>
              </c:ext>
            </c:extLst>
          </c:dPt>
          <c:dPt>
            <c:idx val="4"/>
            <c:bubble3D val="0"/>
            <c:spPr>
              <a:solidFill>
                <a:schemeClr val="accent1">
                  <a:shade val="82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695-4FC6-AB3A-A309BA36F428}"/>
              </c:ext>
            </c:extLst>
          </c:dPt>
          <c:dPt>
            <c:idx val="5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695-4FC6-AB3A-A309BA36F428}"/>
              </c:ext>
            </c:extLst>
          </c:dPt>
          <c:dPt>
            <c:idx val="6"/>
            <c:bubble3D val="0"/>
            <c:spPr>
              <a:solidFill>
                <a:schemeClr val="accent1">
                  <a:shade val="47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695-4FC6-AB3A-A309BA36F428}"/>
              </c:ext>
            </c:extLst>
          </c:dPt>
          <c:dLbls>
            <c:dLbl>
              <c:idx val="3"/>
              <c:layout>
                <c:manualLayout>
                  <c:x val="9.0491946280921703E-3"/>
                  <c:y val="2.4239766139122159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E66-43C2-A445-D38065D2452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'G 03'!$C$4:$C$10</c:f>
              <c:strCache>
                <c:ptCount val="7"/>
                <c:pt idx="0">
                  <c:v>prírodné vedy</c:v>
                </c:pt>
                <c:pt idx="1">
                  <c:v>technické vedy a náuky</c:v>
                </c:pt>
                <c:pt idx="2">
                  <c:v>poľnohospodársko -lesnícke a veterinárne vedy a náuky</c:v>
                </c:pt>
                <c:pt idx="3">
                  <c:v>zdravotníctvo</c:v>
                </c:pt>
                <c:pt idx="4">
                  <c:v>spoločenské vedy, náuky a služby</c:v>
                </c:pt>
                <c:pt idx="5">
                  <c:v>vedy a náuky o kultúre a umení</c:v>
                </c:pt>
                <c:pt idx="6">
                  <c:v>vojenské a bezpečnostné vedy a náuky</c:v>
                </c:pt>
              </c:strCache>
            </c:strRef>
          </c:cat>
          <c:val>
            <c:numRef>
              <c:f>'G 03'!$D$4:$D$10</c:f>
              <c:numCache>
                <c:formatCode>General</c:formatCode>
                <c:ptCount val="7"/>
                <c:pt idx="0">
                  <c:v>2552</c:v>
                </c:pt>
                <c:pt idx="1">
                  <c:v>10055</c:v>
                </c:pt>
                <c:pt idx="2">
                  <c:v>1508</c:v>
                </c:pt>
                <c:pt idx="3">
                  <c:v>4726</c:v>
                </c:pt>
                <c:pt idx="4">
                  <c:v>24791</c:v>
                </c:pt>
                <c:pt idx="5">
                  <c:v>911</c:v>
                </c:pt>
                <c:pt idx="6">
                  <c:v>955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E66-43C2-A445-D38065D245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98249221937522"/>
          <c:y val="0.3466901903873163"/>
          <c:w val="0.56982107312137809"/>
          <c:h val="0.44076692546729151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6.0999381711210832E-2"/>
                  <c:y val="-3.40973232004536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5643874919852957E-2"/>
                  <c:y val="-3.83560651822963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9133357163213749E-2"/>
                  <c:y val="-7.4594456180782281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pl-PL" sz="1200"/>
                      <a:t>ekonomika                            a organizácia,         obchod a služby</a:t>
                    </a:r>
                  </a:p>
                  <a:p>
                    <a:pPr>
                      <a:defRPr sz="1200"/>
                    </a:pPr>
                    <a:r>
                      <a:rPr lang="pl-PL" sz="1200"/>
                      <a:t>2,5%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352385966776639"/>
                  <c:y val="5.7973058245768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88982374566976E-2"/>
                  <c:y val="-2.425260435985204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1308484286564356"/>
                  <c:y val="5.0860348378390777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h</a:t>
                    </a:r>
                    <a:r>
                      <a:rPr lang="en-US"/>
                      <a:t>istorické vedy
1,5%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2199320848408146E-2"/>
                  <c:y val="7.1603244716361675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publicistika, knihovníctvo                            a vedecké informácie</a:t>
                    </a:r>
                  </a:p>
                  <a:p>
                    <a:pPr>
                      <a:defRPr sz="1200"/>
                    </a:pPr>
                    <a:r>
                      <a:rPr lang="en-US" sz="1200"/>
                      <a:t>6%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2910894925480567E-2"/>
                  <c:y val="8.1906366683976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2962650318973751E-2"/>
                  <c:y val="9.160564216148629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0746716853714884E-4"/>
                  <c:y val="-3.3301187284294725E-3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p</a:t>
                    </a:r>
                    <a:r>
                      <a:rPr lang="en-US"/>
                      <a:t>edagogické vedy
11,5%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1693997389166432E-2"/>
                  <c:y val="-1.67309587647439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0076157000585825E-2"/>
                  <c:y val="-1.7567639172963407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s</a:t>
                    </a:r>
                    <a:r>
                      <a:rPr lang="en-US"/>
                      <a:t>poločenské                         a behaviorálne vedy</a:t>
                    </a:r>
                  </a:p>
                  <a:p>
                    <a:r>
                      <a:rPr lang="en-US"/>
                      <a:t>9,5%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A5C-48F7-ABC9-75EF19369CF2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5.3475845176646393E-2"/>
                  <c:y val="-2.7611159977815707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u</a:t>
                    </a:r>
                    <a:r>
                      <a:rPr lang="en-US"/>
                      <a:t>čiteľstvo predmetov                     v kombináciách
12%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8A5C-48F7-ABC9-75EF19369CF2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k-SK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'G 03'!$C$14:$C$26</c:f>
              <c:strCache>
                <c:ptCount val="13"/>
                <c:pt idx="0">
                  <c:v>filozofické vedy</c:v>
                </c:pt>
                <c:pt idx="1">
                  <c:v>ekonomické vedy</c:v>
                </c:pt>
                <c:pt idx="2">
                  <c:v>ekonomika a organizácia, obchod a služby</c:v>
                </c:pt>
                <c:pt idx="3">
                  <c:v>politické vedy</c:v>
                </c:pt>
                <c:pt idx="4">
                  <c:v>právne vedy</c:v>
                </c:pt>
                <c:pt idx="5">
                  <c:v>historické vedy</c:v>
                </c:pt>
                <c:pt idx="6">
                  <c:v>publicistika, knihovníctvo a vedecké informácie</c:v>
                </c:pt>
                <c:pt idx="7">
                  <c:v>filologické vedy</c:v>
                </c:pt>
                <c:pt idx="8">
                  <c:v>vedy o telesnej kultúre</c:v>
                </c:pt>
                <c:pt idx="9">
                  <c:v>pedagogické vedy</c:v>
                </c:pt>
                <c:pt idx="10">
                  <c:v>učiteľstvo</c:v>
                </c:pt>
                <c:pt idx="11">
                  <c:v>spoločenské a behaviorálne vedy</c:v>
                </c:pt>
                <c:pt idx="12">
                  <c:v>učiteľstvo predmetov v kombináciách</c:v>
                </c:pt>
              </c:strCache>
            </c:strRef>
          </c:cat>
          <c:val>
            <c:numRef>
              <c:f>'G 03'!$D$14:$D$26</c:f>
              <c:numCache>
                <c:formatCode>General</c:formatCode>
                <c:ptCount val="13"/>
                <c:pt idx="0">
                  <c:v>495</c:v>
                </c:pt>
                <c:pt idx="1">
                  <c:v>6942</c:v>
                </c:pt>
                <c:pt idx="2">
                  <c:v>604</c:v>
                </c:pt>
                <c:pt idx="3">
                  <c:v>1210</c:v>
                </c:pt>
                <c:pt idx="4">
                  <c:v>2235</c:v>
                </c:pt>
                <c:pt idx="5">
                  <c:v>368</c:v>
                </c:pt>
                <c:pt idx="6">
                  <c:v>1539</c:v>
                </c:pt>
                <c:pt idx="7">
                  <c:v>1693</c:v>
                </c:pt>
                <c:pt idx="8">
                  <c:v>538</c:v>
                </c:pt>
                <c:pt idx="9">
                  <c:v>2837</c:v>
                </c:pt>
                <c:pt idx="10">
                  <c:v>919</c:v>
                </c:pt>
                <c:pt idx="11">
                  <c:v>2384</c:v>
                </c:pt>
                <c:pt idx="12">
                  <c:v>3027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A5C-48F7-ABC9-75EF19369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rgbClr val="005392"/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baseline="0">
                <a:solidFill>
                  <a:srgbClr val="005392"/>
                </a:solidFill>
              </a:rPr>
              <a:t>Máte už jasno v tom, na kterou fakultu si podáte přihlášku?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rgbClr val="005392"/>
                </a:solidFill>
                <a:latin typeface="+mn-lt"/>
                <a:ea typeface="+mn-ea"/>
                <a:cs typeface="+mn-cs"/>
              </a:defRPr>
            </a:pPr>
            <a:endParaRPr lang="cs-CZ" sz="1000" dirty="0">
              <a:solidFill>
                <a:srgbClr val="005392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rgbClr val="005392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rgbClr val="005392"/>
                </a:solidFill>
              </a:rPr>
              <a:t> (</a:t>
            </a:r>
            <a:r>
              <a:rPr lang="en-US" sz="2000" b="0" dirty="0" err="1">
                <a:solidFill>
                  <a:srgbClr val="005392"/>
                </a:solidFill>
              </a:rPr>
              <a:t>červen</a:t>
            </a:r>
            <a:r>
              <a:rPr lang="en-US" sz="2000" b="0" dirty="0">
                <a:solidFill>
                  <a:srgbClr val="005392"/>
                </a:solidFill>
              </a:rPr>
              <a:t> 2016</a:t>
            </a:r>
            <a:r>
              <a:rPr lang="cs-CZ" sz="2000" b="0" dirty="0">
                <a:solidFill>
                  <a:srgbClr val="005392"/>
                </a:solidFill>
              </a:rPr>
              <a:t>; gymnazisté; </a:t>
            </a:r>
            <a:r>
              <a:rPr lang="cs-CZ" sz="2000" b="0" dirty="0" err="1">
                <a:solidFill>
                  <a:srgbClr val="005392"/>
                </a:solidFill>
              </a:rPr>
              <a:t>předmaturtiní</a:t>
            </a:r>
            <a:r>
              <a:rPr lang="cs-CZ" sz="2000" b="0" dirty="0">
                <a:solidFill>
                  <a:srgbClr val="005392"/>
                </a:solidFill>
              </a:rPr>
              <a:t> ročník</a:t>
            </a:r>
            <a:r>
              <a:rPr lang="en-US" sz="2000" b="0" dirty="0">
                <a:solidFill>
                  <a:srgbClr val="005392"/>
                </a:solidFill>
              </a:rPr>
              <a:t>)</a:t>
            </a:r>
          </a:p>
        </c:rich>
      </c:tx>
      <c:layout>
        <c:manualLayout>
          <c:xMode val="edge"/>
          <c:yMode val="edge"/>
          <c:x val="9.9735802979316248E-3"/>
          <c:y val="1.728911434083082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0372609170112959"/>
          <c:y val="0.22927439880417341"/>
          <c:w val="0.49304308867031377"/>
          <c:h val="0.77072560119583011"/>
        </c:manualLayout>
      </c:layout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873503549683272"/>
          <c:y val="7.5388608474041024E-2"/>
          <c:w val="0.47235099161047145"/>
          <c:h val="0.882424597036626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List1!$A$65:$A$72</c:f>
              <c:strCache>
                <c:ptCount val="8"/>
                <c:pt idx="0">
                  <c:v>Záujem o daný odbor.</c:v>
                </c:pt>
                <c:pt idx="1">
                  <c:v>Dobrá šanca na uplatnenie.</c:v>
                </c:pt>
                <c:pt idx="2">
                  <c:v>Dobrá šanca na získanie dobre plateného zamestnania.</c:v>
                </c:pt>
                <c:pt idx="3">
                  <c:v>Chcem pomáhať, prácu v danom odbore vnímam ako poslanie.</c:v>
                </c:pt>
                <c:pt idx="4">
                  <c:v>Okolie odo mňa očakáva/vyžaduje vyštudovanie daného odboru.</c:v>
                </c:pt>
                <c:pt idx="5">
                  <c:v>Získanie spoločenskej prestíže.</c:v>
                </c:pt>
                <c:pt idx="6">
                  <c:v>Nenáročnosť štúdia daného odboru.</c:v>
                </c:pt>
                <c:pt idx="7">
                  <c:v>Iné.</c:v>
                </c:pt>
              </c:strCache>
            </c:strRef>
          </c:cat>
          <c:val>
            <c:numRef>
              <c:f>List1!$C$65:$C$72</c:f>
              <c:numCache>
                <c:formatCode>0.0%</c:formatCode>
                <c:ptCount val="8"/>
                <c:pt idx="0">
                  <c:v>0.36452328159645236</c:v>
                </c:pt>
                <c:pt idx="1">
                  <c:v>0.23636363636363636</c:v>
                </c:pt>
                <c:pt idx="2">
                  <c:v>0.18713968957871396</c:v>
                </c:pt>
                <c:pt idx="3">
                  <c:v>0.15343680709534374</c:v>
                </c:pt>
                <c:pt idx="4">
                  <c:v>4.434589800443459E-3</c:v>
                </c:pt>
                <c:pt idx="5">
                  <c:v>1.0643015521064302E-2</c:v>
                </c:pt>
                <c:pt idx="6">
                  <c:v>1.0199556541019957E-2</c:v>
                </c:pt>
                <c:pt idx="7">
                  <c:v>3.3259423503325947E-2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D3-431C-88B9-DB8FA1BF5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7283976"/>
        <c:axId val="357283192"/>
      </c:barChart>
      <c:catAx>
        <c:axId val="35728397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7283192"/>
        <c:crosses val="autoZero"/>
        <c:auto val="1"/>
        <c:lblAlgn val="ctr"/>
        <c:lblOffset val="100"/>
        <c:noMultiLvlLbl val="0"/>
      </c:catAx>
      <c:valAx>
        <c:axId val="35728319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72839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List1!$A$77:$A$91</c:f>
              <c:strCache>
                <c:ptCount val="15"/>
                <c:pt idx="0">
                  <c:v>kvalita výučby na fakulte</c:v>
                </c:pt>
                <c:pt idx="1">
                  <c:v>ľahké uplatnenie v praxi</c:v>
                </c:pt>
                <c:pt idx="2">
                  <c:v>vysoké zárobky v danej profesii</c:v>
                </c:pt>
                <c:pt idx="3">
                  <c:v>prestíž fakulty (najlepšia v danom odbore)</c:v>
                </c:pt>
                <c:pt idx="4">
                  <c:v>šanca, že doštudujem</c:v>
                </c:pt>
                <c:pt idx="5">
                  <c:v>primeraná náročnosť štúdia</c:v>
                </c:pt>
                <c:pt idx="6">
                  <c:v>mesto, kde fakulta sídli (chcem do Bratislavy alebo do ČR)</c:v>
                </c:pt>
                <c:pt idx="7">
                  <c:v>doporučenia/skúsenosti známých</c:v>
                </c:pt>
                <c:pt idx="8">
                  <c:v>priateľská atmosféra na fakulte</c:v>
                </c:pt>
                <c:pt idx="9">
                  <c:v>mesto, kde fakulta sídli (nechcem do Bratislavy alebo do ČR)</c:v>
                </c:pt>
                <c:pt idx="10">
                  <c:v>vybavenie fakulty</c:v>
                </c:pt>
                <c:pt idx="11">
                  <c:v>prítomnosť priateľov/spolužiakov</c:v>
                </c:pt>
                <c:pt idx="12">
                  <c:v>doporučenia/skúsenosti učiteľov zo SŠ</c:v>
                </c:pt>
                <c:pt idx="13">
                  <c:v>doporučenia/skúsenosti rodičov</c:v>
                </c:pt>
                <c:pt idx="14">
                  <c:v>dopravná dostupnosť</c:v>
                </c:pt>
              </c:strCache>
            </c:strRef>
          </c:cat>
          <c:val>
            <c:numRef>
              <c:f>List1!$C$77:$C$91</c:f>
              <c:numCache>
                <c:formatCode>0.0%</c:formatCode>
                <c:ptCount val="15"/>
                <c:pt idx="0">
                  <c:v>0.2999040307101728</c:v>
                </c:pt>
                <c:pt idx="1">
                  <c:v>0.16218809980806143</c:v>
                </c:pt>
                <c:pt idx="2">
                  <c:v>0.15499040307101733</c:v>
                </c:pt>
                <c:pt idx="3">
                  <c:v>0.13771593090211137</c:v>
                </c:pt>
                <c:pt idx="4">
                  <c:v>4.9904030710172749E-2</c:v>
                </c:pt>
                <c:pt idx="5">
                  <c:v>4.3666026871401163E-2</c:v>
                </c:pt>
                <c:pt idx="6">
                  <c:v>4.0307101727447232E-2</c:v>
                </c:pt>
                <c:pt idx="7">
                  <c:v>2.8310940499040312E-2</c:v>
                </c:pt>
                <c:pt idx="8">
                  <c:v>2.1593090211132437E-2</c:v>
                </c:pt>
                <c:pt idx="9">
                  <c:v>1.7274472168905951E-2</c:v>
                </c:pt>
                <c:pt idx="10">
                  <c:v>1.1996161228406913E-2</c:v>
                </c:pt>
                <c:pt idx="11">
                  <c:v>1.0076775431861805E-2</c:v>
                </c:pt>
                <c:pt idx="12">
                  <c:v>8.6372360844529754E-3</c:v>
                </c:pt>
                <c:pt idx="13">
                  <c:v>6.7178502879078703E-3</c:v>
                </c:pt>
                <c:pt idx="14">
                  <c:v>6.7178502879078703E-3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25-4C21-BC73-BBEC480E09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57282016"/>
        <c:axId val="357277312"/>
      </c:barChart>
      <c:catAx>
        <c:axId val="35728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7277312"/>
        <c:crosses val="autoZero"/>
        <c:auto val="1"/>
        <c:lblAlgn val="ctr"/>
        <c:lblOffset val="100"/>
        <c:noMultiLvlLbl val="0"/>
      </c:catAx>
      <c:valAx>
        <c:axId val="35727731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one"/>
        <c:crossAx val="35728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 b="0"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cs-CZ" sz="2000" dirty="0" err="1"/>
              <a:t>Kedy</a:t>
            </a:r>
            <a:r>
              <a:rPr lang="cs-CZ" sz="2000" baseline="0" dirty="0"/>
              <a:t> </a:t>
            </a:r>
            <a:r>
              <a:rPr lang="cs-CZ" sz="2000" baseline="0" dirty="0" err="1"/>
              <a:t>chodievate</a:t>
            </a:r>
            <a:r>
              <a:rPr lang="cs-CZ" sz="2000" baseline="0" dirty="0"/>
              <a:t> </a:t>
            </a:r>
            <a:r>
              <a:rPr lang="cs-CZ" sz="2000" baseline="0" dirty="0" err="1"/>
              <a:t>spať</a:t>
            </a:r>
            <a:r>
              <a:rPr lang="cs-CZ" sz="2000" baseline="0" dirty="0"/>
              <a:t>?</a:t>
            </a:r>
            <a:endParaRPr lang="cs-CZ" sz="2000" dirty="0"/>
          </a:p>
          <a:p>
            <a:pPr>
              <a:defRPr sz="1100" b="0"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cs-CZ" sz="1100" dirty="0"/>
              <a:t>(N = 5 867)</a:t>
            </a:r>
          </a:p>
        </c:rich>
      </c:tx>
      <c:layout>
        <c:manualLayout>
          <c:xMode val="edge"/>
          <c:yMode val="edge"/>
          <c:x val="0.11867281263042845"/>
          <c:y val="2.4541062801932374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List1!$C$69</c:f>
              <c:strCache>
                <c:ptCount val="1"/>
                <c:pt idx="0">
                  <c:v>podíl</c:v>
                </c:pt>
              </c:strCache>
            </c:strRef>
          </c:tx>
          <c:spPr>
            <a:solidFill>
              <a:srgbClr val="074A7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List1!$A$70:$A$75</c:f>
              <c:strCache>
                <c:ptCount val="6"/>
                <c:pt idx="0">
                  <c:v>po 2:00</c:v>
                </c:pt>
                <c:pt idx="1">
                  <c:v>mezi 1:00 a 2:00</c:v>
                </c:pt>
                <c:pt idx="2">
                  <c:v>mezi půlnocí a 1:00</c:v>
                </c:pt>
                <c:pt idx="3">
                  <c:v>mezi 23:00 a půlnocí</c:v>
                </c:pt>
                <c:pt idx="4">
                  <c:v>mezi 22:00 a 23:00</c:v>
                </c:pt>
                <c:pt idx="5">
                  <c:v>před 22:00</c:v>
                </c:pt>
              </c:strCache>
            </c:strRef>
          </c:cat>
          <c:val>
            <c:numRef>
              <c:f>List1!$C$70:$C$75</c:f>
              <c:numCache>
                <c:formatCode>0%</c:formatCode>
                <c:ptCount val="6"/>
                <c:pt idx="0">
                  <c:v>1.2999999999999998E-2</c:v>
                </c:pt>
                <c:pt idx="1">
                  <c:v>3.9000000000000014E-2</c:v>
                </c:pt>
                <c:pt idx="2">
                  <c:v>0.1240000000000001</c:v>
                </c:pt>
                <c:pt idx="3">
                  <c:v>0.30300000000000032</c:v>
                </c:pt>
                <c:pt idx="4">
                  <c:v>0.42400000000000032</c:v>
                </c:pt>
                <c:pt idx="5">
                  <c:v>7.5999999999999998E-2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ED-4687-9BA8-BDE550B69F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31233520"/>
        <c:axId val="531239008"/>
      </c:barChart>
      <c:catAx>
        <c:axId val="5312335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endParaRPr lang="sk-SK"/>
          </a:p>
        </c:txPr>
        <c:crossAx val="531239008"/>
        <c:crosses val="autoZero"/>
        <c:auto val="1"/>
        <c:lblAlgn val="ctr"/>
        <c:lblOffset val="100"/>
        <c:noMultiLvlLbl val="0"/>
      </c:catAx>
      <c:valAx>
        <c:axId val="5312390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5312335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027441395400571E-2"/>
          <c:y val="2.6119806078432863E-2"/>
          <c:w val="0.53913926230418874"/>
          <c:h val="0.9197235404710825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7D-41A1-BFF7-B56656B4C7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7D-41A1-BFF7-B56656B4C7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7D-41A1-BFF7-B56656B4C7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7D-41A1-BFF7-B56656B4C7D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E7D-41A1-BFF7-B56656B4C7D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E7D-41A1-BFF7-B56656B4C7D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List2!$B$76:$B$81</c:f>
              <c:strCache>
                <c:ptCount val="6"/>
                <c:pt idx="0">
                  <c:v>střední škola nebo SOU</c:v>
                </c:pt>
                <c:pt idx="1">
                  <c:v>jiná vysoká škola</c:v>
                </c:pt>
                <c:pt idx="2">
                  <c:v>zaměstnání</c:v>
                </c:pt>
                <c:pt idx="3">
                  <c:v>pracovní úřad</c:v>
                </c:pt>
                <c:pt idx="4">
                  <c:v>mateřská dovolená</c:v>
                </c:pt>
                <c:pt idx="5">
                  <c:v>jiné</c:v>
                </c:pt>
              </c:strCache>
            </c:strRef>
          </c:cat>
          <c:val>
            <c:numRef>
              <c:f>List2!$C$76:$C$81</c:f>
              <c:numCache>
                <c:formatCode>General</c:formatCode>
                <c:ptCount val="6"/>
                <c:pt idx="0">
                  <c:v>11974</c:v>
                </c:pt>
                <c:pt idx="1">
                  <c:v>1894</c:v>
                </c:pt>
                <c:pt idx="2">
                  <c:v>1567</c:v>
                </c:pt>
                <c:pt idx="3">
                  <c:v>230</c:v>
                </c:pt>
                <c:pt idx="4">
                  <c:v>97</c:v>
                </c:pt>
                <c:pt idx="5">
                  <c:v>783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E7D-41A1-BFF7-B56656B4C7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41097987751532"/>
          <c:y val="3.1773917517544055E-2"/>
          <c:w val="0.43004385389326333"/>
          <c:h val="0.9204950979210260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0A4-49DC-8F82-51E777FCDC4F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0A4-49DC-8F82-51E777FCDC4F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0A4-49DC-8F82-51E777FCDC4F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0A4-49DC-8F82-51E777FCDC4F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0A4-49DC-8F82-51E777FCDC4F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0A4-49DC-8F82-51E777FCDC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List2!$B$87:$B$92</c:f>
              <c:strCache>
                <c:ptCount val="6"/>
                <c:pt idx="0">
                  <c:v>gymnázium čtyřleté</c:v>
                </c:pt>
                <c:pt idx="1">
                  <c:v>gymnázium víceleté</c:v>
                </c:pt>
                <c:pt idx="2">
                  <c:v>jiná SOŠ</c:v>
                </c:pt>
                <c:pt idx="3">
                  <c:v>obchodní akademie</c:v>
                </c:pt>
                <c:pt idx="4">
                  <c:v>SŠ průmyslová</c:v>
                </c:pt>
                <c:pt idx="5">
                  <c:v>SOU</c:v>
                </c:pt>
              </c:strCache>
            </c:strRef>
          </c:cat>
          <c:val>
            <c:numRef>
              <c:f>List2!$C$87:$C$92</c:f>
              <c:numCache>
                <c:formatCode>General</c:formatCode>
                <c:ptCount val="6"/>
                <c:pt idx="0">
                  <c:v>2264</c:v>
                </c:pt>
                <c:pt idx="1">
                  <c:v>1566</c:v>
                </c:pt>
                <c:pt idx="2">
                  <c:v>1106</c:v>
                </c:pt>
                <c:pt idx="3">
                  <c:v>671</c:v>
                </c:pt>
                <c:pt idx="4">
                  <c:v>488</c:v>
                </c:pt>
                <c:pt idx="5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0A4-49DC-8F82-51E777FCDC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28138653418822"/>
          <c:y val="4.2538389597852007E-2"/>
          <c:w val="0.76313851273950972"/>
          <c:h val="0.6115666481637566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grafy!$H$2</c:f>
              <c:strCache>
                <c:ptCount val="1"/>
                <c:pt idx="0">
                  <c:v>podíl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grafy!$E$3:$E$16</c:f>
              <c:strCache>
                <c:ptCount val="14"/>
                <c:pt idx="0">
                  <c:v>Ekonom. / manag. / market.</c:v>
                </c:pt>
                <c:pt idx="1">
                  <c:v>Spol.-vědní / humanitní</c:v>
                </c:pt>
                <c:pt idx="2">
                  <c:v>Lékařský / farmaceutický</c:v>
                </c:pt>
                <c:pt idx="3">
                  <c:v>Ještě nevím</c:v>
                </c:pt>
                <c:pt idx="4">
                  <c:v>Právnický</c:v>
                </c:pt>
                <c:pt idx="5">
                  <c:v>Pedagogický</c:v>
                </c:pt>
                <c:pt idx="6">
                  <c:v>IT obory</c:v>
                </c:pt>
                <c:pt idx="7">
                  <c:v>Technický (kromě IT)</c:v>
                </c:pt>
                <c:pt idx="8">
                  <c:v>Jazykový</c:v>
                </c:pt>
                <c:pt idx="9">
                  <c:v>Přírodovědný</c:v>
                </c:pt>
                <c:pt idx="10">
                  <c:v>Umělecký</c:v>
                </c:pt>
                <c:pt idx="11">
                  <c:v>Zdravotnicko-sociální</c:v>
                </c:pt>
                <c:pt idx="12">
                  <c:v>Matematicko-fyzikální</c:v>
                </c:pt>
                <c:pt idx="13">
                  <c:v>Zemědělský / veterinární</c:v>
                </c:pt>
              </c:strCache>
            </c:strRef>
          </c:cat>
          <c:val>
            <c:numRef>
              <c:f>grafy!$H$3:$H$16</c:f>
              <c:numCache>
                <c:formatCode>0%</c:formatCode>
                <c:ptCount val="14"/>
                <c:pt idx="0">
                  <c:v>0.12692307692307686</c:v>
                </c:pt>
                <c:pt idx="1">
                  <c:v>0.122649572649573</c:v>
                </c:pt>
                <c:pt idx="2">
                  <c:v>0.115811965811966</c:v>
                </c:pt>
                <c:pt idx="3">
                  <c:v>9.5726495726496538E-2</c:v>
                </c:pt>
                <c:pt idx="4">
                  <c:v>7.5641025641025719E-2</c:v>
                </c:pt>
                <c:pt idx="5">
                  <c:v>7.2222222222222479E-2</c:v>
                </c:pt>
                <c:pt idx="6">
                  <c:v>7.0940170940170924E-2</c:v>
                </c:pt>
                <c:pt idx="7">
                  <c:v>6.965811965811973E-2</c:v>
                </c:pt>
                <c:pt idx="8">
                  <c:v>6.8376068376068411E-2</c:v>
                </c:pt>
                <c:pt idx="9">
                  <c:v>5.4700854700854722E-2</c:v>
                </c:pt>
                <c:pt idx="10">
                  <c:v>5.4273504273504324E-2</c:v>
                </c:pt>
                <c:pt idx="11">
                  <c:v>2.6495726495726624E-2</c:v>
                </c:pt>
                <c:pt idx="12">
                  <c:v>2.4358974358974411E-2</c:v>
                </c:pt>
                <c:pt idx="13">
                  <c:v>2.0000000000000018E-2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FB-424C-815B-4CACD23C6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357284760"/>
        <c:axId val="357280840"/>
      </c:barChart>
      <c:barChart>
        <c:barDir val="col"/>
        <c:grouping val="clustered"/>
        <c:varyColors val="0"/>
        <c:ser>
          <c:idx val="0"/>
          <c:order val="0"/>
          <c:tx>
            <c:strRef>
              <c:f>grafy!$G$2</c:f>
              <c:strCache>
                <c:ptCount val="1"/>
                <c:pt idx="0">
                  <c:v>percentil OSP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0"/>
                  <c:y val="1.0443864229765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FFB-424C-815B-4CACD23C65CF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0"/>
                  <c:y val="-3.1331592689295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FFB-424C-815B-4CACD23C65C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grafy!$E$3:$E$16</c:f>
              <c:strCache>
                <c:ptCount val="14"/>
                <c:pt idx="0">
                  <c:v>Ekonom. / manag. / market.</c:v>
                </c:pt>
                <c:pt idx="1">
                  <c:v>Spol.-vědní / humanitní</c:v>
                </c:pt>
                <c:pt idx="2">
                  <c:v>Lékařský / farmaceutický</c:v>
                </c:pt>
                <c:pt idx="3">
                  <c:v>Ještě nevím</c:v>
                </c:pt>
                <c:pt idx="4">
                  <c:v>Právnický</c:v>
                </c:pt>
                <c:pt idx="5">
                  <c:v>Pedagogický</c:v>
                </c:pt>
                <c:pt idx="6">
                  <c:v>IT obory</c:v>
                </c:pt>
                <c:pt idx="7">
                  <c:v>Technický (kromě IT)</c:v>
                </c:pt>
                <c:pt idx="8">
                  <c:v>Jazykový</c:v>
                </c:pt>
                <c:pt idx="9">
                  <c:v>Přírodovědný</c:v>
                </c:pt>
                <c:pt idx="10">
                  <c:v>Umělecký</c:v>
                </c:pt>
                <c:pt idx="11">
                  <c:v>Zdravotnicko-sociální</c:v>
                </c:pt>
                <c:pt idx="12">
                  <c:v>Matematicko-fyzikální</c:v>
                </c:pt>
                <c:pt idx="13">
                  <c:v>Zemědělský / veterinární</c:v>
                </c:pt>
              </c:strCache>
            </c:strRef>
          </c:cat>
          <c:val>
            <c:numRef>
              <c:f>grafy!$G$3:$G$16</c:f>
              <c:numCache>
                <c:formatCode>General</c:formatCode>
                <c:ptCount val="14"/>
                <c:pt idx="0">
                  <c:v>44.4</c:v>
                </c:pt>
                <c:pt idx="1">
                  <c:v>50</c:v>
                </c:pt>
                <c:pt idx="2">
                  <c:v>57.3</c:v>
                </c:pt>
                <c:pt idx="3">
                  <c:v>42</c:v>
                </c:pt>
                <c:pt idx="4">
                  <c:v>50.7</c:v>
                </c:pt>
                <c:pt idx="5">
                  <c:v>43.1</c:v>
                </c:pt>
                <c:pt idx="6">
                  <c:v>55.2</c:v>
                </c:pt>
                <c:pt idx="7">
                  <c:v>53.4</c:v>
                </c:pt>
                <c:pt idx="8">
                  <c:v>44.7</c:v>
                </c:pt>
                <c:pt idx="9">
                  <c:v>59.4</c:v>
                </c:pt>
                <c:pt idx="10">
                  <c:v>43.1</c:v>
                </c:pt>
                <c:pt idx="11">
                  <c:v>32.6</c:v>
                </c:pt>
                <c:pt idx="12">
                  <c:v>62.6</c:v>
                </c:pt>
                <c:pt idx="13">
                  <c:v>45.6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FB-424C-815B-4CACD23C6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9"/>
        <c:axId val="357282800"/>
        <c:axId val="357277704"/>
      </c:barChart>
      <c:catAx>
        <c:axId val="357284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7280840"/>
        <c:crosses val="autoZero"/>
        <c:auto val="1"/>
        <c:lblAlgn val="ctr"/>
        <c:lblOffset val="100"/>
        <c:noMultiLvlLbl val="0"/>
      </c:catAx>
      <c:valAx>
        <c:axId val="3572808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57284760"/>
        <c:crosses val="autoZero"/>
        <c:crossBetween val="between"/>
      </c:valAx>
      <c:valAx>
        <c:axId val="3572777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57282800"/>
        <c:crosses val="max"/>
        <c:crossBetween val="between"/>
      </c:valAx>
      <c:catAx>
        <c:axId val="357282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5727770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18399282589676422"/>
          <c:y val="0.92869115903593003"/>
          <c:w val="0.38714558180227637"/>
          <c:h val="6.9600868856910275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sk-SK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26437803207364E-2"/>
          <c:y val="2.5073891978158021E-2"/>
          <c:w val="0.93010637706921362"/>
          <c:h val="0.6955260464750130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grafy!$E$114:$E$121</c:f>
              <c:strCache>
                <c:ptCount val="8"/>
                <c:pt idx="0">
                  <c:v>Zájem o daný obor.</c:v>
                </c:pt>
                <c:pt idx="1">
                  <c:v>Dobrá šance na uplatnění.</c:v>
                </c:pt>
                <c:pt idx="2">
                  <c:v>Dobrá šance na získání dobře placeného zaměstnání.</c:v>
                </c:pt>
                <c:pt idx="3">
                  <c:v>Chci pomáhat, práci oboru vnímám jako poslání.</c:v>
                </c:pt>
                <c:pt idx="4">
                  <c:v>Jiné.</c:v>
                </c:pt>
                <c:pt idx="5">
                  <c:v>Získání společenské prestiže.</c:v>
                </c:pt>
                <c:pt idx="6">
                  <c:v>Nenáročnost studia daného oboru.</c:v>
                </c:pt>
                <c:pt idx="7">
                  <c:v>Okolí ode mě očekává/vyžaduje vystudování daného oboru.</c:v>
                </c:pt>
              </c:strCache>
            </c:strRef>
          </c:cat>
          <c:val>
            <c:numRef>
              <c:f>grafy!$G$114:$G$121</c:f>
              <c:numCache>
                <c:formatCode>0%</c:formatCode>
                <c:ptCount val="8"/>
                <c:pt idx="0">
                  <c:v>0.48489932885906123</c:v>
                </c:pt>
                <c:pt idx="1">
                  <c:v>0.18666107382550301</c:v>
                </c:pt>
                <c:pt idx="2">
                  <c:v>0.17197986577181201</c:v>
                </c:pt>
                <c:pt idx="3">
                  <c:v>9.6057046979866112E-2</c:v>
                </c:pt>
                <c:pt idx="4">
                  <c:v>3.2718120805369212E-2</c:v>
                </c:pt>
                <c:pt idx="5">
                  <c:v>1.21644295302013E-2</c:v>
                </c:pt>
                <c:pt idx="6">
                  <c:v>1.00671140939597E-2</c:v>
                </c:pt>
                <c:pt idx="7">
                  <c:v>5.4530201342282052E-3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F0-4489-AFBD-D16C82984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944408"/>
        <c:axId val="353946760"/>
      </c:barChart>
      <c:catAx>
        <c:axId val="353944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sk-SK"/>
          </a:p>
        </c:txPr>
        <c:crossAx val="353946760"/>
        <c:crosses val="autoZero"/>
        <c:auto val="1"/>
        <c:lblAlgn val="ctr"/>
        <c:lblOffset val="100"/>
        <c:noMultiLvlLbl val="0"/>
      </c:catAx>
      <c:valAx>
        <c:axId val="3539467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539444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cat>
            <c:strRef>
              <c:f>faktory!$F$23:$F$37</c:f>
              <c:strCache>
                <c:ptCount val="15"/>
                <c:pt idx="0">
                  <c:v>kvalita výuky na fakultě</c:v>
                </c:pt>
                <c:pt idx="1">
                  <c:v>město, kde fakulta sídlí</c:v>
                </c:pt>
                <c:pt idx="2">
                  <c:v>snadné uplatnění v praxi</c:v>
                </c:pt>
                <c:pt idx="3">
                  <c:v>možnost zahraničních stáží</c:v>
                </c:pt>
                <c:pt idx="4">
                  <c:v>šance, že dostuduji</c:v>
                </c:pt>
                <c:pt idx="5">
                  <c:v>vysoké výdělky v dané profesi</c:v>
                </c:pt>
                <c:pt idx="6">
                  <c:v>prestiž fakulty (nejlepší v daném oboru)</c:v>
                </c:pt>
                <c:pt idx="7">
                  <c:v>přátelská atmosféra na fakultě</c:v>
                </c:pt>
                <c:pt idx="8">
                  <c:v>přiměřená náročnost studia</c:v>
                </c:pt>
                <c:pt idx="9">
                  <c:v>vybavení fakulty</c:v>
                </c:pt>
                <c:pt idx="10">
                  <c:v>doporučení/zkušenosti známých</c:v>
                </c:pt>
                <c:pt idx="11">
                  <c:v>dopravní dostupnost</c:v>
                </c:pt>
                <c:pt idx="12">
                  <c:v>přítomnost přátel/spolužáků</c:v>
                </c:pt>
                <c:pt idx="13">
                  <c:v>doporučení/zkušenosti učitelů ze SŠ</c:v>
                </c:pt>
                <c:pt idx="14">
                  <c:v>doporučení/zkušenosti rodičů</c:v>
                </c:pt>
              </c:strCache>
            </c:strRef>
          </c:cat>
          <c:val>
            <c:numRef>
              <c:f>faktory!$H$23:$H$37</c:f>
              <c:numCache>
                <c:formatCode>0%</c:formatCode>
                <c:ptCount val="15"/>
                <c:pt idx="0">
                  <c:v>0.56964136780650643</c:v>
                </c:pt>
                <c:pt idx="1">
                  <c:v>0.33027522935779935</c:v>
                </c:pt>
                <c:pt idx="2">
                  <c:v>0.304837364470392</c:v>
                </c:pt>
                <c:pt idx="3">
                  <c:v>0.24812343619683125</c:v>
                </c:pt>
                <c:pt idx="4">
                  <c:v>0.2364470391993343</c:v>
                </c:pt>
                <c:pt idx="5">
                  <c:v>0.2272727272727269</c:v>
                </c:pt>
                <c:pt idx="6">
                  <c:v>0.22310258548790701</c:v>
                </c:pt>
                <c:pt idx="7">
                  <c:v>0.1859883236030021</c:v>
                </c:pt>
                <c:pt idx="8">
                  <c:v>0.14678899082568811</c:v>
                </c:pt>
                <c:pt idx="9">
                  <c:v>0.117597998331943</c:v>
                </c:pt>
                <c:pt idx="10">
                  <c:v>0.11551292743953302</c:v>
                </c:pt>
                <c:pt idx="11">
                  <c:v>0.11134278565471198</c:v>
                </c:pt>
                <c:pt idx="12">
                  <c:v>7.9232693911593419E-2</c:v>
                </c:pt>
                <c:pt idx="13">
                  <c:v>5.2543786488740633E-2</c:v>
                </c:pt>
                <c:pt idx="14">
                  <c:v>2.6688907422852542E-2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AF-4141-91B5-C9B1B1697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944800"/>
        <c:axId val="353945976"/>
      </c:barChart>
      <c:catAx>
        <c:axId val="353944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sk-SK"/>
          </a:p>
        </c:txPr>
        <c:crossAx val="353945976"/>
        <c:crosses val="autoZero"/>
        <c:auto val="1"/>
        <c:lblAlgn val="ctr"/>
        <c:lblOffset val="100"/>
        <c:noMultiLvlLbl val="0"/>
      </c:catAx>
      <c:valAx>
        <c:axId val="3539459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sk-SK"/>
          </a:p>
        </c:txPr>
        <c:crossAx val="3539448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List1!$D$69</c:f>
              <c:strCache>
                <c:ptCount val="1"/>
                <c:pt idx="0">
                  <c:v>průměrný percentil OSP</c:v>
                </c:pt>
              </c:strCache>
            </c:strRef>
          </c:tx>
          <c:spPr>
            <a:solidFill>
              <a:srgbClr val="0078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List1!$A$70:$A$75</c:f>
              <c:strCache>
                <c:ptCount val="6"/>
                <c:pt idx="0">
                  <c:v>po 2:00</c:v>
                </c:pt>
                <c:pt idx="1">
                  <c:v>mezi 1:00 a 2:00</c:v>
                </c:pt>
                <c:pt idx="2">
                  <c:v>mezi půlnocí a 1:00</c:v>
                </c:pt>
                <c:pt idx="3">
                  <c:v>mezi 23:00 a půlnocí</c:v>
                </c:pt>
                <c:pt idx="4">
                  <c:v>mezi 22:00 a 23:00</c:v>
                </c:pt>
                <c:pt idx="5">
                  <c:v>před 22:00</c:v>
                </c:pt>
              </c:strCache>
            </c:strRef>
          </c:cat>
          <c:val>
            <c:numRef>
              <c:f>List1!$D$70:$D$75</c:f>
              <c:numCache>
                <c:formatCode>General</c:formatCode>
                <c:ptCount val="6"/>
                <c:pt idx="0">
                  <c:v>56.1</c:v>
                </c:pt>
                <c:pt idx="1">
                  <c:v>50.5</c:v>
                </c:pt>
                <c:pt idx="2">
                  <c:v>51.6</c:v>
                </c:pt>
                <c:pt idx="3">
                  <c:v>49.7</c:v>
                </c:pt>
                <c:pt idx="4">
                  <c:v>45</c:v>
                </c:pt>
                <c:pt idx="5">
                  <c:v>39.9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3A-4132-B974-9E895C62D3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31232344"/>
        <c:axId val="531233128"/>
      </c:barChart>
      <c:catAx>
        <c:axId val="531232344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one"/>
        <c:crossAx val="531233128"/>
        <c:crosses val="autoZero"/>
        <c:auto val="1"/>
        <c:lblAlgn val="ctr"/>
        <c:lblOffset val="100"/>
        <c:noMultiLvlLbl val="0"/>
      </c:catAx>
      <c:valAx>
        <c:axId val="531233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5312323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2353878719462141"/>
          <c:y val="0"/>
          <c:w val="0.30518323577194051"/>
          <c:h val="0.706442596913100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55C-4799-B731-4B876A4AD1D7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55C-4799-B731-4B876A4AD1D7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55C-4799-B731-4B876A4AD1D7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55C-4799-B731-4B876A4AD1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't5 varC'!$A$6:$A$9</c:f>
              <c:strCache>
                <c:ptCount val="4"/>
                <c:pt idx="0">
                  <c:v>Rozhodně důležité</c:v>
                </c:pt>
                <c:pt idx="1">
                  <c:v>Spíše důležité</c:v>
                </c:pt>
                <c:pt idx="2">
                  <c:v>Spíše nedůležité</c:v>
                </c:pt>
                <c:pt idx="3">
                  <c:v>Rozhodně nedůležité</c:v>
                </c:pt>
              </c:strCache>
            </c:strRef>
          </c:cat>
          <c:val>
            <c:numRef>
              <c:f>'t5 varC'!$B$6:$B$9</c:f>
              <c:numCache>
                <c:formatCode>General</c:formatCode>
                <c:ptCount val="4"/>
                <c:pt idx="0">
                  <c:v>86</c:v>
                </c:pt>
                <c:pt idx="1">
                  <c:v>616</c:v>
                </c:pt>
                <c:pt idx="2">
                  <c:v>638</c:v>
                </c:pt>
                <c:pt idx="3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55C-4799-B731-4B876A4AD1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159495073824589"/>
          <c:y val="0.33410588123953316"/>
          <c:w val="0.44779951647589339"/>
          <c:h val="0.19552740024770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33746684941736"/>
          <c:y val="7.2985626869345677E-2"/>
          <c:w val="0.5516728300030157"/>
          <c:h val="0.7571980019649231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5CC-4D70-843F-9A974A10968E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5CC-4D70-843F-9A974A10968E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5CC-4D70-843F-9A974A10968E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5CC-4D70-843F-9A974A1096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't5 varC'!$A$36:$A$39</c:f>
              <c:strCache>
                <c:ptCount val="4"/>
                <c:pt idx="0">
                  <c:v>Rozhodně důležité</c:v>
                </c:pt>
                <c:pt idx="1">
                  <c:v>Spíše důležité</c:v>
                </c:pt>
                <c:pt idx="2">
                  <c:v>Spíše nedůležité</c:v>
                </c:pt>
                <c:pt idx="3">
                  <c:v>Rozhodně nedůležité</c:v>
                </c:pt>
              </c:strCache>
            </c:strRef>
          </c:cat>
          <c:val>
            <c:numRef>
              <c:f>'t5 varC'!$B$36:$B$39</c:f>
              <c:numCache>
                <c:formatCode>General</c:formatCode>
                <c:ptCount val="4"/>
                <c:pt idx="0">
                  <c:v>211</c:v>
                </c:pt>
                <c:pt idx="1">
                  <c:v>735</c:v>
                </c:pt>
                <c:pt idx="2">
                  <c:v>421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5CC-4D70-843F-9A974A1096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6315938877024739"/>
          <c:y val="0.10405050720011351"/>
          <c:w val="0.58279176001502309"/>
          <c:h val="0.7457851552339742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List1!$B$7:$C$7</c:f>
              <c:strCache>
                <c:ptCount val="2"/>
                <c:pt idx="0">
                  <c:v>Rozhodně ano</c:v>
                </c:pt>
                <c:pt idx="1">
                  <c:v>608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List1!$D$6:$L$6</c:f>
              <c:strCache>
                <c:ptCount val="5"/>
                <c:pt idx="0">
                  <c:v>budu zaměstnaný/á (v ČR)</c:v>
                </c:pt>
                <c:pt idx="1">
                  <c:v>budu podnikat</c:v>
                </c:pt>
                <c:pt idx="2">
                  <c:v>budu pracovat v zahraničí</c:v>
                </c:pt>
                <c:pt idx="3">
                  <c:v>vdám se/ožením se</c:v>
                </c:pt>
                <c:pt idx="4">
                  <c:v>budu mít děti</c:v>
                </c:pt>
              </c:strCache>
            </c:strRef>
          </c:cat>
          <c:val>
            <c:numRef>
              <c:f>List1!$D$7:$L$7</c:f>
              <c:numCache>
                <c:formatCode>0.00%</c:formatCode>
                <c:ptCount val="5"/>
                <c:pt idx="0">
                  <c:v>0.44738778513612959</c:v>
                </c:pt>
                <c:pt idx="1">
                  <c:v>7.3262839879154079E-2</c:v>
                </c:pt>
                <c:pt idx="2">
                  <c:v>8.3270817704426139E-2</c:v>
                </c:pt>
                <c:pt idx="3">
                  <c:v>0.15309200603318251</c:v>
                </c:pt>
                <c:pt idx="4">
                  <c:v>0.13735849056603777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56-4252-84F6-5EF01260E3CE}"/>
            </c:ext>
          </c:extLst>
        </c:ser>
        <c:ser>
          <c:idx val="1"/>
          <c:order val="1"/>
          <c:tx>
            <c:strRef>
              <c:f>List1!$B$8:$C$8</c:f>
              <c:strCache>
                <c:ptCount val="2"/>
                <c:pt idx="0">
                  <c:v>Spíše ano</c:v>
                </c:pt>
                <c:pt idx="1">
                  <c:v>565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List1!$D$6:$L$6</c:f>
              <c:strCache>
                <c:ptCount val="5"/>
                <c:pt idx="0">
                  <c:v>budu zaměstnaný/á (v ČR)</c:v>
                </c:pt>
                <c:pt idx="1">
                  <c:v>budu podnikat</c:v>
                </c:pt>
                <c:pt idx="2">
                  <c:v>budu pracovat v zahraničí</c:v>
                </c:pt>
                <c:pt idx="3">
                  <c:v>vdám se/ožením se</c:v>
                </c:pt>
                <c:pt idx="4">
                  <c:v>budu mít děti</c:v>
                </c:pt>
              </c:strCache>
            </c:strRef>
          </c:cat>
          <c:val>
            <c:numRef>
              <c:f>List1!$D$8:$L$8</c:f>
              <c:numCache>
                <c:formatCode>0.00%</c:formatCode>
                <c:ptCount val="5"/>
                <c:pt idx="0">
                  <c:v>0.41574687270051508</c:v>
                </c:pt>
                <c:pt idx="1">
                  <c:v>0.29758308157099705</c:v>
                </c:pt>
                <c:pt idx="2">
                  <c:v>0.36159039759939987</c:v>
                </c:pt>
                <c:pt idx="3">
                  <c:v>0.37104072398190052</c:v>
                </c:pt>
                <c:pt idx="4">
                  <c:v>0.31396226415094353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56-4252-84F6-5EF01260E3CE}"/>
            </c:ext>
          </c:extLst>
        </c:ser>
        <c:ser>
          <c:idx val="2"/>
          <c:order val="2"/>
          <c:tx>
            <c:strRef>
              <c:f>List1!$B$9:$C$9</c:f>
              <c:strCache>
                <c:ptCount val="2"/>
                <c:pt idx="0">
                  <c:v>Spíše ne</c:v>
                </c:pt>
                <c:pt idx="1">
                  <c:v>162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List1!$D$6:$L$6</c:f>
              <c:strCache>
                <c:ptCount val="5"/>
                <c:pt idx="0">
                  <c:v>budu zaměstnaný/á (v ČR)</c:v>
                </c:pt>
                <c:pt idx="1">
                  <c:v>budu podnikat</c:v>
                </c:pt>
                <c:pt idx="2">
                  <c:v>budu pracovat v zahraničí</c:v>
                </c:pt>
                <c:pt idx="3">
                  <c:v>vdám se/ožením se</c:v>
                </c:pt>
                <c:pt idx="4">
                  <c:v>budu mít děti</c:v>
                </c:pt>
              </c:strCache>
            </c:strRef>
          </c:cat>
          <c:val>
            <c:numRef>
              <c:f>List1!$D$9:$L$9</c:f>
              <c:numCache>
                <c:formatCode>0.00%</c:formatCode>
                <c:ptCount val="5"/>
                <c:pt idx="0">
                  <c:v>0.11920529801324505</c:v>
                </c:pt>
                <c:pt idx="1">
                  <c:v>0.52794561933534756</c:v>
                </c:pt>
                <c:pt idx="2">
                  <c:v>0.47186796699174804</c:v>
                </c:pt>
                <c:pt idx="3">
                  <c:v>0.34087481146304688</c:v>
                </c:pt>
                <c:pt idx="4">
                  <c:v>0.36150943396226426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356-4252-84F6-5EF01260E3CE}"/>
            </c:ext>
          </c:extLst>
        </c:ser>
        <c:ser>
          <c:idx val="3"/>
          <c:order val="3"/>
          <c:tx>
            <c:strRef>
              <c:f>List1!$B$10:$C$10</c:f>
              <c:strCache>
                <c:ptCount val="2"/>
                <c:pt idx="0">
                  <c:v>Rozhodně ne</c:v>
                </c:pt>
                <c:pt idx="1">
                  <c:v>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List1!$D$6:$L$6</c:f>
              <c:strCache>
                <c:ptCount val="5"/>
                <c:pt idx="0">
                  <c:v>budu zaměstnaný/á (v ČR)</c:v>
                </c:pt>
                <c:pt idx="1">
                  <c:v>budu podnikat</c:v>
                </c:pt>
                <c:pt idx="2">
                  <c:v>budu pracovat v zahraničí</c:v>
                </c:pt>
                <c:pt idx="3">
                  <c:v>vdám se/ožením se</c:v>
                </c:pt>
                <c:pt idx="4">
                  <c:v>budu mít děti</c:v>
                </c:pt>
              </c:strCache>
            </c:strRef>
          </c:cat>
          <c:val>
            <c:numRef>
              <c:f>List1!$D$10:$L$10</c:f>
              <c:numCache>
                <c:formatCode>0.00%</c:formatCode>
                <c:ptCount val="5"/>
                <c:pt idx="0">
                  <c:v>1.7660044150110375E-2</c:v>
                </c:pt>
                <c:pt idx="1">
                  <c:v>0.10120845921450151</c:v>
                </c:pt>
                <c:pt idx="2">
                  <c:v>8.3270817704426139E-2</c:v>
                </c:pt>
                <c:pt idx="3">
                  <c:v>0.13499245852187033</c:v>
                </c:pt>
                <c:pt idx="4">
                  <c:v>0.18716981132075472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356-4252-84F6-5EF01260E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1237440"/>
        <c:axId val="531237832"/>
      </c:barChart>
      <c:catAx>
        <c:axId val="5312374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31237832"/>
        <c:crosses val="autoZero"/>
        <c:auto val="1"/>
        <c:lblAlgn val="ctr"/>
        <c:lblOffset val="100"/>
        <c:noMultiLvlLbl val="0"/>
      </c:catAx>
      <c:valAx>
        <c:axId val="531237832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3123744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68635170603674"/>
          <c:y val="0.12301824212271975"/>
          <c:w val="0.81544389763779535"/>
          <c:h val="0.6677831315861636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List1!$B$28:$C$28</c:f>
              <c:strCache>
                <c:ptCount val="2"/>
                <c:pt idx="0">
                  <c:v>Do 20</c:v>
                </c:pt>
                <c:pt idx="1">
                  <c:v>242</c:v>
                </c:pt>
              </c:strCache>
            </c:strRef>
          </c:tx>
          <c:spPr>
            <a:solidFill>
              <a:schemeClr val="accent1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List1!$D$27:$J$27</c:f>
              <c:strCache>
                <c:ptCount val="4"/>
                <c:pt idx="0">
                  <c:v>auto</c:v>
                </c:pt>
                <c:pt idx="1">
                  <c:v>svatbu</c:v>
                </c:pt>
                <c:pt idx="2">
                  <c:v>děti</c:v>
                </c:pt>
                <c:pt idx="3">
                  <c:v>vlastní bydlení</c:v>
                </c:pt>
              </c:strCache>
            </c:strRef>
          </c:cat>
          <c:val>
            <c:numRef>
              <c:f>List1!$D$28:$J$28</c:f>
              <c:numCache>
                <c:formatCode>0.00%</c:formatCode>
                <c:ptCount val="4"/>
                <c:pt idx="0">
                  <c:v>0.17322834645669294</c:v>
                </c:pt>
                <c:pt idx="1">
                  <c:v>7.9710144927536263E-3</c:v>
                </c:pt>
                <c:pt idx="2">
                  <c:v>4.3352601156069377E-3</c:v>
                </c:pt>
                <c:pt idx="3">
                  <c:v>8.2555635319454451E-2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94-458B-9BDC-80E56AE57C6A}"/>
            </c:ext>
          </c:extLst>
        </c:ser>
        <c:ser>
          <c:idx val="1"/>
          <c:order val="1"/>
          <c:tx>
            <c:strRef>
              <c:f>List1!$B$29:$C$29</c:f>
              <c:strCache>
                <c:ptCount val="2"/>
                <c:pt idx="0">
                  <c:v>21-25</c:v>
                </c:pt>
                <c:pt idx="1">
                  <c:v>561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List1!$D$27:$J$27</c:f>
              <c:strCache>
                <c:ptCount val="4"/>
                <c:pt idx="0">
                  <c:v>auto</c:v>
                </c:pt>
                <c:pt idx="1">
                  <c:v>svatbu</c:v>
                </c:pt>
                <c:pt idx="2">
                  <c:v>děti</c:v>
                </c:pt>
                <c:pt idx="3">
                  <c:v>vlastní bydlení</c:v>
                </c:pt>
              </c:strCache>
            </c:strRef>
          </c:cat>
          <c:val>
            <c:numRef>
              <c:f>List1!$D$29:$J$29</c:f>
              <c:numCache>
                <c:formatCode>0.00%</c:formatCode>
                <c:ptCount val="4"/>
                <c:pt idx="0">
                  <c:v>0.40157480314960642</c:v>
                </c:pt>
                <c:pt idx="1">
                  <c:v>0.13188405797101446</c:v>
                </c:pt>
                <c:pt idx="2">
                  <c:v>6.1416184971098277E-2</c:v>
                </c:pt>
                <c:pt idx="3">
                  <c:v>0.4838478104809763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194-458B-9BDC-80E56AE57C6A}"/>
            </c:ext>
          </c:extLst>
        </c:ser>
        <c:ser>
          <c:idx val="2"/>
          <c:order val="2"/>
          <c:tx>
            <c:strRef>
              <c:f>List1!$B$30:$C$30</c:f>
              <c:strCache>
                <c:ptCount val="2"/>
                <c:pt idx="0">
                  <c:v>26-30</c:v>
                </c:pt>
                <c:pt idx="1">
                  <c:v>235</c:v>
                </c:pt>
              </c:strCache>
            </c:strRef>
          </c:tx>
          <c:spPr>
            <a:solidFill>
              <a:schemeClr val="accent1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List1!$D$27:$J$27</c:f>
              <c:strCache>
                <c:ptCount val="4"/>
                <c:pt idx="0">
                  <c:v>auto</c:v>
                </c:pt>
                <c:pt idx="1">
                  <c:v>svatbu</c:v>
                </c:pt>
                <c:pt idx="2">
                  <c:v>děti</c:v>
                </c:pt>
                <c:pt idx="3">
                  <c:v>vlastní bydlení</c:v>
                </c:pt>
              </c:strCache>
            </c:strRef>
          </c:cat>
          <c:val>
            <c:numRef>
              <c:f>List1!$D$30:$J$30</c:f>
              <c:numCache>
                <c:formatCode>0.00%</c:formatCode>
                <c:ptCount val="4"/>
                <c:pt idx="0">
                  <c:v>0.16821760916249109</c:v>
                </c:pt>
                <c:pt idx="1">
                  <c:v>0.50942028985507248</c:v>
                </c:pt>
                <c:pt idx="2">
                  <c:v>0.49566473988439314</c:v>
                </c:pt>
                <c:pt idx="3">
                  <c:v>0.27422828427853552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94-458B-9BDC-80E56AE57C6A}"/>
            </c:ext>
          </c:extLst>
        </c:ser>
        <c:ser>
          <c:idx val="3"/>
          <c:order val="3"/>
          <c:tx>
            <c:strRef>
              <c:f>List1!$B$31:$C$31</c:f>
              <c:strCache>
                <c:ptCount val="2"/>
                <c:pt idx="0">
                  <c:v>31-35</c:v>
                </c:pt>
                <c:pt idx="1">
                  <c:v>31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List1!$D$27:$J$27</c:f>
              <c:strCache>
                <c:ptCount val="4"/>
                <c:pt idx="0">
                  <c:v>auto</c:v>
                </c:pt>
                <c:pt idx="1">
                  <c:v>svatbu</c:v>
                </c:pt>
                <c:pt idx="2">
                  <c:v>děti</c:v>
                </c:pt>
                <c:pt idx="3">
                  <c:v>vlastní bydlení</c:v>
                </c:pt>
              </c:strCache>
            </c:strRef>
          </c:cat>
          <c:val>
            <c:numRef>
              <c:f>List1!$D$31:$J$31</c:f>
              <c:numCache>
                <c:formatCode>0.00%</c:formatCode>
                <c:ptCount val="4"/>
                <c:pt idx="0">
                  <c:v>2.2190408017179676E-2</c:v>
                </c:pt>
                <c:pt idx="1">
                  <c:v>0.1942028985507247</c:v>
                </c:pt>
                <c:pt idx="2">
                  <c:v>0.27890173410404634</c:v>
                </c:pt>
                <c:pt idx="3">
                  <c:v>5.0251256281407031E-2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194-458B-9BDC-80E56AE57C6A}"/>
            </c:ext>
          </c:extLst>
        </c:ser>
        <c:ser>
          <c:idx val="4"/>
          <c:order val="4"/>
          <c:tx>
            <c:strRef>
              <c:f>List1!$B$32:$C$32</c:f>
              <c:strCache>
                <c:ptCount val="2"/>
                <c:pt idx="0">
                  <c:v>36-40</c:v>
                </c:pt>
                <c:pt idx="1">
                  <c:v>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List1!$D$27:$J$27</c:f>
              <c:strCache>
                <c:ptCount val="4"/>
                <c:pt idx="0">
                  <c:v>auto</c:v>
                </c:pt>
                <c:pt idx="1">
                  <c:v>svatbu</c:v>
                </c:pt>
                <c:pt idx="2">
                  <c:v>děti</c:v>
                </c:pt>
                <c:pt idx="3">
                  <c:v>vlastní bydlení</c:v>
                </c:pt>
              </c:strCache>
            </c:strRef>
          </c:cat>
          <c:val>
            <c:numRef>
              <c:f>List1!$D$32:$J$32</c:f>
              <c:numCache>
                <c:formatCode>0.00%</c:formatCode>
                <c:ptCount val="4"/>
                <c:pt idx="0">
                  <c:v>2.1474588403722272E-3</c:v>
                </c:pt>
                <c:pt idx="1">
                  <c:v>2.2463768115942032E-2</c:v>
                </c:pt>
                <c:pt idx="2">
                  <c:v>3.6849710982658969E-2</c:v>
                </c:pt>
                <c:pt idx="3">
                  <c:v>6.4608758076094763E-3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194-458B-9BDC-80E56AE57C6A}"/>
            </c:ext>
          </c:extLst>
        </c:ser>
        <c:ser>
          <c:idx val="5"/>
          <c:order val="5"/>
          <c:tx>
            <c:strRef>
              <c:f>List1!$B$33:$C$33</c:f>
              <c:strCache>
                <c:ptCount val="2"/>
                <c:pt idx="0">
                  <c:v>41-45</c:v>
                </c:pt>
                <c:pt idx="1">
                  <c:v>1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List1!$D$27:$J$27</c:f>
              <c:strCache>
                <c:ptCount val="4"/>
                <c:pt idx="0">
                  <c:v>auto</c:v>
                </c:pt>
                <c:pt idx="1">
                  <c:v>svatbu</c:v>
                </c:pt>
                <c:pt idx="2">
                  <c:v>děti</c:v>
                </c:pt>
                <c:pt idx="3">
                  <c:v>vlastní bydlení</c:v>
                </c:pt>
              </c:strCache>
            </c:strRef>
          </c:cat>
          <c:val>
            <c:numRef>
              <c:f>List1!$D$33:$J$33</c:f>
              <c:numCache>
                <c:formatCode>0.00%</c:formatCode>
                <c:ptCount val="4"/>
                <c:pt idx="0">
                  <c:v>7.1581961345740892E-4</c:v>
                </c:pt>
                <c:pt idx="1">
                  <c:v>2.8985507246376812E-3</c:v>
                </c:pt>
                <c:pt idx="2">
                  <c:v>2.8901734104046241E-3</c:v>
                </c:pt>
                <c:pt idx="3">
                  <c:v>1.4357501794687729E-3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194-458B-9BDC-80E56AE57C6A}"/>
            </c:ext>
          </c:extLst>
        </c:ser>
        <c:ser>
          <c:idx val="6"/>
          <c:order val="6"/>
          <c:tx>
            <c:strRef>
              <c:f>List1!$B$34:$C$34</c:f>
              <c:strCache>
                <c:ptCount val="2"/>
                <c:pt idx="0">
                  <c:v>46 a více</c:v>
                </c:pt>
                <c:pt idx="1">
                  <c:v>3</c:v>
                </c:pt>
              </c:strCache>
            </c:strRef>
          </c:tx>
          <c:spPr>
            <a:solidFill>
              <a:schemeClr val="accent1">
                <a:shade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List1!$D$27:$J$27</c:f>
              <c:strCache>
                <c:ptCount val="4"/>
                <c:pt idx="0">
                  <c:v>auto</c:v>
                </c:pt>
                <c:pt idx="1">
                  <c:v>svatbu</c:v>
                </c:pt>
                <c:pt idx="2">
                  <c:v>děti</c:v>
                </c:pt>
                <c:pt idx="3">
                  <c:v>vlastní bydlení</c:v>
                </c:pt>
              </c:strCache>
            </c:strRef>
          </c:cat>
          <c:val>
            <c:numRef>
              <c:f>List1!$D$34:$J$34</c:f>
              <c:numCache>
                <c:formatCode>0.00%</c:formatCode>
                <c:ptCount val="4"/>
                <c:pt idx="0">
                  <c:v>2.1474588403722272E-3</c:v>
                </c:pt>
                <c:pt idx="1">
                  <c:v>0</c:v>
                </c:pt>
                <c:pt idx="2">
                  <c:v>2.1676300578034689E-3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194-458B-9BDC-80E56AE57C6A}"/>
            </c:ext>
          </c:extLst>
        </c:ser>
        <c:ser>
          <c:idx val="7"/>
          <c:order val="7"/>
          <c:tx>
            <c:strRef>
              <c:f>List1!$B$35:$C$35</c:f>
              <c:strCache>
                <c:ptCount val="2"/>
                <c:pt idx="0">
                  <c:v>Neplánuji vůbec</c:v>
                </c:pt>
                <c:pt idx="1">
                  <c:v>42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List1!$D$27:$J$27</c:f>
              <c:strCache>
                <c:ptCount val="4"/>
                <c:pt idx="0">
                  <c:v>auto</c:v>
                </c:pt>
                <c:pt idx="1">
                  <c:v>svatbu</c:v>
                </c:pt>
                <c:pt idx="2">
                  <c:v>děti</c:v>
                </c:pt>
                <c:pt idx="3">
                  <c:v>vlastní bydlení</c:v>
                </c:pt>
              </c:strCache>
            </c:strRef>
          </c:cat>
          <c:val>
            <c:numRef>
              <c:f>List1!$D$35:$J$35</c:f>
              <c:numCache>
                <c:formatCode>0.00%</c:formatCode>
                <c:ptCount val="4"/>
                <c:pt idx="0">
                  <c:v>3.0064423765211165E-2</c:v>
                </c:pt>
                <c:pt idx="1">
                  <c:v>0.11449275362318843</c:v>
                </c:pt>
                <c:pt idx="2">
                  <c:v>9.3930635838150298E-2</c:v>
                </c:pt>
                <c:pt idx="3">
                  <c:v>8.6145010768126345E-3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194-458B-9BDC-80E56AE57C6A}"/>
            </c:ext>
          </c:extLst>
        </c:ser>
        <c:ser>
          <c:idx val="8"/>
          <c:order val="8"/>
          <c:tx>
            <c:strRef>
              <c:f>List1!$B$36:$C$36</c:f>
              <c:strCache>
                <c:ptCount val="2"/>
                <c:pt idx="0">
                  <c:v>Již mám</c:v>
                </c:pt>
                <c:pt idx="1">
                  <c:v>279</c:v>
                </c:pt>
              </c:strCache>
            </c:strRef>
          </c:tx>
          <c:spPr>
            <a:solidFill>
              <a:schemeClr val="accent1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List1!$D$27:$J$27</c:f>
              <c:strCache>
                <c:ptCount val="4"/>
                <c:pt idx="0">
                  <c:v>auto</c:v>
                </c:pt>
                <c:pt idx="1">
                  <c:v>svatbu</c:v>
                </c:pt>
                <c:pt idx="2">
                  <c:v>děti</c:v>
                </c:pt>
                <c:pt idx="3">
                  <c:v>vlastní bydlení</c:v>
                </c:pt>
              </c:strCache>
            </c:strRef>
          </c:cat>
          <c:val>
            <c:numRef>
              <c:f>List1!$D$36:$J$36</c:f>
              <c:numCache>
                <c:formatCode>0.00%</c:formatCode>
                <c:ptCount val="4"/>
                <c:pt idx="0">
                  <c:v>0.19971367215461705</c:v>
                </c:pt>
                <c:pt idx="1">
                  <c:v>1.666666666666667E-2</c:v>
                </c:pt>
                <c:pt idx="2">
                  <c:v>2.3843930635838152E-2</c:v>
                </c:pt>
                <c:pt idx="3">
                  <c:v>9.2605886575735846E-2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194-458B-9BDC-80E56AE57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1240576"/>
        <c:axId val="531248808"/>
      </c:barChart>
      <c:catAx>
        <c:axId val="5312405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31248808"/>
        <c:crosses val="autoZero"/>
        <c:auto val="1"/>
        <c:lblAlgn val="ctr"/>
        <c:lblOffset val="100"/>
        <c:noMultiLvlLbl val="0"/>
      </c:catAx>
      <c:valAx>
        <c:axId val="53124880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3124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503160620787291E-2"/>
          <c:y val="0.78815646484127067"/>
          <c:w val="0.83588976377952762"/>
          <c:h val="0.117503211034790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err="1"/>
              <a:t>Čo</a:t>
            </a:r>
            <a:r>
              <a:rPr lang="cs-CZ" dirty="0"/>
              <a:t> je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študentov</a:t>
            </a:r>
            <a:r>
              <a:rPr lang="cs-CZ" dirty="0"/>
              <a:t> </a:t>
            </a:r>
            <a:r>
              <a:rPr lang="cs-CZ" dirty="0" err="1"/>
              <a:t>najdôležitejšie</a:t>
            </a:r>
            <a:r>
              <a:rPr lang="cs-CZ" dirty="0"/>
              <a:t> po absolvovaní VŠ?</a:t>
            </a:r>
          </a:p>
          <a:p>
            <a:pPr>
              <a:defRPr/>
            </a:pPr>
            <a:r>
              <a:rPr lang="cs-CZ" dirty="0"/>
              <a:t>srovnání 5. termínů NSZ, N = 29 817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1.7160909879549331E-2"/>
          <c:y val="0.30008457276173817"/>
          <c:w val="0.95566764947783089"/>
          <c:h val="0.6245218229553161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prehled!$I$2</c:f>
              <c:strCache>
                <c:ptCount val="1"/>
                <c:pt idx="0">
                  <c:v>získat dobře placené místo</c:v>
                </c:pt>
              </c:strCache>
            </c:strRef>
          </c:tx>
          <c:spPr>
            <a:solidFill>
              <a:schemeClr val="accent6">
                <a:tint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prehled!$H$3:$H$8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prehled!$I$3:$I$8</c:f>
              <c:numCache>
                <c:formatCode>0%</c:formatCode>
                <c:ptCount val="6"/>
                <c:pt idx="0">
                  <c:v>0.55200000000000005</c:v>
                </c:pt>
                <c:pt idx="1">
                  <c:v>0.43200000000000005</c:v>
                </c:pt>
                <c:pt idx="2">
                  <c:v>0.4230000000000001</c:v>
                </c:pt>
                <c:pt idx="3">
                  <c:v>0.40500000000000008</c:v>
                </c:pt>
                <c:pt idx="4">
                  <c:v>0.38700000000000007</c:v>
                </c:pt>
                <c:pt idx="5">
                  <c:v>0.37800000000000006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BF-421A-8C70-2FA059BFB783}"/>
            </c:ext>
          </c:extLst>
        </c:ser>
        <c:ser>
          <c:idx val="3"/>
          <c:order val="1"/>
          <c:tx>
            <c:strRef>
              <c:f>prehled!$L$2</c:f>
              <c:strCache>
                <c:ptCount val="1"/>
                <c:pt idx="0">
                  <c:v>věnovat se tomu, co mě baví</c:v>
                </c:pt>
              </c:strCache>
            </c:strRef>
          </c:tx>
          <c:spPr>
            <a:solidFill>
              <a:schemeClr val="accent6">
                <a:shade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prehled!$H$3:$H$8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prehled!$L$3:$L$8</c:f>
              <c:numCache>
                <c:formatCode>0%</c:formatCode>
                <c:ptCount val="6"/>
                <c:pt idx="0">
                  <c:v>0.24100000000000002</c:v>
                </c:pt>
                <c:pt idx="1">
                  <c:v>0.3020000000000001</c:v>
                </c:pt>
                <c:pt idx="2">
                  <c:v>0.31400000000000006</c:v>
                </c:pt>
                <c:pt idx="3">
                  <c:v>0.33200000000000007</c:v>
                </c:pt>
                <c:pt idx="4">
                  <c:v>0.3650000000000001</c:v>
                </c:pt>
                <c:pt idx="5">
                  <c:v>0.3660000000000001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BF-421A-8C70-2FA059BFB783}"/>
            </c:ext>
          </c:extLst>
        </c:ser>
        <c:ser>
          <c:idx val="1"/>
          <c:order val="2"/>
          <c:tx>
            <c:strRef>
              <c:f>prehled!$J$2</c:f>
              <c:strCache>
                <c:ptCount val="1"/>
                <c:pt idx="0">
                  <c:v>získat zkušenosti v zahraničí</c:v>
                </c:pt>
              </c:strCache>
            </c:strRef>
          </c:tx>
          <c:spPr>
            <a:solidFill>
              <a:schemeClr val="accent6">
                <a:tint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prehled!$H$3:$H$8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prehled!$J$3:$J$8</c:f>
              <c:numCache>
                <c:formatCode>0%</c:formatCode>
                <c:ptCount val="6"/>
                <c:pt idx="0">
                  <c:v>0.15200000000000002</c:v>
                </c:pt>
                <c:pt idx="1">
                  <c:v>0.16800000000000001</c:v>
                </c:pt>
                <c:pt idx="2">
                  <c:v>0.15800000000000003</c:v>
                </c:pt>
                <c:pt idx="3">
                  <c:v>0.13500000000000001</c:v>
                </c:pt>
                <c:pt idx="4">
                  <c:v>0.127</c:v>
                </c:pt>
                <c:pt idx="5">
                  <c:v>0.12400000000000001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5BF-421A-8C70-2FA059BFB783}"/>
            </c:ext>
          </c:extLst>
        </c:ser>
        <c:ser>
          <c:idx val="4"/>
          <c:order val="3"/>
          <c:tx>
            <c:strRef>
              <c:f>prehled!$M$2</c:f>
              <c:strCache>
                <c:ptCount val="1"/>
                <c:pt idx="0">
                  <c:v>dále se vzdělávat</c:v>
                </c:pt>
              </c:strCache>
            </c:strRef>
          </c:tx>
          <c:spPr>
            <a:solidFill>
              <a:schemeClr val="accent6">
                <a:shade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prehled!$H$3:$H$8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prehled!$M$3:$M$8</c:f>
              <c:numCache>
                <c:formatCode>0%</c:formatCode>
                <c:ptCount val="6"/>
                <c:pt idx="0">
                  <c:v>3.0000000000000002E-2</c:v>
                </c:pt>
                <c:pt idx="1">
                  <c:v>6.6000000000000003E-2</c:v>
                </c:pt>
                <c:pt idx="2">
                  <c:v>6.8000000000000019E-2</c:v>
                </c:pt>
                <c:pt idx="3">
                  <c:v>7.5999999999999998E-2</c:v>
                </c:pt>
                <c:pt idx="4">
                  <c:v>6.900000000000002E-2</c:v>
                </c:pt>
                <c:pt idx="5">
                  <c:v>6.3E-2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5BF-421A-8C70-2FA059BFB783}"/>
            </c:ext>
          </c:extLst>
        </c:ser>
        <c:ser>
          <c:idx val="2"/>
          <c:order val="4"/>
          <c:tx>
            <c:strRef>
              <c:f>prehled!$K$2</c:f>
              <c:strCache>
                <c:ptCount val="1"/>
                <c:pt idx="0">
                  <c:v>založit rodinu</c:v>
                </c:pt>
              </c:strCache>
            </c:strRef>
          </c:tx>
          <c:spPr>
            <a:solidFill>
              <a:schemeClr val="accent6">
                <a:tint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prehled!$H$3:$H$8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prehled!$K$3:$K$8</c:f>
              <c:numCache>
                <c:formatCode>0%</c:formatCode>
                <c:ptCount val="6"/>
                <c:pt idx="0">
                  <c:v>2.0000000000000004E-2</c:v>
                </c:pt>
                <c:pt idx="1">
                  <c:v>2.1000000000000005E-2</c:v>
                </c:pt>
                <c:pt idx="2">
                  <c:v>2.5000000000000001E-2</c:v>
                </c:pt>
                <c:pt idx="3">
                  <c:v>1.6000000000000004E-2</c:v>
                </c:pt>
                <c:pt idx="4">
                  <c:v>2.7000000000000003E-2</c:v>
                </c:pt>
                <c:pt idx="5">
                  <c:v>2.9000000000000001E-2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5BF-421A-8C70-2FA059BFB783}"/>
            </c:ext>
          </c:extLst>
        </c:ser>
        <c:ser>
          <c:idx val="5"/>
          <c:order val="5"/>
          <c:tx>
            <c:strRef>
              <c:f>prehled!$N$2</c:f>
              <c:strCache>
                <c:ptCount val="1"/>
                <c:pt idx="0">
                  <c:v>jiné</c:v>
                </c:pt>
              </c:strCache>
            </c:strRef>
          </c:tx>
          <c:spPr>
            <a:solidFill>
              <a:schemeClr val="accent6">
                <a:shade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prehled!$H$3:$H$8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prehled!$N$3:$N$8</c:f>
              <c:numCache>
                <c:formatCode>0%</c:formatCode>
                <c:ptCount val="6"/>
                <c:pt idx="0">
                  <c:v>5.000000000000001E-3</c:v>
                </c:pt>
                <c:pt idx="1">
                  <c:v>1.2E-2</c:v>
                </c:pt>
                <c:pt idx="2">
                  <c:v>1.0999999999999998E-2</c:v>
                </c:pt>
                <c:pt idx="3">
                  <c:v>1.2999999999999998E-2</c:v>
                </c:pt>
                <c:pt idx="4">
                  <c:v>9.0000000000000028E-3</c:v>
                </c:pt>
                <c:pt idx="5">
                  <c:v>2.8000000000000001E-2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5BF-421A-8C70-2FA059BFB78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55735392"/>
        <c:axId val="355738528"/>
      </c:barChart>
      <c:catAx>
        <c:axId val="355735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5738528"/>
        <c:crosses val="autoZero"/>
        <c:auto val="1"/>
        <c:lblAlgn val="ctr"/>
        <c:lblOffset val="100"/>
        <c:noMultiLvlLbl val="0"/>
      </c:catAx>
      <c:valAx>
        <c:axId val="3557385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35573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30339241202412E-2"/>
          <c:y val="5.0264091285852297E-2"/>
          <c:w val="0.97662575644205551"/>
          <c:h val="0.79358432887805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List4!$H$2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chemeClr val="accent6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List4!$I$1:$K$1</c:f>
              <c:strCache>
                <c:ptCount val="3"/>
                <c:pt idx="0">
                  <c:v>Práce, to jsou jen peníze</c:v>
                </c:pt>
                <c:pt idx="1">
                  <c:v>Práce je smysl života</c:v>
                </c:pt>
                <c:pt idx="2">
                  <c:v>Práce musí být zábavou</c:v>
                </c:pt>
              </c:strCache>
            </c:strRef>
          </c:cat>
          <c:val>
            <c:numRef>
              <c:f>List4!$I$2:$K$2</c:f>
              <c:numCache>
                <c:formatCode>0%</c:formatCode>
                <c:ptCount val="3"/>
                <c:pt idx="0">
                  <c:v>5.3999999999999999E-2</c:v>
                </c:pt>
                <c:pt idx="1">
                  <c:v>5.1000000000000004E-2</c:v>
                </c:pt>
                <c:pt idx="2">
                  <c:v>0.37600000000000006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CA-4B8A-9E0D-C9CD813D6803}"/>
            </c:ext>
          </c:extLst>
        </c:ser>
        <c:ser>
          <c:idx val="1"/>
          <c:order val="1"/>
          <c:tx>
            <c:strRef>
              <c:f>List4!$H$3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chemeClr val="accent6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List4!$I$1:$K$1</c:f>
              <c:strCache>
                <c:ptCount val="3"/>
                <c:pt idx="0">
                  <c:v>Práce, to jsou jen peníze</c:v>
                </c:pt>
                <c:pt idx="1">
                  <c:v>Práce je smysl života</c:v>
                </c:pt>
                <c:pt idx="2">
                  <c:v>Práce musí být zábavou</c:v>
                </c:pt>
              </c:strCache>
            </c:strRef>
          </c:cat>
          <c:val>
            <c:numRef>
              <c:f>List4!$I$3:$K$3</c:f>
              <c:numCache>
                <c:formatCode>0%</c:formatCode>
                <c:ptCount val="3"/>
                <c:pt idx="0">
                  <c:v>0.40300000000000002</c:v>
                </c:pt>
                <c:pt idx="1">
                  <c:v>0.31200000000000006</c:v>
                </c:pt>
                <c:pt idx="2">
                  <c:v>0.53600000000000003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CA-4B8A-9E0D-C9CD813D6803}"/>
            </c:ext>
          </c:extLst>
        </c:ser>
        <c:ser>
          <c:idx val="2"/>
          <c:order val="2"/>
          <c:tx>
            <c:strRef>
              <c:f>List4!$H$4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chemeClr val="accent6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List4!$I$1:$K$1</c:f>
              <c:strCache>
                <c:ptCount val="3"/>
                <c:pt idx="0">
                  <c:v>Práce, to jsou jen peníze</c:v>
                </c:pt>
                <c:pt idx="1">
                  <c:v>Práce je smysl života</c:v>
                </c:pt>
                <c:pt idx="2">
                  <c:v>Práce musí být zábavou</c:v>
                </c:pt>
              </c:strCache>
            </c:strRef>
          </c:cat>
          <c:val>
            <c:numRef>
              <c:f>List4!$I$4:$K$4</c:f>
              <c:numCache>
                <c:formatCode>0%</c:formatCode>
                <c:ptCount val="3"/>
                <c:pt idx="0">
                  <c:v>0.40900000000000003</c:v>
                </c:pt>
                <c:pt idx="1">
                  <c:v>0.45400000000000001</c:v>
                </c:pt>
                <c:pt idx="2">
                  <c:v>7.9000000000000015E-2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CA-4B8A-9E0D-C9CD813D6803}"/>
            </c:ext>
          </c:extLst>
        </c:ser>
        <c:ser>
          <c:idx val="3"/>
          <c:order val="3"/>
          <c:tx>
            <c:strRef>
              <c:f>List4!$H$5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6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List4!$I$1:$K$1</c:f>
              <c:strCache>
                <c:ptCount val="3"/>
                <c:pt idx="0">
                  <c:v>Práce, to jsou jen peníze</c:v>
                </c:pt>
                <c:pt idx="1">
                  <c:v>Práce je smysl života</c:v>
                </c:pt>
                <c:pt idx="2">
                  <c:v>Práce musí být zábavou</c:v>
                </c:pt>
              </c:strCache>
            </c:strRef>
          </c:cat>
          <c:val>
            <c:numRef>
              <c:f>List4!$I$5:$K$5</c:f>
              <c:numCache>
                <c:formatCode>0%</c:formatCode>
                <c:ptCount val="3"/>
                <c:pt idx="0">
                  <c:v>0.13400000000000001</c:v>
                </c:pt>
                <c:pt idx="1">
                  <c:v>0.18200000000000002</c:v>
                </c:pt>
                <c:pt idx="2">
                  <c:v>8.0000000000000019E-3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CA-4B8A-9E0D-C9CD813D68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5737744"/>
        <c:axId val="355740880"/>
      </c:barChart>
      <c:catAx>
        <c:axId val="35573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5740880"/>
        <c:crosses val="autoZero"/>
        <c:auto val="1"/>
        <c:lblAlgn val="ctr"/>
        <c:lblOffset val="100"/>
        <c:noMultiLvlLbl val="0"/>
      </c:catAx>
      <c:valAx>
        <c:axId val="3557408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35573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A03890-EE55-4E3C-8BEA-CADE1C2DA7D0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E8375CD-2E99-410D-91CA-20ED3AF5815B}">
      <dgm:prSet phldrT="[Text]"/>
      <dgm:spPr/>
      <dgm:t>
        <a:bodyPr/>
        <a:lstStyle/>
        <a:p>
          <a:r>
            <a:rPr lang="cs-CZ" dirty="0" err="1"/>
            <a:t>Čo</a:t>
          </a:r>
          <a:r>
            <a:rPr lang="cs-CZ" dirty="0"/>
            <a:t> </a:t>
          </a:r>
          <a:r>
            <a:rPr lang="cs-CZ" dirty="0" err="1"/>
            <a:t>všetko</a:t>
          </a:r>
          <a:r>
            <a:rPr lang="cs-CZ" dirty="0"/>
            <a:t> by </a:t>
          </a:r>
          <a:r>
            <a:rPr lang="cs-CZ" dirty="0" err="1"/>
            <a:t>študenti</a:t>
          </a:r>
          <a:r>
            <a:rPr lang="cs-CZ" dirty="0"/>
            <a:t> </a:t>
          </a:r>
          <a:r>
            <a:rPr lang="cs-CZ" dirty="0" err="1"/>
            <a:t>mali</a:t>
          </a:r>
          <a:r>
            <a:rPr lang="cs-CZ" dirty="0"/>
            <a:t> </a:t>
          </a:r>
          <a:r>
            <a:rPr lang="cs-CZ" dirty="0" err="1"/>
            <a:t>vedieť</a:t>
          </a:r>
          <a:endParaRPr lang="cs-CZ" dirty="0"/>
        </a:p>
      </dgm:t>
    </dgm:pt>
    <dgm:pt modelId="{549A43AC-1900-43B6-AB97-90EDF02ED72B}" type="parTrans" cxnId="{CF275C83-2D33-4423-AA66-208EB00802A6}">
      <dgm:prSet/>
      <dgm:spPr/>
      <dgm:t>
        <a:bodyPr/>
        <a:lstStyle/>
        <a:p>
          <a:endParaRPr lang="cs-CZ"/>
        </a:p>
      </dgm:t>
    </dgm:pt>
    <dgm:pt modelId="{22B6D81A-8CCD-45C6-9BE7-9D9E21D80393}" type="sibTrans" cxnId="{CF275C83-2D33-4423-AA66-208EB00802A6}">
      <dgm:prSet/>
      <dgm:spPr/>
      <dgm:t>
        <a:bodyPr/>
        <a:lstStyle/>
        <a:p>
          <a:endParaRPr lang="cs-CZ"/>
        </a:p>
      </dgm:t>
    </dgm:pt>
    <dgm:pt modelId="{2BB14506-7C6C-4C78-8A1B-136D4B226B11}">
      <dgm:prSet phldrT="[Text]"/>
      <dgm:spPr/>
      <dgm:t>
        <a:bodyPr/>
        <a:lstStyle/>
        <a:p>
          <a:r>
            <a:rPr lang="cs-CZ" dirty="0" err="1"/>
            <a:t>Národné</a:t>
          </a:r>
          <a:r>
            <a:rPr lang="cs-CZ" dirty="0"/>
            <a:t> </a:t>
          </a:r>
          <a:r>
            <a:rPr lang="cs-CZ" dirty="0" err="1"/>
            <a:t>porovnávacie</a:t>
          </a:r>
          <a:r>
            <a:rPr lang="cs-CZ" dirty="0"/>
            <a:t> </a:t>
          </a:r>
          <a:r>
            <a:rPr lang="cs-CZ" dirty="0" err="1"/>
            <a:t>skúšky</a:t>
          </a:r>
          <a:endParaRPr lang="cs-CZ" dirty="0"/>
        </a:p>
      </dgm:t>
    </dgm:pt>
    <dgm:pt modelId="{3F5A75D1-8E01-4DFC-B92C-3622E4A8B09D}" type="parTrans" cxnId="{9F8136F7-376C-4A7A-A2F0-D7406FD7CA4E}">
      <dgm:prSet/>
      <dgm:spPr/>
      <dgm:t>
        <a:bodyPr/>
        <a:lstStyle/>
        <a:p>
          <a:endParaRPr lang="cs-CZ"/>
        </a:p>
      </dgm:t>
    </dgm:pt>
    <dgm:pt modelId="{19B560E1-C52C-4AFD-9300-82DA9DEB710F}" type="sibTrans" cxnId="{9F8136F7-376C-4A7A-A2F0-D7406FD7CA4E}">
      <dgm:prSet/>
      <dgm:spPr/>
      <dgm:t>
        <a:bodyPr/>
        <a:lstStyle/>
        <a:p>
          <a:endParaRPr lang="cs-CZ"/>
        </a:p>
      </dgm:t>
    </dgm:pt>
    <dgm:pt modelId="{25F88CC7-28C6-4AD2-8F1D-24C8B1105093}">
      <dgm:prSet phldrT="[Text]"/>
      <dgm:spPr/>
      <dgm:t>
        <a:bodyPr/>
        <a:lstStyle/>
        <a:p>
          <a:r>
            <a:rPr lang="cs-CZ" dirty="0"/>
            <a:t>Všeobecné </a:t>
          </a:r>
          <a:r>
            <a:rPr lang="cs-CZ" dirty="0" err="1"/>
            <a:t>študijné</a:t>
          </a:r>
          <a:r>
            <a:rPr lang="cs-CZ" dirty="0"/>
            <a:t> </a:t>
          </a:r>
          <a:r>
            <a:rPr lang="cs-CZ" dirty="0" err="1"/>
            <a:t>predpoklady</a:t>
          </a:r>
          <a:endParaRPr lang="cs-CZ" dirty="0"/>
        </a:p>
      </dgm:t>
    </dgm:pt>
    <dgm:pt modelId="{38EE94D5-0885-4E44-90DB-4B2CA1E107C1}" type="parTrans" cxnId="{7CDC3D14-F7EF-4611-B226-5BCB84638F7C}">
      <dgm:prSet/>
      <dgm:spPr/>
      <dgm:t>
        <a:bodyPr/>
        <a:lstStyle/>
        <a:p>
          <a:endParaRPr lang="cs-CZ"/>
        </a:p>
      </dgm:t>
    </dgm:pt>
    <dgm:pt modelId="{BB62BEC6-2046-460B-B20A-4C4E799D0AC4}" type="sibTrans" cxnId="{7CDC3D14-F7EF-4611-B226-5BCB84638F7C}">
      <dgm:prSet/>
      <dgm:spPr/>
      <dgm:t>
        <a:bodyPr/>
        <a:lstStyle/>
        <a:p>
          <a:endParaRPr lang="cs-CZ"/>
        </a:p>
      </dgm:t>
    </dgm:pt>
    <dgm:pt modelId="{CEA61A8D-0EC6-41F4-990F-D2C72ACD3293}">
      <dgm:prSet phldrT="[Text]"/>
      <dgm:spPr/>
      <dgm:t>
        <a:bodyPr/>
        <a:lstStyle/>
        <a:p>
          <a:r>
            <a:rPr lang="cs-CZ" dirty="0"/>
            <a:t>Výhody, </a:t>
          </a:r>
          <a:r>
            <a:rPr lang="cs-CZ" dirty="0" err="1"/>
            <a:t>prihlasovanie</a:t>
          </a:r>
          <a:r>
            <a:rPr lang="cs-CZ" dirty="0"/>
            <a:t>, </a:t>
          </a:r>
          <a:r>
            <a:rPr lang="cs-CZ" dirty="0" err="1"/>
            <a:t>priebeh</a:t>
          </a:r>
          <a:endParaRPr lang="cs-CZ" dirty="0"/>
        </a:p>
      </dgm:t>
    </dgm:pt>
    <dgm:pt modelId="{47227A8D-64D7-4631-9A4D-4843515FEA45}" type="parTrans" cxnId="{77D545ED-4CE9-4B63-8961-A1989171F864}">
      <dgm:prSet/>
      <dgm:spPr/>
      <dgm:t>
        <a:bodyPr/>
        <a:lstStyle/>
        <a:p>
          <a:endParaRPr lang="cs-CZ"/>
        </a:p>
      </dgm:t>
    </dgm:pt>
    <dgm:pt modelId="{F09EDBF6-113F-4741-A083-056F791A94BC}" type="sibTrans" cxnId="{77D545ED-4CE9-4B63-8961-A1989171F864}">
      <dgm:prSet/>
      <dgm:spPr/>
      <dgm:t>
        <a:bodyPr/>
        <a:lstStyle/>
        <a:p>
          <a:endParaRPr lang="cs-CZ"/>
        </a:p>
      </dgm:t>
    </dgm:pt>
    <dgm:pt modelId="{16532D48-D6B1-4143-AEA6-0DB90C4F70F0}">
      <dgm:prSet/>
      <dgm:spPr/>
      <dgm:t>
        <a:bodyPr/>
        <a:lstStyle/>
        <a:p>
          <a:pPr rtl="0"/>
          <a:r>
            <a:rPr lang="cs-CZ" dirty="0" err="1"/>
            <a:t>Ako</a:t>
          </a:r>
          <a:r>
            <a:rPr lang="cs-CZ" dirty="0"/>
            <a:t> si </a:t>
          </a:r>
          <a:r>
            <a:rPr lang="cs-CZ" dirty="0" err="1"/>
            <a:t>vybrať</a:t>
          </a:r>
          <a:r>
            <a:rPr lang="cs-CZ" dirty="0"/>
            <a:t> odbor </a:t>
          </a:r>
          <a:r>
            <a:rPr lang="cs-CZ" dirty="0" err="1"/>
            <a:t>štúdia</a:t>
          </a:r>
          <a:endParaRPr lang="cs-CZ" dirty="0"/>
        </a:p>
      </dgm:t>
    </dgm:pt>
    <dgm:pt modelId="{47D0D2C8-AB0D-43DE-B3B5-BF6935C28BC7}" type="parTrans" cxnId="{2C3752C0-EF34-4052-BAF6-B672C5D5767E}">
      <dgm:prSet/>
      <dgm:spPr/>
      <dgm:t>
        <a:bodyPr/>
        <a:lstStyle/>
        <a:p>
          <a:endParaRPr lang="cs-CZ"/>
        </a:p>
      </dgm:t>
    </dgm:pt>
    <dgm:pt modelId="{E77DFAC6-DF4A-4148-BF33-C66E651ED427}" type="sibTrans" cxnId="{2C3752C0-EF34-4052-BAF6-B672C5D5767E}">
      <dgm:prSet/>
      <dgm:spPr/>
      <dgm:t>
        <a:bodyPr/>
        <a:lstStyle/>
        <a:p>
          <a:endParaRPr lang="cs-CZ"/>
        </a:p>
      </dgm:t>
    </dgm:pt>
    <dgm:pt modelId="{D671F416-1026-46E0-9EAD-4C423E319ABC}">
      <dgm:prSet phldrT="[Text]"/>
      <dgm:spPr/>
      <dgm:t>
        <a:bodyPr/>
        <a:lstStyle/>
        <a:p>
          <a:r>
            <a:rPr lang="cs-CZ" dirty="0" err="1"/>
            <a:t>Ako</a:t>
          </a:r>
          <a:r>
            <a:rPr lang="cs-CZ" dirty="0"/>
            <a:t> </a:t>
          </a:r>
          <a:r>
            <a:rPr lang="cs-CZ" dirty="0" err="1"/>
            <a:t>sa</a:t>
          </a:r>
          <a:r>
            <a:rPr lang="cs-CZ" dirty="0"/>
            <a:t> na test </a:t>
          </a:r>
          <a:r>
            <a:rPr lang="cs-CZ" dirty="0" err="1"/>
            <a:t>pripraviť</a:t>
          </a:r>
          <a:endParaRPr lang="cs-CZ" dirty="0"/>
        </a:p>
      </dgm:t>
    </dgm:pt>
    <dgm:pt modelId="{887BAF43-856C-4716-9119-589CBB9616F1}" type="parTrans" cxnId="{26E81FD9-803E-4D7C-BDB2-8E07078D2D21}">
      <dgm:prSet/>
      <dgm:spPr/>
      <dgm:t>
        <a:bodyPr/>
        <a:lstStyle/>
        <a:p>
          <a:endParaRPr lang="cs-CZ"/>
        </a:p>
      </dgm:t>
    </dgm:pt>
    <dgm:pt modelId="{F13B3894-C13B-496F-8413-069D82BF2B4A}" type="sibTrans" cxnId="{26E81FD9-803E-4D7C-BDB2-8E07078D2D21}">
      <dgm:prSet/>
      <dgm:spPr/>
      <dgm:t>
        <a:bodyPr/>
        <a:lstStyle/>
        <a:p>
          <a:endParaRPr lang="cs-CZ"/>
        </a:p>
      </dgm:t>
    </dgm:pt>
    <dgm:pt modelId="{035039B7-376C-4FE0-8B3D-C2DABC9A218C}">
      <dgm:prSet/>
      <dgm:spPr/>
      <dgm:t>
        <a:bodyPr/>
        <a:lstStyle/>
        <a:p>
          <a:pPr rtl="0"/>
          <a:r>
            <a:rPr lang="cs-CZ" dirty="0" err="1"/>
            <a:t>Ako</a:t>
          </a:r>
          <a:r>
            <a:rPr lang="cs-CZ" dirty="0"/>
            <a:t> si </a:t>
          </a:r>
          <a:r>
            <a:rPr lang="cs-CZ" dirty="0" err="1"/>
            <a:t>vybrať</a:t>
          </a:r>
          <a:r>
            <a:rPr lang="cs-CZ" dirty="0"/>
            <a:t> konkrétnu VŠ</a:t>
          </a:r>
        </a:p>
      </dgm:t>
    </dgm:pt>
    <dgm:pt modelId="{E283688A-2886-43E4-83DF-04A191A1250D}" type="parTrans" cxnId="{C145B35E-7E75-45A6-B7D2-2FEABFB97950}">
      <dgm:prSet/>
      <dgm:spPr/>
      <dgm:t>
        <a:bodyPr/>
        <a:lstStyle/>
        <a:p>
          <a:endParaRPr lang="cs-CZ"/>
        </a:p>
      </dgm:t>
    </dgm:pt>
    <dgm:pt modelId="{3E551882-DFAA-44C7-9455-003ED797964E}" type="sibTrans" cxnId="{C145B35E-7E75-45A6-B7D2-2FEABFB97950}">
      <dgm:prSet/>
      <dgm:spPr/>
      <dgm:t>
        <a:bodyPr/>
        <a:lstStyle/>
        <a:p>
          <a:endParaRPr lang="cs-CZ"/>
        </a:p>
      </dgm:t>
    </dgm:pt>
    <dgm:pt modelId="{C4547819-EB3E-441C-831E-B6BF3FC5E39E}">
      <dgm:prSet phldrT="[Text]"/>
      <dgm:spPr/>
      <dgm:t>
        <a:bodyPr/>
        <a:lstStyle/>
        <a:p>
          <a:r>
            <a:rPr lang="cs-CZ" dirty="0" err="1"/>
            <a:t>Ktoré</a:t>
          </a:r>
          <a:r>
            <a:rPr lang="cs-CZ" dirty="0"/>
            <a:t> fakulty </a:t>
          </a:r>
          <a:r>
            <a:rPr lang="cs-CZ" dirty="0" err="1"/>
            <a:t>ich</a:t>
          </a:r>
          <a:r>
            <a:rPr lang="cs-CZ" dirty="0"/>
            <a:t> </a:t>
          </a:r>
          <a:r>
            <a:rPr lang="cs-CZ" dirty="0" err="1"/>
            <a:t>využívajú</a:t>
          </a:r>
          <a:r>
            <a:rPr lang="cs-CZ" dirty="0"/>
            <a:t>?</a:t>
          </a:r>
        </a:p>
      </dgm:t>
    </dgm:pt>
    <dgm:pt modelId="{AD90981B-A5BA-4B6E-86A9-5781190DDEE3}" type="parTrans" cxnId="{8739E762-7507-4983-B37E-FA7FF0EC01AF}">
      <dgm:prSet/>
      <dgm:spPr/>
      <dgm:t>
        <a:bodyPr/>
        <a:lstStyle/>
        <a:p>
          <a:endParaRPr lang="cs-CZ"/>
        </a:p>
      </dgm:t>
    </dgm:pt>
    <dgm:pt modelId="{6C0FBA29-598C-4FCD-A819-708BFCF65E6D}" type="sibTrans" cxnId="{8739E762-7507-4983-B37E-FA7FF0EC01AF}">
      <dgm:prSet/>
      <dgm:spPr/>
      <dgm:t>
        <a:bodyPr/>
        <a:lstStyle/>
        <a:p>
          <a:endParaRPr lang="cs-CZ"/>
        </a:p>
      </dgm:t>
    </dgm:pt>
    <dgm:pt modelId="{161760B8-7C73-4EFE-B06D-94E5E04283E3}">
      <dgm:prSet phldrT="[Text]"/>
      <dgm:spPr/>
      <dgm:t>
        <a:bodyPr/>
        <a:lstStyle/>
        <a:p>
          <a:r>
            <a:rPr lang="cs-CZ" dirty="0" err="1"/>
            <a:t>Čo</a:t>
          </a:r>
          <a:r>
            <a:rPr lang="cs-CZ" dirty="0"/>
            <a:t> je to za test, </a:t>
          </a:r>
          <a:r>
            <a:rPr lang="cs-CZ" dirty="0" err="1"/>
            <a:t>ako</a:t>
          </a:r>
          <a:r>
            <a:rPr lang="cs-CZ" dirty="0"/>
            <a:t> </a:t>
          </a:r>
          <a:r>
            <a:rPr lang="cs-CZ" dirty="0" err="1"/>
            <a:t>vyzerá</a:t>
          </a:r>
          <a:r>
            <a:rPr lang="cs-CZ" dirty="0"/>
            <a:t>?</a:t>
          </a:r>
        </a:p>
      </dgm:t>
    </dgm:pt>
    <dgm:pt modelId="{E07324D8-6570-4BC2-8D9F-EFCE83192306}" type="parTrans" cxnId="{FD12DE23-707C-4DB8-9CF0-F7A1B9A97F00}">
      <dgm:prSet/>
      <dgm:spPr/>
      <dgm:t>
        <a:bodyPr/>
        <a:lstStyle/>
        <a:p>
          <a:endParaRPr lang="cs-CZ"/>
        </a:p>
      </dgm:t>
    </dgm:pt>
    <dgm:pt modelId="{B29C6E14-38CF-4532-B287-2DE486A766B6}" type="sibTrans" cxnId="{FD12DE23-707C-4DB8-9CF0-F7A1B9A97F00}">
      <dgm:prSet/>
      <dgm:spPr/>
      <dgm:t>
        <a:bodyPr/>
        <a:lstStyle/>
        <a:p>
          <a:endParaRPr lang="cs-CZ"/>
        </a:p>
      </dgm:t>
    </dgm:pt>
    <dgm:pt modelId="{7C95EF7B-437A-41DC-8D42-1FCEA30DAFDF}" type="pres">
      <dgm:prSet presAssocID="{F7A03890-EE55-4E3C-8BEA-CADE1C2DA7D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0FA0B9C-51F9-40D7-901D-0B228206F232}" type="pres">
      <dgm:prSet presAssocID="{EE8375CD-2E99-410D-91CA-20ED3AF5815B}" presName="comp" presStyleCnt="0"/>
      <dgm:spPr/>
    </dgm:pt>
    <dgm:pt modelId="{06FDA42A-132D-48E7-8643-11E446383EAD}" type="pres">
      <dgm:prSet presAssocID="{EE8375CD-2E99-410D-91CA-20ED3AF5815B}" presName="box" presStyleLbl="node1" presStyleIdx="0" presStyleCnt="3"/>
      <dgm:spPr/>
      <dgm:t>
        <a:bodyPr/>
        <a:lstStyle/>
        <a:p>
          <a:endParaRPr lang="sk-SK"/>
        </a:p>
      </dgm:t>
    </dgm:pt>
    <dgm:pt modelId="{3686121A-4133-40B6-AC57-84B396718A58}" type="pres">
      <dgm:prSet presAssocID="{EE8375CD-2E99-410D-91CA-20ED3AF5815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73C26C5-732A-4D7A-8444-8A7A76311A42}" type="pres">
      <dgm:prSet presAssocID="{EE8375CD-2E99-410D-91CA-20ED3AF5815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8E52DE4-F5B3-4308-8134-E84DED4D111F}" type="pres">
      <dgm:prSet presAssocID="{22B6D81A-8CCD-45C6-9BE7-9D9E21D80393}" presName="spacer" presStyleCnt="0"/>
      <dgm:spPr/>
    </dgm:pt>
    <dgm:pt modelId="{731719F1-B5B6-47E7-86FF-CF0EB6F11CD7}" type="pres">
      <dgm:prSet presAssocID="{2BB14506-7C6C-4C78-8A1B-136D4B226B11}" presName="comp" presStyleCnt="0"/>
      <dgm:spPr/>
    </dgm:pt>
    <dgm:pt modelId="{2D752B46-212D-459D-A925-8DE3291F4E1A}" type="pres">
      <dgm:prSet presAssocID="{2BB14506-7C6C-4C78-8A1B-136D4B226B11}" presName="box" presStyleLbl="node1" presStyleIdx="1" presStyleCnt="3"/>
      <dgm:spPr/>
      <dgm:t>
        <a:bodyPr/>
        <a:lstStyle/>
        <a:p>
          <a:endParaRPr lang="sk-SK"/>
        </a:p>
      </dgm:t>
    </dgm:pt>
    <dgm:pt modelId="{C7FD4213-0391-481B-BD59-88CD87D24289}" type="pres">
      <dgm:prSet presAssocID="{2BB14506-7C6C-4C78-8A1B-136D4B226B11}" presName="img" presStyleLbl="fgImgPlace1" presStyleIdx="1" presStyleCnt="3" custScaleX="92498" custLinFactNeighborX="1752" custLinFactNeighborY="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EBCEE96-CA18-47E9-BDBA-02B2F8D7AD72}" type="pres">
      <dgm:prSet presAssocID="{2BB14506-7C6C-4C78-8A1B-136D4B226B1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4A1CABF2-0048-4C85-A3F1-B2589B22C58B}" type="pres">
      <dgm:prSet presAssocID="{19B560E1-C52C-4AFD-9300-82DA9DEB710F}" presName="spacer" presStyleCnt="0"/>
      <dgm:spPr/>
    </dgm:pt>
    <dgm:pt modelId="{492EF8E3-7955-4C3D-82DD-65D04D539CB5}" type="pres">
      <dgm:prSet presAssocID="{25F88CC7-28C6-4AD2-8F1D-24C8B1105093}" presName="comp" presStyleCnt="0"/>
      <dgm:spPr/>
    </dgm:pt>
    <dgm:pt modelId="{C8758FAC-DDCF-48B5-BA57-809818BEF954}" type="pres">
      <dgm:prSet presAssocID="{25F88CC7-28C6-4AD2-8F1D-24C8B1105093}" presName="box" presStyleLbl="node1" presStyleIdx="2" presStyleCnt="3"/>
      <dgm:spPr/>
      <dgm:t>
        <a:bodyPr/>
        <a:lstStyle/>
        <a:p>
          <a:endParaRPr lang="sk-SK"/>
        </a:p>
      </dgm:t>
    </dgm:pt>
    <dgm:pt modelId="{43AAF526-C598-49BA-86BB-2DF1A74DCD06}" type="pres">
      <dgm:prSet presAssocID="{25F88CC7-28C6-4AD2-8F1D-24C8B1105093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E663BB5-25DB-4134-AE0D-EA9263C5539F}" type="pres">
      <dgm:prSet presAssocID="{25F88CC7-28C6-4AD2-8F1D-24C8B110509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3BA42D73-7F9A-47C9-9F88-68A1A239D7C5}" type="presOf" srcId="{2BB14506-7C6C-4C78-8A1B-136D4B226B11}" destId="{7EBCEE96-CA18-47E9-BDBA-02B2F8D7AD72}" srcOrd="1" destOrd="0" presId="urn:microsoft.com/office/officeart/2005/8/layout/vList4#1"/>
    <dgm:cxn modelId="{99239632-21B9-43CC-A74C-BFEB8DED3919}" type="presOf" srcId="{25F88CC7-28C6-4AD2-8F1D-24C8B1105093}" destId="{DE663BB5-25DB-4134-AE0D-EA9263C5539F}" srcOrd="1" destOrd="0" presId="urn:microsoft.com/office/officeart/2005/8/layout/vList4#1"/>
    <dgm:cxn modelId="{98D650F1-0438-4217-8E44-70B0D4192DDE}" type="presOf" srcId="{EE8375CD-2E99-410D-91CA-20ED3AF5815B}" destId="{06FDA42A-132D-48E7-8643-11E446383EAD}" srcOrd="0" destOrd="0" presId="urn:microsoft.com/office/officeart/2005/8/layout/vList4#1"/>
    <dgm:cxn modelId="{5B511E97-1F50-41A5-AE82-16209AA35DCC}" type="presOf" srcId="{25F88CC7-28C6-4AD2-8F1D-24C8B1105093}" destId="{C8758FAC-DDCF-48B5-BA57-809818BEF954}" srcOrd="0" destOrd="0" presId="urn:microsoft.com/office/officeart/2005/8/layout/vList4#1"/>
    <dgm:cxn modelId="{B6D10C5F-E6C3-443A-88EE-19FE9ACC877F}" type="presOf" srcId="{C4547819-EB3E-441C-831E-B6BF3FC5E39E}" destId="{7EBCEE96-CA18-47E9-BDBA-02B2F8D7AD72}" srcOrd="1" destOrd="2" presId="urn:microsoft.com/office/officeart/2005/8/layout/vList4#1"/>
    <dgm:cxn modelId="{60AD6DAC-905D-41E8-B438-B3A2F880BDC1}" type="presOf" srcId="{F7A03890-EE55-4E3C-8BEA-CADE1C2DA7D0}" destId="{7C95EF7B-437A-41DC-8D42-1FCEA30DAFDF}" srcOrd="0" destOrd="0" presId="urn:microsoft.com/office/officeart/2005/8/layout/vList4#1"/>
    <dgm:cxn modelId="{4E743213-DD7A-4141-B358-2656C6CDD590}" type="presOf" srcId="{D671F416-1026-46E0-9EAD-4C423E319ABC}" destId="{C8758FAC-DDCF-48B5-BA57-809818BEF954}" srcOrd="0" destOrd="2" presId="urn:microsoft.com/office/officeart/2005/8/layout/vList4#1"/>
    <dgm:cxn modelId="{8AC41C11-8A72-45EE-808E-9D559680FF59}" type="presOf" srcId="{16532D48-D6B1-4143-AEA6-0DB90C4F70F0}" destId="{C73C26C5-732A-4D7A-8444-8A7A76311A42}" srcOrd="1" destOrd="1" presId="urn:microsoft.com/office/officeart/2005/8/layout/vList4#1"/>
    <dgm:cxn modelId="{5BF71C6B-DFC2-495D-A32E-2B8040CDB960}" type="presOf" srcId="{CEA61A8D-0EC6-41F4-990F-D2C72ACD3293}" destId="{7EBCEE96-CA18-47E9-BDBA-02B2F8D7AD72}" srcOrd="1" destOrd="1" presId="urn:microsoft.com/office/officeart/2005/8/layout/vList4#1"/>
    <dgm:cxn modelId="{951ECE27-A1AC-4928-9AC5-E03218968C57}" type="presOf" srcId="{035039B7-376C-4FE0-8B3D-C2DABC9A218C}" destId="{06FDA42A-132D-48E7-8643-11E446383EAD}" srcOrd="0" destOrd="2" presId="urn:microsoft.com/office/officeart/2005/8/layout/vList4#1"/>
    <dgm:cxn modelId="{C145B35E-7E75-45A6-B7D2-2FEABFB97950}" srcId="{EE8375CD-2E99-410D-91CA-20ED3AF5815B}" destId="{035039B7-376C-4FE0-8B3D-C2DABC9A218C}" srcOrd="1" destOrd="0" parTransId="{E283688A-2886-43E4-83DF-04A191A1250D}" sibTransId="{3E551882-DFAA-44C7-9455-003ED797964E}"/>
    <dgm:cxn modelId="{CF275C83-2D33-4423-AA66-208EB00802A6}" srcId="{F7A03890-EE55-4E3C-8BEA-CADE1C2DA7D0}" destId="{EE8375CD-2E99-410D-91CA-20ED3AF5815B}" srcOrd="0" destOrd="0" parTransId="{549A43AC-1900-43B6-AB97-90EDF02ED72B}" sibTransId="{22B6D81A-8CCD-45C6-9BE7-9D9E21D80393}"/>
    <dgm:cxn modelId="{77D545ED-4CE9-4B63-8961-A1989171F864}" srcId="{2BB14506-7C6C-4C78-8A1B-136D4B226B11}" destId="{CEA61A8D-0EC6-41F4-990F-D2C72ACD3293}" srcOrd="0" destOrd="0" parTransId="{47227A8D-64D7-4631-9A4D-4843515FEA45}" sibTransId="{F09EDBF6-113F-4741-A083-056F791A94BC}"/>
    <dgm:cxn modelId="{EA216458-E032-4B46-A179-DEB2FBC362D4}" type="presOf" srcId="{035039B7-376C-4FE0-8B3D-C2DABC9A218C}" destId="{C73C26C5-732A-4D7A-8444-8A7A76311A42}" srcOrd="1" destOrd="2" presId="urn:microsoft.com/office/officeart/2005/8/layout/vList4#1"/>
    <dgm:cxn modelId="{FD12DE23-707C-4DB8-9CF0-F7A1B9A97F00}" srcId="{25F88CC7-28C6-4AD2-8F1D-24C8B1105093}" destId="{161760B8-7C73-4EFE-B06D-94E5E04283E3}" srcOrd="0" destOrd="0" parTransId="{E07324D8-6570-4BC2-8D9F-EFCE83192306}" sibTransId="{B29C6E14-38CF-4532-B287-2DE486A766B6}"/>
    <dgm:cxn modelId="{7DD312AF-8B8D-4732-9642-38CD6F422D36}" type="presOf" srcId="{161760B8-7C73-4EFE-B06D-94E5E04283E3}" destId="{C8758FAC-DDCF-48B5-BA57-809818BEF954}" srcOrd="0" destOrd="1" presId="urn:microsoft.com/office/officeart/2005/8/layout/vList4#1"/>
    <dgm:cxn modelId="{E766332A-EF58-49B2-84AC-73950D515BFC}" type="presOf" srcId="{D671F416-1026-46E0-9EAD-4C423E319ABC}" destId="{DE663BB5-25DB-4134-AE0D-EA9263C5539F}" srcOrd="1" destOrd="2" presId="urn:microsoft.com/office/officeart/2005/8/layout/vList4#1"/>
    <dgm:cxn modelId="{9F8136F7-376C-4A7A-A2F0-D7406FD7CA4E}" srcId="{F7A03890-EE55-4E3C-8BEA-CADE1C2DA7D0}" destId="{2BB14506-7C6C-4C78-8A1B-136D4B226B11}" srcOrd="1" destOrd="0" parTransId="{3F5A75D1-8E01-4DFC-B92C-3622E4A8B09D}" sibTransId="{19B560E1-C52C-4AFD-9300-82DA9DEB710F}"/>
    <dgm:cxn modelId="{2C3752C0-EF34-4052-BAF6-B672C5D5767E}" srcId="{EE8375CD-2E99-410D-91CA-20ED3AF5815B}" destId="{16532D48-D6B1-4143-AEA6-0DB90C4F70F0}" srcOrd="0" destOrd="0" parTransId="{47D0D2C8-AB0D-43DE-B3B5-BF6935C28BC7}" sibTransId="{E77DFAC6-DF4A-4148-BF33-C66E651ED427}"/>
    <dgm:cxn modelId="{26E81FD9-803E-4D7C-BDB2-8E07078D2D21}" srcId="{25F88CC7-28C6-4AD2-8F1D-24C8B1105093}" destId="{D671F416-1026-46E0-9EAD-4C423E319ABC}" srcOrd="1" destOrd="0" parTransId="{887BAF43-856C-4716-9119-589CBB9616F1}" sibTransId="{F13B3894-C13B-496F-8413-069D82BF2B4A}"/>
    <dgm:cxn modelId="{8308BB06-1C4E-4C4A-ACA6-11D146759BFB}" type="presOf" srcId="{C4547819-EB3E-441C-831E-B6BF3FC5E39E}" destId="{2D752B46-212D-459D-A925-8DE3291F4E1A}" srcOrd="0" destOrd="2" presId="urn:microsoft.com/office/officeart/2005/8/layout/vList4#1"/>
    <dgm:cxn modelId="{9EC7E144-4C32-4A61-9C1A-13CE1615A950}" type="presOf" srcId="{161760B8-7C73-4EFE-B06D-94E5E04283E3}" destId="{DE663BB5-25DB-4134-AE0D-EA9263C5539F}" srcOrd="1" destOrd="1" presId="urn:microsoft.com/office/officeart/2005/8/layout/vList4#1"/>
    <dgm:cxn modelId="{CC0B4800-EBEF-43F8-8754-409F4162E34A}" type="presOf" srcId="{16532D48-D6B1-4143-AEA6-0DB90C4F70F0}" destId="{06FDA42A-132D-48E7-8643-11E446383EAD}" srcOrd="0" destOrd="1" presId="urn:microsoft.com/office/officeart/2005/8/layout/vList4#1"/>
    <dgm:cxn modelId="{85E95656-8DBF-4E76-8175-8009C3C58AA5}" type="presOf" srcId="{CEA61A8D-0EC6-41F4-990F-D2C72ACD3293}" destId="{2D752B46-212D-459D-A925-8DE3291F4E1A}" srcOrd="0" destOrd="1" presId="urn:microsoft.com/office/officeart/2005/8/layout/vList4#1"/>
    <dgm:cxn modelId="{7CDC3D14-F7EF-4611-B226-5BCB84638F7C}" srcId="{F7A03890-EE55-4E3C-8BEA-CADE1C2DA7D0}" destId="{25F88CC7-28C6-4AD2-8F1D-24C8B1105093}" srcOrd="2" destOrd="0" parTransId="{38EE94D5-0885-4E44-90DB-4B2CA1E107C1}" sibTransId="{BB62BEC6-2046-460B-B20A-4C4E799D0AC4}"/>
    <dgm:cxn modelId="{68350CAA-598D-42FE-BE4A-E5E51F697FFD}" type="presOf" srcId="{2BB14506-7C6C-4C78-8A1B-136D4B226B11}" destId="{2D752B46-212D-459D-A925-8DE3291F4E1A}" srcOrd="0" destOrd="0" presId="urn:microsoft.com/office/officeart/2005/8/layout/vList4#1"/>
    <dgm:cxn modelId="{86C5DB67-DA0A-4CE0-882A-16D784F1B171}" type="presOf" srcId="{EE8375CD-2E99-410D-91CA-20ED3AF5815B}" destId="{C73C26C5-732A-4D7A-8444-8A7A76311A42}" srcOrd="1" destOrd="0" presId="urn:microsoft.com/office/officeart/2005/8/layout/vList4#1"/>
    <dgm:cxn modelId="{8739E762-7507-4983-B37E-FA7FF0EC01AF}" srcId="{2BB14506-7C6C-4C78-8A1B-136D4B226B11}" destId="{C4547819-EB3E-441C-831E-B6BF3FC5E39E}" srcOrd="1" destOrd="0" parTransId="{AD90981B-A5BA-4B6E-86A9-5781190DDEE3}" sibTransId="{6C0FBA29-598C-4FCD-A819-708BFCF65E6D}"/>
    <dgm:cxn modelId="{8C499163-1366-4394-B2F5-736EF57BCEB7}" type="presParOf" srcId="{7C95EF7B-437A-41DC-8D42-1FCEA30DAFDF}" destId="{F0FA0B9C-51F9-40D7-901D-0B228206F232}" srcOrd="0" destOrd="0" presId="urn:microsoft.com/office/officeart/2005/8/layout/vList4#1"/>
    <dgm:cxn modelId="{F562C2F0-AE03-481B-B4C2-621A2B76B17A}" type="presParOf" srcId="{F0FA0B9C-51F9-40D7-901D-0B228206F232}" destId="{06FDA42A-132D-48E7-8643-11E446383EAD}" srcOrd="0" destOrd="0" presId="urn:microsoft.com/office/officeart/2005/8/layout/vList4#1"/>
    <dgm:cxn modelId="{0E02F730-D52C-400D-AA65-F6C5762ADBEC}" type="presParOf" srcId="{F0FA0B9C-51F9-40D7-901D-0B228206F232}" destId="{3686121A-4133-40B6-AC57-84B396718A58}" srcOrd="1" destOrd="0" presId="urn:microsoft.com/office/officeart/2005/8/layout/vList4#1"/>
    <dgm:cxn modelId="{4132C9C7-D944-4184-A573-115C04302DFC}" type="presParOf" srcId="{F0FA0B9C-51F9-40D7-901D-0B228206F232}" destId="{C73C26C5-732A-4D7A-8444-8A7A76311A42}" srcOrd="2" destOrd="0" presId="urn:microsoft.com/office/officeart/2005/8/layout/vList4#1"/>
    <dgm:cxn modelId="{46412679-B5C3-493D-90BB-362427DFF35C}" type="presParOf" srcId="{7C95EF7B-437A-41DC-8D42-1FCEA30DAFDF}" destId="{18E52DE4-F5B3-4308-8134-E84DED4D111F}" srcOrd="1" destOrd="0" presId="urn:microsoft.com/office/officeart/2005/8/layout/vList4#1"/>
    <dgm:cxn modelId="{ADFDB217-CA53-434D-B182-628D53F1F7F9}" type="presParOf" srcId="{7C95EF7B-437A-41DC-8D42-1FCEA30DAFDF}" destId="{731719F1-B5B6-47E7-86FF-CF0EB6F11CD7}" srcOrd="2" destOrd="0" presId="urn:microsoft.com/office/officeart/2005/8/layout/vList4#1"/>
    <dgm:cxn modelId="{0189BB8A-F4EE-4606-82F9-66AA5F5D1AB9}" type="presParOf" srcId="{731719F1-B5B6-47E7-86FF-CF0EB6F11CD7}" destId="{2D752B46-212D-459D-A925-8DE3291F4E1A}" srcOrd="0" destOrd="0" presId="urn:microsoft.com/office/officeart/2005/8/layout/vList4#1"/>
    <dgm:cxn modelId="{D9865D75-D20F-4917-9402-265EB7C386F1}" type="presParOf" srcId="{731719F1-B5B6-47E7-86FF-CF0EB6F11CD7}" destId="{C7FD4213-0391-481B-BD59-88CD87D24289}" srcOrd="1" destOrd="0" presId="urn:microsoft.com/office/officeart/2005/8/layout/vList4#1"/>
    <dgm:cxn modelId="{9CF0EDED-3ED3-4FAD-9929-67CA3209F8DF}" type="presParOf" srcId="{731719F1-B5B6-47E7-86FF-CF0EB6F11CD7}" destId="{7EBCEE96-CA18-47E9-BDBA-02B2F8D7AD72}" srcOrd="2" destOrd="0" presId="urn:microsoft.com/office/officeart/2005/8/layout/vList4#1"/>
    <dgm:cxn modelId="{C7DC38E0-F46B-412E-8A20-94100BC6F6BE}" type="presParOf" srcId="{7C95EF7B-437A-41DC-8D42-1FCEA30DAFDF}" destId="{4A1CABF2-0048-4C85-A3F1-B2589B22C58B}" srcOrd="3" destOrd="0" presId="urn:microsoft.com/office/officeart/2005/8/layout/vList4#1"/>
    <dgm:cxn modelId="{1EE867EA-1759-4658-86D1-5D0EFD70C8C0}" type="presParOf" srcId="{7C95EF7B-437A-41DC-8D42-1FCEA30DAFDF}" destId="{492EF8E3-7955-4C3D-82DD-65D04D539CB5}" srcOrd="4" destOrd="0" presId="urn:microsoft.com/office/officeart/2005/8/layout/vList4#1"/>
    <dgm:cxn modelId="{7673CC83-A745-4CC7-8383-3BB0BD2E7489}" type="presParOf" srcId="{492EF8E3-7955-4C3D-82DD-65D04D539CB5}" destId="{C8758FAC-DDCF-48B5-BA57-809818BEF954}" srcOrd="0" destOrd="0" presId="urn:microsoft.com/office/officeart/2005/8/layout/vList4#1"/>
    <dgm:cxn modelId="{FD1963EF-2011-4A2D-9BA5-E514F05A7C90}" type="presParOf" srcId="{492EF8E3-7955-4C3D-82DD-65D04D539CB5}" destId="{43AAF526-C598-49BA-86BB-2DF1A74DCD06}" srcOrd="1" destOrd="0" presId="urn:microsoft.com/office/officeart/2005/8/layout/vList4#1"/>
    <dgm:cxn modelId="{9FA1D42B-0034-43B4-9614-33DC418BA536}" type="presParOf" srcId="{492EF8E3-7955-4C3D-82DD-65D04D539CB5}" destId="{DE663BB5-25DB-4134-AE0D-EA9263C5539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0.48859</cdr:x>
      <cdr:y>0.01127</cdr:y>
    </cdr:from>
    <cdr:to>
      <cdr:x>0.98641</cdr:x>
      <cdr:y>0.35458</cdr:y>
    </cdr:to>
    <cdr:sp macro="" textlink="">
      <cdr:nvSpPr>
        <cdr:cNvPr id="2" name="Myšlenková bublina: obláček 1">
          <a:extLst xmlns:a="http://schemas.openxmlformats.org/drawingml/2006/main">
            <a:ext uri="{FF2B5EF4-FFF2-40B4-BE49-F238E27FC236}">
              <a16:creationId xmlns:a16="http://schemas.microsoft.com/office/drawing/2014/main" xmlns="" id="{257B7F89-24DE-4B19-AED8-FA89EB9EF480}"/>
            </a:ext>
          </a:extLst>
        </cdr:cNvPr>
        <cdr:cNvSpPr/>
      </cdr:nvSpPr>
      <cdr:spPr>
        <a:xfrm xmlns:a="http://schemas.openxmlformats.org/drawingml/2006/main" rot="21172136">
          <a:off x="4221862" y="62997"/>
          <a:ext cx="4301692" cy="1918841"/>
        </a:xfrm>
        <a:prstGeom xmlns:a="http://schemas.openxmlformats.org/drawingml/2006/main" prst="cloudCallout">
          <a:avLst/>
        </a:prstGeom>
        <a:solidFill xmlns:a="http://schemas.openxmlformats.org/drawingml/2006/main">
          <a:schemeClr val="accent1">
            <a:alpha val="83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cs-CZ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 sz="20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r>
            <a:rPr lang="cs-CZ" sz="2400" i="1" dirty="0" err="1">
              <a:solidFill>
                <a:schemeClr val="bg1"/>
              </a:solidFill>
              <a:latin typeface="Segoe Print" panose="02000600000000000000" pitchFamily="2" charset="0"/>
            </a:rPr>
            <a:t>Čo</a:t>
          </a:r>
          <a:r>
            <a:rPr lang="cs-CZ" sz="2400" i="1" dirty="0">
              <a:solidFill>
                <a:schemeClr val="bg1"/>
              </a:solidFill>
              <a:latin typeface="Segoe Print" panose="02000600000000000000" pitchFamily="2" charset="0"/>
            </a:rPr>
            <a:t> je </a:t>
          </a:r>
          <a:r>
            <a:rPr lang="cs-CZ" sz="2400" i="1" dirty="0" err="1">
              <a:solidFill>
                <a:schemeClr val="bg1"/>
              </a:solidFill>
              <a:latin typeface="Segoe Print" panose="02000600000000000000" pitchFamily="2" charset="0"/>
            </a:rPr>
            <a:t>pre</a:t>
          </a:r>
          <a:r>
            <a:rPr lang="cs-CZ" sz="2400" i="1" dirty="0">
              <a:solidFill>
                <a:schemeClr val="bg1"/>
              </a:solidFill>
              <a:latin typeface="Segoe Print" panose="02000600000000000000" pitchFamily="2" charset="0"/>
            </a:rPr>
            <a:t> vás </a:t>
          </a:r>
          <a:r>
            <a:rPr lang="cs-CZ" sz="2400" i="1" dirty="0" err="1">
              <a:solidFill>
                <a:schemeClr val="bg1"/>
              </a:solidFill>
              <a:latin typeface="Segoe Print" panose="02000600000000000000" pitchFamily="2" charset="0"/>
            </a:rPr>
            <a:t>rozhodújíce</a:t>
          </a:r>
          <a:r>
            <a:rPr lang="cs-CZ" sz="2400" i="1" dirty="0">
              <a:solidFill>
                <a:schemeClr val="bg1"/>
              </a:solidFill>
              <a:latin typeface="Segoe Print" panose="02000600000000000000" pitchFamily="2" charset="0"/>
            </a:rPr>
            <a:t> </a:t>
          </a:r>
          <a:r>
            <a:rPr lang="cs-CZ" sz="2400" i="1" dirty="0" err="1">
              <a:solidFill>
                <a:schemeClr val="bg1"/>
              </a:solidFill>
              <a:latin typeface="Segoe Print" panose="02000600000000000000" pitchFamily="2" charset="0"/>
            </a:rPr>
            <a:t>pri</a:t>
          </a:r>
          <a:r>
            <a:rPr lang="cs-CZ" sz="2400" i="1" dirty="0">
              <a:solidFill>
                <a:schemeClr val="bg1"/>
              </a:solidFill>
              <a:latin typeface="Segoe Print" panose="02000600000000000000" pitchFamily="2" charset="0"/>
            </a:rPr>
            <a:t> </a:t>
          </a:r>
          <a:r>
            <a:rPr lang="cs-CZ" sz="2400" i="1" dirty="0" err="1">
              <a:solidFill>
                <a:schemeClr val="bg1"/>
              </a:solidFill>
              <a:latin typeface="Segoe Print" panose="02000600000000000000" pitchFamily="2" charset="0"/>
            </a:rPr>
            <a:t>voľbe</a:t>
          </a:r>
          <a:r>
            <a:rPr lang="cs-CZ" sz="2400" i="1" dirty="0">
              <a:solidFill>
                <a:schemeClr val="bg1"/>
              </a:solidFill>
              <a:latin typeface="Segoe Print" panose="02000600000000000000" pitchFamily="2" charset="0"/>
            </a:rPr>
            <a:t> </a:t>
          </a:r>
          <a:r>
            <a:rPr lang="cs-CZ" sz="2400" i="1" dirty="0" err="1">
              <a:solidFill>
                <a:schemeClr val="bg1"/>
              </a:solidFill>
              <a:latin typeface="Segoe Print" panose="02000600000000000000" pitchFamily="2" charset="0"/>
            </a:rPr>
            <a:t>štúdia</a:t>
          </a:r>
          <a:r>
            <a:rPr lang="cs-CZ" sz="2400" i="1" dirty="0">
              <a:solidFill>
                <a:schemeClr val="bg1"/>
              </a:solidFill>
              <a:latin typeface="Segoe Print" panose="02000600000000000000" pitchFamily="2" charset="0"/>
            </a:rPr>
            <a:t>?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35CCA1-A909-4CA4-999A-AD38B59C68D6}" type="datetimeFigureOut">
              <a:rPr lang="cs-CZ"/>
              <a:pPr>
                <a:defRPr/>
              </a:pPr>
              <a:t>18. 11. 2018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260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8250" y="937260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6EF9CEA-22A5-4F49-9575-DE084B9C6A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699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023811A-2925-4C60-BAB0-72E990EEAE79}" type="datetimeFigureOut">
              <a:rPr lang="cs-CZ"/>
              <a:pPr>
                <a:defRPr/>
              </a:pPr>
              <a:t>18. 11. 2018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68363" y="739775"/>
            <a:ext cx="4932362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750" y="4687888"/>
            <a:ext cx="5335588" cy="44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8250" y="937260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B5BFF3-5780-4B58-B92B-94C9F966EC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059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DE2BB9-8F38-4654-AEC8-D9721ADC9AA2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529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032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748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BACHA NA 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22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BACHA NA 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382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grano</a:t>
            </a:r>
            <a:r>
              <a:rPr lang="cs-CZ" dirty="0"/>
              <a:t> </a:t>
            </a:r>
            <a:r>
              <a:rPr lang="cs-CZ" dirty="0" err="1"/>
              <a:t>salis</a:t>
            </a:r>
            <a:r>
              <a:rPr lang="cs-CZ" dirty="0"/>
              <a:t>, slovenské varianty?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216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32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695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Info</a:t>
            </a:r>
            <a:r>
              <a:rPr lang="cs-CZ" dirty="0"/>
              <a:t> – stránky fakult!!!!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258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Vždy ověřovat na stránce dané fakulty!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57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Svk</a:t>
            </a:r>
            <a:r>
              <a:rPr lang="cs-CZ" dirty="0"/>
              <a:t> data?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00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Svk</a:t>
            </a:r>
            <a:r>
              <a:rPr lang="cs-CZ" dirty="0"/>
              <a:t> data?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53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2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Svk</a:t>
            </a:r>
            <a:r>
              <a:rPr lang="cs-CZ" dirty="0"/>
              <a:t> data?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926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054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Otázka, zda</a:t>
            </a:r>
            <a:r>
              <a:rPr lang="cs-CZ" baseline="0" dirty="0"/>
              <a:t> nevyhodit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12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CZ/SK přednášky zadarmo – link?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45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Word-</a:t>
            </a:r>
            <a:r>
              <a:rPr lang="cs-CZ" dirty="0" err="1"/>
              <a:t>cloud</a:t>
            </a:r>
            <a:r>
              <a:rPr lang="cs-CZ" baseline="0" dirty="0"/>
              <a:t> – hesla, ne graf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5BFF3-5780-4B58-B92B-94C9F966EC87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43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" name="Picture 12" descr="logoSCI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333375"/>
            <a:ext cx="16811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4213" y="2276475"/>
            <a:ext cx="7772400" cy="1874838"/>
          </a:xfrm>
        </p:spPr>
        <p:txBody>
          <a:bodyPr/>
          <a:lstStyle>
            <a:lvl1pPr algn="ctr">
              <a:defRPr sz="4400" b="0" smtClean="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4652963"/>
            <a:ext cx="7343775" cy="1512887"/>
          </a:xfrm>
        </p:spPr>
        <p:txBody>
          <a:bodyPr/>
          <a:lstStyle>
            <a:lvl1pPr marL="0" indent="0" algn="ctr">
              <a:buFontTx/>
              <a:buNone/>
              <a:defRPr sz="2400" smtClean="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5B5E88C-B486-4F8D-9897-E56AE62A56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2E800-B645-4870-834C-E043870A5D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15113" y="476250"/>
            <a:ext cx="2071687" cy="56499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95288" y="476250"/>
            <a:ext cx="6067425" cy="56499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6BF12-B009-4995-AEFF-8D421C4555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cs-CZ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9D85-CE6C-4559-A45B-29D20AEC64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24F64-C497-4AD6-B535-C272F846B3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E4A-ABAC-41BD-BBD6-F6837B6338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A482B-85AE-49A4-8CE1-6439084E3E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F4A49-D1BD-4883-A86F-0B874D7D14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ADF30-FF17-40B8-8304-2AE1029EAC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514E-D352-46C3-8EC1-1F87B0D650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CCB3D-2773-4E17-BE1E-D2FAC8D9F7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476250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15B0614-5FE7-49DB-A53B-1EB8CC1B27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  <a:endParaRPr lang="en-US"/>
          </a:p>
          <a:p>
            <a:pPr lvl="3"/>
            <a:endParaRPr lang="cs-CZ"/>
          </a:p>
          <a:p>
            <a:pPr lvl="3"/>
            <a:endParaRPr lang="cs-CZ"/>
          </a:p>
        </p:txBody>
      </p:sp>
      <p:pic>
        <p:nvPicPr>
          <p:cNvPr id="1032" name="Picture 12" descr="logoSCIO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333375"/>
            <a:ext cx="16811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2" r:id="rId12"/>
    <p:sldLayoutId id="214748372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Tahoma" pitchFamily="34" charset="0"/>
        </a:defRPr>
      </a:lvl9pPr>
    </p:titleStyle>
    <p:bodyStyle>
      <a:lvl1pPr marL="539750" indent="-539750" algn="l" rtl="0" eaLnBrk="0" fontAlgn="base" hangingPunct="0">
        <a:spcBef>
          <a:spcPct val="20000"/>
        </a:spcBef>
        <a:spcAft>
          <a:spcPct val="0"/>
        </a:spcAft>
        <a:buAutoNum type="arabicPeriod"/>
        <a:defRPr sz="2800">
          <a:solidFill>
            <a:schemeClr val="accent1"/>
          </a:solidFill>
          <a:latin typeface="+mn-lt"/>
          <a:ea typeface="+mn-ea"/>
          <a:cs typeface="+mn-cs"/>
        </a:defRPr>
      </a:lvl1pPr>
      <a:lvl2pPr marL="984250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344613" indent="-1809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797050" indent="-17938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763838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21038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78238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35438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592638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o.cz/fakulty" TargetMode="External"/><Relationship Id="rId2" Type="http://schemas.openxmlformats.org/officeDocument/2006/relationships/hyperlink" Target="http://www.scio.cz/nsz/percentil.asp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o.cz/fakulty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o.cz/nsz/podminky.asp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s://scio.sk/nps/vsp.asp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142743803-reporteri-ct/217452801240026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ZQHyY9qT-PQ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jobs.cz/vysoke-skoly/pruvodce-vyberem-skoly/" TargetMode="Externa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tsilnychstranek.c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futuregenerationeurope.eu/mini-erasmus/" TargetMode="Externa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duo.cz/" TargetMode="External"/><Relationship Id="rId2" Type="http://schemas.openxmlformats.org/officeDocument/2006/relationships/hyperlink" Target="http://www.edx.org/" TargetMode="Externa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s.cz/vysoke-skol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rtalvs.sk/sk/" TargetMode="External"/><Relationship Id="rId5" Type="http://schemas.openxmlformats.org/officeDocument/2006/relationships/hyperlink" Target="http://www.vysokeskoly.cz/" TargetMode="External"/><Relationship Id="rId4" Type="http://schemas.openxmlformats.org/officeDocument/2006/relationships/hyperlink" Target="http://www.vysokeskoly.sk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o.cz/perpetuum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mt.cz/vzdelavani/skolstvi-v-cr/statistika-skolstvi/prijimaci-rizeni-ke-studiu-na-vysoke-a-vyssi-odborne-skole-1" TargetMode="External"/><Relationship Id="rId2" Type="http://schemas.openxmlformats.org/officeDocument/2006/relationships/hyperlink" Target="http://www.cvtisr.sk/cvti-sr-vedecka-kniznica/informacie-o-skolstve/statistiky/statistika-prijimacieho-konania-na-vysoke-skoly-sr.html?page_id=9723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vtisr.sk/cvti-sr-vedecka-kniznica/informacie-o-skolstve/skolstvo/vysoke-skoly/prijimacky-na-vysoke-skoly/prijimacie-konanie-na-vysoke-skoly-v-roku-2017.html?page_id=10300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world.sk/cd/zuzana-granska/1733/najnovsie-hodnotenie-fakult-slovenskych-vysokych-skol--rebricek-fakul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timeshighereducation.com/news/best-universities-new-europe-ranking-2018#survey-answer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tyden.cz/rubriky/domaci/skolstvi/kde-studovat-zebricek-nejlepsich-vysokych-skol-v-cesku_374503.html" TargetMode="Externa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.ihned.cz/c1-65600240-prehledne-jak-vysoke-skoly-a-fakulty-uspely-v-hodnoceni-za-rok-201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hyperlink" Target="http://www.tyden.cz/rubriky/domaci/skolstvi/kde-studovat-zebricek-nejlepsich-vysokych-skol-v-cesku_374503.html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ovazurnalistika.cz/schopnost-zmenit-obor-nebo-si-praci-klidne-vymyslet-uci-tohle-nejaky-cesky-ucna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magazin-perpetuum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ty.sk/platy" TargetMode="External"/><Relationship Id="rId2" Type="http://schemas.openxmlformats.org/officeDocument/2006/relationships/hyperlink" Target="https://www.trexima.sk/wp-content/uploads/2017/06/A5-ISPZ.pdf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kupnisila.cz/prumerna-mzd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imat.cz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primat.cz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o.cz/fakulty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697"/>
            <a:ext cx="7772400" cy="1224135"/>
          </a:xfrm>
        </p:spPr>
        <p:txBody>
          <a:bodyPr/>
          <a:lstStyle/>
          <a:p>
            <a:pPr eaLnBrk="1" hangingPunct="1"/>
            <a:r>
              <a:rPr lang="cs-CZ" dirty="0" err="1"/>
              <a:t>Ako</a:t>
            </a:r>
            <a:r>
              <a:rPr lang="cs-CZ" dirty="0"/>
              <a:t> na </a:t>
            </a:r>
            <a:r>
              <a:rPr lang="cs-CZ" dirty="0" err="1"/>
              <a:t>vysokú</a:t>
            </a:r>
            <a:r>
              <a:rPr lang="cs-CZ" dirty="0"/>
              <a:t> školu?</a:t>
            </a:r>
            <a:endParaRPr lang="cs-CZ" noProof="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5301208"/>
            <a:ext cx="7343775" cy="864642"/>
          </a:xfrm>
        </p:spPr>
        <p:txBody>
          <a:bodyPr/>
          <a:lstStyle/>
          <a:p>
            <a:pPr eaLnBrk="1" hangingPunct="1"/>
            <a:endParaRPr lang="cs-CZ" noProof="0" dirty="0"/>
          </a:p>
          <a:p>
            <a:pPr eaLnBrk="1" hangingPunct="1"/>
            <a:r>
              <a:rPr lang="cs-CZ" noProof="0" dirty="0"/>
              <a:t>Andrej </a:t>
            </a:r>
            <a:r>
              <a:rPr lang="cs-CZ" noProof="0" dirty="0" err="1"/>
              <a:t>Kutarňa</a:t>
            </a:r>
            <a:endParaRPr lang="cs-CZ" noProof="0" dirty="0"/>
          </a:p>
          <a:p>
            <a:pPr eaLnBrk="1" hangingPunct="1"/>
            <a:r>
              <a:rPr lang="cs-CZ" dirty="0" err="1"/>
              <a:t>akutarna</a:t>
            </a:r>
            <a:r>
              <a:rPr lang="cs-CZ" noProof="0" dirty="0"/>
              <a:t>@</a:t>
            </a:r>
            <a:r>
              <a:rPr lang="cs-CZ" noProof="0" dirty="0" err="1"/>
              <a:t>scio.cz</a:t>
            </a:r>
            <a:endParaRPr lang="cs-CZ" noProof="0" dirty="0"/>
          </a:p>
        </p:txBody>
      </p:sp>
      <p:pic>
        <p:nvPicPr>
          <p:cNvPr id="6149" name="Picture 5" descr="http://www.nwu.ac.za/sites/www.nwu.ac.za/files/files/FA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157195"/>
            <a:ext cx="5184576" cy="3432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450850"/>
          </a:xfrm>
        </p:spPr>
        <p:txBody>
          <a:bodyPr/>
          <a:lstStyle/>
          <a:p>
            <a:r>
              <a:rPr lang="cs-CZ" sz="4000" dirty="0">
                <a:solidFill>
                  <a:schemeClr val="accent2"/>
                </a:solidFill>
                <a:latin typeface="Segoe UI Light" panose="020B0502040204020203" pitchFamily="34" charset="0"/>
              </a:rPr>
              <a:t>…</a:t>
            </a:r>
            <a:r>
              <a:rPr lang="cs-CZ" sz="4000" dirty="0" err="1">
                <a:solidFill>
                  <a:schemeClr val="accent2"/>
                </a:solidFill>
                <a:latin typeface="Segoe UI Light" panose="020B0502040204020203" pitchFamily="34" charset="0"/>
              </a:rPr>
              <a:t>pre</a:t>
            </a:r>
            <a:r>
              <a:rPr lang="cs-CZ" sz="4000" dirty="0">
                <a:solidFill>
                  <a:schemeClr val="accent2"/>
                </a:solidFill>
                <a:latin typeface="Segoe UI Light" panose="020B0502040204020203" pitchFamily="34" charset="0"/>
              </a:rPr>
              <a:t> </a:t>
            </a:r>
            <a:r>
              <a:rPr lang="cs-CZ" sz="4000" dirty="0" err="1">
                <a:solidFill>
                  <a:schemeClr val="accent2"/>
                </a:solidFill>
                <a:latin typeface="Segoe UI Light" panose="020B0502040204020203" pitchFamily="34" charset="0"/>
              </a:rPr>
              <a:t>deti</a:t>
            </a:r>
            <a:r>
              <a:rPr lang="cs-CZ" sz="4000" dirty="0">
                <a:solidFill>
                  <a:schemeClr val="accent2"/>
                </a:solidFill>
                <a:latin typeface="Segoe UI Light" panose="020B0502040204020203" pitchFamily="34" charset="0"/>
              </a:rPr>
              <a:t> a </a:t>
            </a:r>
            <a:r>
              <a:rPr lang="cs-CZ" sz="4000" dirty="0" err="1">
                <a:solidFill>
                  <a:schemeClr val="accent2"/>
                </a:solidFill>
                <a:latin typeface="Segoe UI Light" panose="020B0502040204020203" pitchFamily="34" charset="0"/>
              </a:rPr>
              <a:t>rodičov</a:t>
            </a:r>
            <a:endParaRPr lang="cs-CZ" sz="4000" dirty="0">
              <a:solidFill>
                <a:schemeClr val="accent2"/>
              </a:solidFill>
              <a:latin typeface="Segoe UI Light" panose="020B0502040204020203" pitchFamily="34" charset="0"/>
            </a:endParaRPr>
          </a:p>
        </p:txBody>
      </p:sp>
      <p:pic>
        <p:nvPicPr>
          <p:cNvPr id="4" name="Obrázek 3" descr="stažený soub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958972"/>
            <a:ext cx="3711926" cy="371192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Hračky (Hračky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vzdělávačky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Emušáci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stolná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 hra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Oeconomia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,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Kurzy a tábory (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ScioCamp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,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Testy a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príprava</a:t>
            </a:r>
            <a:endParaRPr lang="cs-CZ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ScioŠkoly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648253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noProof="0" dirty="0" err="1">
                <a:solidFill>
                  <a:schemeClr val="accent2">
                    <a:lumMod val="75000"/>
                  </a:schemeClr>
                </a:solidFill>
              </a:rPr>
              <a:t>Výsledok</a:t>
            </a:r>
            <a:r>
              <a:rPr lang="cs-CZ" sz="3200" noProof="0" dirty="0">
                <a:solidFill>
                  <a:schemeClr val="accent2">
                    <a:lumMod val="75000"/>
                  </a:schemeClr>
                </a:solidFill>
              </a:rPr>
              <a:t> NPS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1"/>
            <a:ext cx="8820472" cy="518442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cs-CZ" sz="2000" b="1" noProof="0" dirty="0" err="1">
                <a:solidFill>
                  <a:srgbClr val="0070C0"/>
                </a:solidFill>
              </a:rPr>
              <a:t>Platnosť</a:t>
            </a:r>
            <a:r>
              <a:rPr lang="cs-CZ" sz="2000" b="1" noProof="0" dirty="0">
                <a:solidFill>
                  <a:srgbClr val="0070C0"/>
                </a:solidFill>
              </a:rPr>
              <a:t> výsledku</a:t>
            </a:r>
          </a:p>
          <a:p>
            <a:pPr marL="630238" lvl="1" indent="-268288" eaLnBrk="1" hangingPunct="1">
              <a:lnSpc>
                <a:spcPct val="80000"/>
              </a:lnSpc>
              <a:spcBef>
                <a:spcPts val="1200"/>
              </a:spcBef>
            </a:pPr>
            <a:r>
              <a:rPr lang="cs-CZ" sz="2000" noProof="0" dirty="0" err="1">
                <a:solidFill>
                  <a:srgbClr val="0070C0"/>
                </a:solidFill>
              </a:rPr>
              <a:t>Výsledok</a:t>
            </a:r>
            <a:r>
              <a:rPr lang="cs-CZ" sz="2000" noProof="0" dirty="0">
                <a:solidFill>
                  <a:srgbClr val="0070C0"/>
                </a:solidFill>
              </a:rPr>
              <a:t> NPS </a:t>
            </a:r>
            <a:r>
              <a:rPr lang="cs-CZ" sz="2000" b="1" noProof="0" dirty="0">
                <a:solidFill>
                  <a:srgbClr val="0070C0"/>
                </a:solidFill>
              </a:rPr>
              <a:t>platí na mnohých fakultách</a:t>
            </a:r>
            <a:endParaRPr lang="cs-CZ" sz="2000" noProof="0" dirty="0">
              <a:solidFill>
                <a:srgbClr val="0070C0"/>
              </a:solidFill>
            </a:endParaRPr>
          </a:p>
          <a:p>
            <a:pPr marL="630238" lvl="1" indent="-268288" eaLnBrk="1" hangingPunct="1">
              <a:lnSpc>
                <a:spcPct val="80000"/>
              </a:lnSpc>
              <a:spcBef>
                <a:spcPts val="600"/>
              </a:spcBef>
            </a:pPr>
            <a:r>
              <a:rPr lang="cs-CZ" sz="2000" noProof="0" dirty="0" err="1">
                <a:solidFill>
                  <a:srgbClr val="0070C0"/>
                </a:solidFill>
              </a:rPr>
              <a:t>Pri</a:t>
            </a:r>
            <a:r>
              <a:rPr lang="cs-CZ" sz="2000" noProof="0" dirty="0">
                <a:solidFill>
                  <a:srgbClr val="0070C0"/>
                </a:solidFill>
              </a:rPr>
              <a:t> absolvovaní </a:t>
            </a:r>
            <a:r>
              <a:rPr lang="cs-CZ" sz="2000" noProof="0" dirty="0" err="1">
                <a:solidFill>
                  <a:srgbClr val="0070C0"/>
                </a:solidFill>
              </a:rPr>
              <a:t>viacerých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termínov</a:t>
            </a:r>
            <a:r>
              <a:rPr lang="cs-CZ" sz="2000" noProof="0" dirty="0">
                <a:solidFill>
                  <a:srgbClr val="0070C0"/>
                </a:solidFill>
              </a:rPr>
              <a:t> NPS, </a:t>
            </a:r>
            <a:r>
              <a:rPr lang="cs-CZ" sz="2000" noProof="0" dirty="0" err="1">
                <a:solidFill>
                  <a:srgbClr val="0070C0"/>
                </a:solidFill>
              </a:rPr>
              <a:t>sa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počíta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iba</a:t>
            </a:r>
            <a:r>
              <a:rPr lang="cs-CZ" sz="2000" noProof="0" dirty="0">
                <a:solidFill>
                  <a:srgbClr val="0070C0"/>
                </a:solidFill>
              </a:rPr>
              <a:t> ten </a:t>
            </a:r>
            <a:r>
              <a:rPr lang="cs-CZ" sz="2000" noProof="0" dirty="0" err="1">
                <a:solidFill>
                  <a:srgbClr val="0070C0"/>
                </a:solidFill>
              </a:rPr>
              <a:t>najlepší</a:t>
            </a:r>
            <a:endParaRPr lang="cs-CZ" sz="2000" noProof="0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None/>
            </a:pPr>
            <a:r>
              <a:rPr lang="cs-CZ" sz="2000" b="1" noProof="0" dirty="0">
                <a:solidFill>
                  <a:srgbClr val="0070C0"/>
                </a:solidFill>
              </a:rPr>
              <a:t>Percentil</a:t>
            </a:r>
          </a:p>
          <a:p>
            <a:pPr marL="630238" lvl="1" indent="-268288" eaLnBrk="1" hangingPunct="1">
              <a:lnSpc>
                <a:spcPct val="80000"/>
              </a:lnSpc>
              <a:spcBef>
                <a:spcPts val="1200"/>
              </a:spcBef>
            </a:pPr>
            <a:r>
              <a:rPr lang="cs-CZ" sz="2000" noProof="0" dirty="0" err="1">
                <a:solidFill>
                  <a:srgbClr val="0070C0"/>
                </a:solidFill>
              </a:rPr>
              <a:t>Výsledok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vyjadrený</a:t>
            </a:r>
            <a:r>
              <a:rPr lang="cs-CZ" sz="2000" noProof="0" dirty="0">
                <a:solidFill>
                  <a:srgbClr val="0070C0"/>
                </a:solidFill>
              </a:rPr>
              <a:t> formou </a:t>
            </a:r>
            <a:r>
              <a:rPr lang="cs-CZ" sz="2000" b="1" noProof="0" dirty="0">
                <a:solidFill>
                  <a:srgbClr val="0070C0"/>
                </a:solidFill>
              </a:rPr>
              <a:t>percentilu </a:t>
            </a:r>
            <a:r>
              <a:rPr lang="cs-CZ" sz="2000" noProof="0" dirty="0">
                <a:solidFill>
                  <a:srgbClr val="0070C0"/>
                </a:solidFill>
              </a:rPr>
              <a:t>=</a:t>
            </a:r>
            <a:r>
              <a:rPr lang="cs-CZ" sz="2000" b="1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koľko</a:t>
            </a:r>
            <a:r>
              <a:rPr lang="cs-CZ" sz="2000" noProof="0" dirty="0">
                <a:solidFill>
                  <a:srgbClr val="0070C0"/>
                </a:solidFill>
              </a:rPr>
              <a:t> % </a:t>
            </a:r>
            <a:r>
              <a:rPr lang="cs-CZ" sz="2000" noProof="0" dirty="0" err="1">
                <a:solidFill>
                  <a:srgbClr val="0070C0"/>
                </a:solidFill>
              </a:rPr>
              <a:t>účastníkov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uchádzač</a:t>
            </a:r>
            <a:r>
              <a:rPr lang="cs-CZ" sz="2000" dirty="0">
                <a:solidFill>
                  <a:srgbClr val="0070C0"/>
                </a:solidFill>
              </a:rPr>
              <a:t> „</a:t>
            </a:r>
            <a:r>
              <a:rPr lang="cs-CZ" sz="2000" dirty="0" err="1">
                <a:solidFill>
                  <a:srgbClr val="0070C0"/>
                </a:solidFill>
              </a:rPr>
              <a:t>predstihol</a:t>
            </a:r>
            <a:r>
              <a:rPr lang="cs-CZ" sz="2000" dirty="0">
                <a:solidFill>
                  <a:srgbClr val="0070C0"/>
                </a:solidFill>
              </a:rPr>
              <a:t>“</a:t>
            </a:r>
            <a:endParaRPr lang="cs-CZ" sz="2000" noProof="0" dirty="0">
              <a:solidFill>
                <a:srgbClr val="0070C0"/>
              </a:solidFill>
            </a:endParaRPr>
          </a:p>
          <a:p>
            <a:pPr marL="630238" lvl="1" indent="-268288" eaLnBrk="1" hangingPunct="1">
              <a:spcBef>
                <a:spcPts val="600"/>
              </a:spcBef>
            </a:pPr>
            <a:r>
              <a:rPr lang="cs-CZ" sz="2000" noProof="0" dirty="0" err="1">
                <a:solidFill>
                  <a:srgbClr val="0070C0"/>
                </a:solidFill>
              </a:rPr>
              <a:t>Harmonizácia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všetkých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výsledkov</a:t>
            </a:r>
            <a:r>
              <a:rPr lang="cs-CZ" sz="2000" noProof="0" dirty="0">
                <a:solidFill>
                  <a:srgbClr val="0070C0"/>
                </a:solidFill>
              </a:rPr>
              <a:t>, i z </a:t>
            </a:r>
            <a:r>
              <a:rPr lang="cs-CZ" sz="2000" noProof="0" dirty="0" err="1">
                <a:solidFill>
                  <a:srgbClr val="0070C0"/>
                </a:solidFill>
              </a:rPr>
              <a:t>termínov</a:t>
            </a:r>
            <a:r>
              <a:rPr lang="cs-CZ" sz="2000" noProof="0" dirty="0">
                <a:solidFill>
                  <a:srgbClr val="0070C0"/>
                </a:solidFill>
              </a:rPr>
              <a:t>, </a:t>
            </a:r>
            <a:r>
              <a:rPr lang="cs-CZ" sz="2000" noProof="0" dirty="0" err="1">
                <a:solidFill>
                  <a:srgbClr val="0070C0"/>
                </a:solidFill>
              </a:rPr>
              <a:t>ktoré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ešte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neprebehli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br>
              <a:rPr lang="cs-CZ" sz="2000" noProof="0" dirty="0">
                <a:solidFill>
                  <a:srgbClr val="0070C0"/>
                </a:solidFill>
              </a:rPr>
            </a:br>
            <a:r>
              <a:rPr lang="cs-CZ" sz="2000" noProof="0" dirty="0">
                <a:solidFill>
                  <a:srgbClr val="0070C0"/>
                </a:solidFill>
              </a:rPr>
              <a:t>= nezáleží, </a:t>
            </a:r>
            <a:r>
              <a:rPr lang="cs-CZ" sz="2000" noProof="0" dirty="0" err="1">
                <a:solidFill>
                  <a:srgbClr val="0070C0"/>
                </a:solidFill>
              </a:rPr>
              <a:t>ktorého</a:t>
            </a:r>
            <a:r>
              <a:rPr lang="cs-CZ" sz="2000" noProof="0" dirty="0">
                <a:solidFill>
                  <a:srgbClr val="0070C0"/>
                </a:solidFill>
              </a:rPr>
              <a:t> termínu </a:t>
            </a:r>
            <a:r>
              <a:rPr lang="cs-CZ" sz="2000" noProof="0" dirty="0" err="1">
                <a:solidFill>
                  <a:srgbClr val="0070C0"/>
                </a:solidFill>
              </a:rPr>
              <a:t>sa</a:t>
            </a:r>
            <a:r>
              <a:rPr lang="cs-CZ" sz="2000" noProof="0" dirty="0">
                <a:solidFill>
                  <a:srgbClr val="0070C0"/>
                </a:solidFill>
              </a:rPr>
              <a:t> zúčastním</a:t>
            </a:r>
          </a:p>
          <a:p>
            <a:pPr marL="630238" lvl="1" indent="-268288" eaLnBrk="1" hangingPunct="1">
              <a:lnSpc>
                <a:spcPct val="80000"/>
              </a:lnSpc>
              <a:spcBef>
                <a:spcPts val="600"/>
              </a:spcBef>
            </a:pPr>
            <a:r>
              <a:rPr lang="cs-CZ" sz="2000" noProof="0" dirty="0">
                <a:solidFill>
                  <a:srgbClr val="0070C0"/>
                </a:solidFill>
              </a:rPr>
              <a:t>Podrobný výpočet na </a:t>
            </a:r>
            <a:r>
              <a:rPr lang="cs-CZ" sz="2000" noProof="0" dirty="0">
                <a:solidFill>
                  <a:srgbClr val="0070C0"/>
                </a:solidFill>
                <a:hlinkClick r:id="rId2"/>
              </a:rPr>
              <a:t>www.</a:t>
            </a:r>
            <a:r>
              <a:rPr lang="cs-CZ" sz="2000" noProof="0" dirty="0" err="1">
                <a:solidFill>
                  <a:srgbClr val="0070C0"/>
                </a:solidFill>
                <a:hlinkClick r:id="rId2"/>
              </a:rPr>
              <a:t>scio.cz</a:t>
            </a:r>
            <a:r>
              <a:rPr lang="cs-CZ" sz="2000" noProof="0" dirty="0">
                <a:solidFill>
                  <a:srgbClr val="0070C0"/>
                </a:solidFill>
                <a:hlinkClick r:id="rId2"/>
              </a:rPr>
              <a:t>/</a:t>
            </a:r>
            <a:r>
              <a:rPr lang="cs-CZ" sz="2000" noProof="0" dirty="0" err="1">
                <a:solidFill>
                  <a:srgbClr val="0070C0"/>
                </a:solidFill>
                <a:hlinkClick r:id="rId2"/>
              </a:rPr>
              <a:t>nsz</a:t>
            </a:r>
            <a:r>
              <a:rPr lang="cs-CZ" sz="2000" noProof="0" dirty="0">
                <a:solidFill>
                  <a:srgbClr val="0070C0"/>
                </a:solidFill>
                <a:hlinkClick r:id="rId2"/>
              </a:rPr>
              <a:t>/percentil.</a:t>
            </a:r>
            <a:r>
              <a:rPr lang="cs-CZ" sz="2000" noProof="0" dirty="0" err="1">
                <a:solidFill>
                  <a:srgbClr val="0070C0"/>
                </a:solidFill>
                <a:hlinkClick r:id="rId2"/>
              </a:rPr>
              <a:t>asp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None/>
            </a:pPr>
            <a:r>
              <a:rPr lang="cs-CZ" sz="2000" b="1" noProof="0" dirty="0" err="1">
                <a:solidFill>
                  <a:srgbClr val="0070C0"/>
                </a:solidFill>
              </a:rPr>
              <a:t>Aký</a:t>
            </a:r>
            <a:r>
              <a:rPr lang="cs-CZ" sz="2000" b="1" noProof="0" dirty="0">
                <a:solidFill>
                  <a:srgbClr val="0070C0"/>
                </a:solidFill>
              </a:rPr>
              <a:t> percentil </a:t>
            </a:r>
            <a:r>
              <a:rPr lang="cs-CZ" sz="2000" b="1" noProof="0" dirty="0" err="1">
                <a:solidFill>
                  <a:srgbClr val="0070C0"/>
                </a:solidFill>
              </a:rPr>
              <a:t>potrebujem</a:t>
            </a:r>
            <a:r>
              <a:rPr lang="cs-CZ" sz="2000" b="1" noProof="0" dirty="0">
                <a:solidFill>
                  <a:srgbClr val="0070C0"/>
                </a:solidFill>
              </a:rPr>
              <a:t>, aby </a:t>
            </a:r>
            <a:r>
              <a:rPr lang="cs-CZ" sz="2000" b="1" noProof="0" dirty="0" err="1">
                <a:solidFill>
                  <a:srgbClr val="0070C0"/>
                </a:solidFill>
              </a:rPr>
              <a:t>ma</a:t>
            </a:r>
            <a:r>
              <a:rPr lang="cs-CZ" sz="2000" b="1" noProof="0" dirty="0">
                <a:solidFill>
                  <a:srgbClr val="0070C0"/>
                </a:solidFill>
              </a:rPr>
              <a:t> </a:t>
            </a:r>
            <a:r>
              <a:rPr lang="cs-CZ" sz="2000" b="1" noProof="0" dirty="0" err="1">
                <a:solidFill>
                  <a:srgbClr val="0070C0"/>
                </a:solidFill>
              </a:rPr>
              <a:t>prijali</a:t>
            </a:r>
            <a:r>
              <a:rPr lang="cs-CZ" sz="2000" b="1" noProof="0" dirty="0">
                <a:solidFill>
                  <a:srgbClr val="0070C0"/>
                </a:solidFill>
              </a:rPr>
              <a:t>?</a:t>
            </a:r>
          </a:p>
          <a:p>
            <a:pPr marL="630238" lvl="1" indent="-268288" eaLnBrk="1" hangingPunct="1">
              <a:lnSpc>
                <a:spcPct val="80000"/>
              </a:lnSpc>
              <a:spcBef>
                <a:spcPts val="1200"/>
              </a:spcBef>
            </a:pPr>
            <a:r>
              <a:rPr lang="cs-CZ" sz="2000" noProof="0" dirty="0">
                <a:solidFill>
                  <a:srgbClr val="0070C0"/>
                </a:solidFill>
              </a:rPr>
              <a:t>Určuje vždy </a:t>
            </a:r>
            <a:r>
              <a:rPr lang="cs-CZ" sz="2000" dirty="0">
                <a:solidFill>
                  <a:srgbClr val="0070C0"/>
                </a:solidFill>
              </a:rPr>
              <a:t>daná </a:t>
            </a:r>
            <a:r>
              <a:rPr lang="cs-CZ" sz="2000" noProof="0" dirty="0">
                <a:solidFill>
                  <a:srgbClr val="0070C0"/>
                </a:solidFill>
              </a:rPr>
              <a:t>fakulta, nikdy </a:t>
            </a:r>
            <a:r>
              <a:rPr lang="cs-CZ" sz="2000" noProof="0" dirty="0" err="1">
                <a:solidFill>
                  <a:srgbClr val="0070C0"/>
                </a:solidFill>
              </a:rPr>
              <a:t>niee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Scio</a:t>
            </a:r>
            <a:endParaRPr lang="cs-CZ" sz="2000" noProof="0" dirty="0">
              <a:solidFill>
                <a:srgbClr val="0070C0"/>
              </a:solidFill>
            </a:endParaRPr>
          </a:p>
          <a:p>
            <a:pPr marL="990601" lvl="2" indent="-268288" eaLnBrk="1" hangingPunct="1">
              <a:lnSpc>
                <a:spcPct val="80000"/>
              </a:lnSpc>
              <a:spcBef>
                <a:spcPts val="1200"/>
              </a:spcBef>
            </a:pPr>
            <a:r>
              <a:rPr lang="cs-CZ" sz="2000" noProof="0" dirty="0">
                <a:solidFill>
                  <a:srgbClr val="0070C0"/>
                </a:solidFill>
              </a:rPr>
              <a:t>NSZ je povinné = rozhoduje </a:t>
            </a:r>
            <a:r>
              <a:rPr lang="cs-CZ" sz="2000" noProof="0" dirty="0" err="1">
                <a:solidFill>
                  <a:srgbClr val="0070C0"/>
                </a:solidFill>
              </a:rPr>
              <a:t>poradie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uchádzačov</a:t>
            </a:r>
            <a:r>
              <a:rPr lang="cs-CZ" sz="2000" noProof="0" dirty="0">
                <a:solidFill>
                  <a:srgbClr val="0070C0"/>
                </a:solidFill>
              </a:rPr>
              <a:t>, </a:t>
            </a:r>
            <a:r>
              <a:rPr lang="cs-CZ" sz="2000" noProof="0" dirty="0" err="1">
                <a:solidFill>
                  <a:srgbClr val="0070C0"/>
                </a:solidFill>
              </a:rPr>
              <a:t>hranica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pre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projatie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sa</a:t>
            </a:r>
            <a:r>
              <a:rPr lang="cs-CZ" sz="2000" noProof="0" dirty="0">
                <a:solidFill>
                  <a:srgbClr val="0070C0"/>
                </a:solidFill>
              </a:rPr>
              <a:t> nedá </a:t>
            </a:r>
            <a:r>
              <a:rPr lang="cs-CZ" sz="2000" noProof="0" dirty="0" err="1">
                <a:solidFill>
                  <a:srgbClr val="0070C0"/>
                </a:solidFill>
              </a:rPr>
              <a:t>dopredu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určiť</a:t>
            </a:r>
            <a:endParaRPr lang="cs-CZ" sz="2000" noProof="0" dirty="0">
              <a:solidFill>
                <a:srgbClr val="0070C0"/>
              </a:solidFill>
            </a:endParaRPr>
          </a:p>
          <a:p>
            <a:pPr marL="990601" lvl="2" indent="-268288" eaLnBrk="1" hangingPunct="1">
              <a:spcBef>
                <a:spcPts val="1200"/>
              </a:spcBef>
            </a:pPr>
            <a:r>
              <a:rPr lang="cs-CZ" sz="2000" noProof="0" dirty="0">
                <a:solidFill>
                  <a:srgbClr val="0070C0"/>
                </a:solidFill>
              </a:rPr>
              <a:t>NSZ je nepovinné = téměř vždy předem přesně stanovena </a:t>
            </a:r>
            <a:br>
              <a:rPr lang="cs-CZ" sz="2000" noProof="0" dirty="0">
                <a:solidFill>
                  <a:srgbClr val="0070C0"/>
                </a:solidFill>
              </a:rPr>
            </a:br>
            <a:r>
              <a:rPr lang="cs-CZ" sz="2000" noProof="0" dirty="0">
                <a:solidFill>
                  <a:srgbClr val="0070C0"/>
                </a:solidFill>
              </a:rPr>
              <a:t>hranice přijetí (v podmínkách příjímacího řízení na webu fakulty nebo na </a:t>
            </a:r>
            <a:r>
              <a:rPr lang="cs-CZ" sz="2000" noProof="0" dirty="0">
                <a:solidFill>
                  <a:srgbClr val="0070C0"/>
                </a:solidFill>
                <a:hlinkClick r:id="rId3"/>
              </a:rPr>
              <a:t>www.scio.cz/fakulty</a:t>
            </a:r>
            <a:r>
              <a:rPr lang="cs-CZ" sz="2000" noProof="0" dirty="0">
                <a:solidFill>
                  <a:srgbClr val="0070C0"/>
                </a:solidFill>
              </a:rPr>
              <a:t>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sz="2000" noProof="0" dirty="0"/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noProof="0" dirty="0" err="1">
                <a:solidFill>
                  <a:schemeClr val="accent2">
                    <a:lumMod val="75000"/>
                  </a:schemeClr>
                </a:solidFill>
              </a:rPr>
              <a:t>Výsledok</a:t>
            </a:r>
            <a:r>
              <a:rPr lang="cs-CZ" sz="3200" noProof="0" dirty="0">
                <a:solidFill>
                  <a:schemeClr val="accent2">
                    <a:lumMod val="75000"/>
                  </a:schemeClr>
                </a:solidFill>
              </a:rPr>
              <a:t> NPS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96752"/>
            <a:ext cx="8964488" cy="5256437"/>
          </a:xfrm>
        </p:spPr>
        <p:txBody>
          <a:bodyPr/>
          <a:lstStyle/>
          <a:p>
            <a:pPr marL="361950" indent="-361950" eaLnBrk="1" hangingPunct="1">
              <a:spcBef>
                <a:spcPts val="2400"/>
              </a:spcBef>
              <a:buFontTx/>
              <a:buChar char="•"/>
            </a:pPr>
            <a:r>
              <a:rPr lang="cs-CZ" sz="2400" noProof="0" dirty="0" err="1"/>
              <a:t>Výsledok</a:t>
            </a:r>
            <a:r>
              <a:rPr lang="cs-CZ" sz="2400" noProof="0" dirty="0"/>
              <a:t> </a:t>
            </a:r>
            <a:r>
              <a:rPr lang="cs-CZ" sz="2400" noProof="0" dirty="0" err="1"/>
              <a:t>odovzdáva</a:t>
            </a:r>
            <a:r>
              <a:rPr lang="cs-CZ" sz="2400" noProof="0" dirty="0"/>
              <a:t> </a:t>
            </a:r>
            <a:r>
              <a:rPr lang="cs-CZ" sz="2400" noProof="0" dirty="0" err="1"/>
              <a:t>fakulte</a:t>
            </a:r>
            <a:r>
              <a:rPr lang="cs-CZ" sz="2400" noProof="0" dirty="0"/>
              <a:t> Scio</a:t>
            </a:r>
          </a:p>
          <a:p>
            <a:pPr marL="725488" lvl="1" indent="-284163" eaLnBrk="1" hangingPunct="1">
              <a:spcBef>
                <a:spcPts val="600"/>
              </a:spcBef>
              <a:buFontTx/>
              <a:buChar char="•"/>
            </a:pPr>
            <a:r>
              <a:rPr lang="cs-CZ" sz="2000" noProof="0" dirty="0" err="1">
                <a:solidFill>
                  <a:srgbClr val="0070C0"/>
                </a:solidFill>
              </a:rPr>
              <a:t>Uchádzač</a:t>
            </a:r>
            <a:r>
              <a:rPr lang="cs-CZ" sz="2000" noProof="0" dirty="0">
                <a:solidFill>
                  <a:srgbClr val="0070C0"/>
                </a:solidFill>
              </a:rPr>
              <a:t> musí </a:t>
            </a:r>
            <a:r>
              <a:rPr lang="cs-CZ" sz="2000" noProof="0" dirty="0" err="1">
                <a:solidFill>
                  <a:srgbClr val="0070C0"/>
                </a:solidFill>
              </a:rPr>
              <a:t>dať</a:t>
            </a:r>
            <a:r>
              <a:rPr lang="cs-CZ" sz="2000" noProof="0" dirty="0">
                <a:solidFill>
                  <a:srgbClr val="0070C0"/>
                </a:solidFill>
              </a:rPr>
              <a:t> k </a:t>
            </a:r>
            <a:r>
              <a:rPr lang="cs-CZ" sz="2000" noProof="0" dirty="0" err="1">
                <a:solidFill>
                  <a:srgbClr val="0070C0"/>
                </a:solidFill>
              </a:rPr>
              <a:t>odovzaniu</a:t>
            </a:r>
            <a:r>
              <a:rPr lang="cs-CZ" sz="2000" noProof="0" dirty="0">
                <a:solidFill>
                  <a:srgbClr val="0070C0"/>
                </a:solidFill>
              </a:rPr>
              <a:t> výsledku </a:t>
            </a:r>
            <a:r>
              <a:rPr lang="cs-CZ" sz="2000" noProof="0" dirty="0" err="1">
                <a:solidFill>
                  <a:srgbClr val="0070C0"/>
                </a:solidFill>
              </a:rPr>
              <a:t>súhlas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pri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prihláške</a:t>
            </a:r>
            <a:r>
              <a:rPr lang="cs-CZ" sz="2000" noProof="0" dirty="0">
                <a:solidFill>
                  <a:srgbClr val="0070C0"/>
                </a:solidFill>
              </a:rPr>
              <a:t> k NPS </a:t>
            </a:r>
          </a:p>
          <a:p>
            <a:pPr marL="725488" lvl="1" indent="-284163" eaLnBrk="1" hangingPunct="1">
              <a:spcBef>
                <a:spcPts val="600"/>
              </a:spcBef>
              <a:buFontTx/>
              <a:buChar char="•"/>
            </a:pPr>
            <a:r>
              <a:rPr lang="cs-CZ" sz="2000" noProof="0" dirty="0" err="1">
                <a:solidFill>
                  <a:srgbClr val="0070C0"/>
                </a:solidFill>
              </a:rPr>
              <a:t>všetko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ostatné</a:t>
            </a:r>
            <a:r>
              <a:rPr lang="cs-CZ" sz="2000" noProof="0" dirty="0">
                <a:solidFill>
                  <a:srgbClr val="0070C0"/>
                </a:solidFill>
              </a:rPr>
              <a:t> už </a:t>
            </a:r>
            <a:r>
              <a:rPr lang="cs-CZ" sz="2000" noProof="0" dirty="0" err="1">
                <a:solidFill>
                  <a:srgbClr val="0070C0"/>
                </a:solidFill>
              </a:rPr>
              <a:t>zariadi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Scio</a:t>
            </a:r>
            <a:endParaRPr lang="cs-CZ" sz="2000" noProof="0" dirty="0">
              <a:solidFill>
                <a:srgbClr val="0070C0"/>
              </a:solidFill>
            </a:endParaRPr>
          </a:p>
          <a:p>
            <a:pPr marL="361950" indent="-36195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cs-CZ" sz="2400" noProof="0" dirty="0">
                <a:solidFill>
                  <a:srgbClr val="0070C0"/>
                </a:solidFill>
              </a:rPr>
              <a:t>Certifikát</a:t>
            </a:r>
          </a:p>
          <a:p>
            <a:pPr marL="725488" lvl="1" indent="-280988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sz="2000" noProof="0" dirty="0" err="1">
                <a:solidFill>
                  <a:srgbClr val="0070C0"/>
                </a:solidFill>
              </a:rPr>
              <a:t>Ak</a:t>
            </a:r>
            <a:r>
              <a:rPr lang="cs-CZ" sz="2000" noProof="0" dirty="0">
                <a:solidFill>
                  <a:srgbClr val="0070C0"/>
                </a:solidFill>
              </a:rPr>
              <a:t> je to uvedené v </a:t>
            </a:r>
            <a:r>
              <a:rPr lang="cs-CZ" sz="2000" noProof="0" dirty="0" err="1">
                <a:solidFill>
                  <a:srgbClr val="0070C0"/>
                </a:solidFill>
              </a:rPr>
              <a:t>podmienkach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prijímacieho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konania</a:t>
            </a:r>
            <a:r>
              <a:rPr lang="cs-CZ" sz="2000" noProof="0" dirty="0">
                <a:solidFill>
                  <a:srgbClr val="0070C0"/>
                </a:solidFill>
              </a:rPr>
              <a:t> na </a:t>
            </a:r>
            <a:r>
              <a:rPr lang="cs-CZ" sz="2000" noProof="0" dirty="0" err="1">
                <a:solidFill>
                  <a:srgbClr val="0070C0"/>
                </a:solidFill>
              </a:rPr>
              <a:t>stránkach</a:t>
            </a:r>
            <a:r>
              <a:rPr lang="cs-CZ" sz="2000" noProof="0" dirty="0">
                <a:solidFill>
                  <a:srgbClr val="0070C0"/>
                </a:solidFill>
              </a:rPr>
              <a:t> fakulty – </a:t>
            </a:r>
            <a:r>
              <a:rPr lang="cs-CZ" sz="2000" noProof="0" dirty="0" err="1">
                <a:solidFill>
                  <a:srgbClr val="0070C0"/>
                </a:solidFill>
              </a:rPr>
              <a:t>prípadne</a:t>
            </a:r>
            <a:r>
              <a:rPr lang="cs-CZ" sz="2000" noProof="0" dirty="0">
                <a:solidFill>
                  <a:srgbClr val="0070C0"/>
                </a:solidFill>
              </a:rPr>
              <a:t> na </a:t>
            </a:r>
            <a:r>
              <a:rPr lang="cs-CZ" sz="2000" noProof="0" dirty="0">
                <a:solidFill>
                  <a:srgbClr val="0070C0"/>
                </a:solidFill>
                <a:hlinkClick r:id="rId2"/>
              </a:rPr>
              <a:t>www.scio.cz/fakulty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</a:p>
          <a:p>
            <a:pPr marL="725488" lvl="1" indent="-280988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sz="2000" noProof="0" dirty="0">
                <a:solidFill>
                  <a:srgbClr val="0070C0"/>
                </a:solidFill>
              </a:rPr>
              <a:t>uchazeč si volí „plný“ balíček NPS, </a:t>
            </a:r>
            <a:r>
              <a:rPr lang="cs-CZ" sz="2000" noProof="0" dirty="0" err="1">
                <a:solidFill>
                  <a:srgbClr val="0070C0"/>
                </a:solidFill>
              </a:rPr>
              <a:t>ktorý</a:t>
            </a:r>
            <a:r>
              <a:rPr lang="cs-CZ" sz="2000" noProof="0" dirty="0">
                <a:solidFill>
                  <a:srgbClr val="0070C0"/>
                </a:solidFill>
              </a:rPr>
              <a:t> obsahuje i tlačený certifikát, </a:t>
            </a:r>
            <a:r>
              <a:rPr lang="cs-CZ" sz="2000" noProof="0" dirty="0" err="1">
                <a:solidFill>
                  <a:srgbClr val="0070C0"/>
                </a:solidFill>
              </a:rPr>
              <a:t>ktorý</a:t>
            </a:r>
            <a:r>
              <a:rPr lang="cs-CZ" sz="2000" noProof="0" dirty="0">
                <a:solidFill>
                  <a:srgbClr val="0070C0"/>
                </a:solidFill>
              </a:rPr>
              <a:t> potom musí </a:t>
            </a:r>
            <a:r>
              <a:rPr lang="cs-CZ" sz="2000" noProof="0" dirty="0" err="1">
                <a:solidFill>
                  <a:srgbClr val="0070C0"/>
                </a:solidFill>
              </a:rPr>
              <a:t>doruči</a:t>
            </a:r>
            <a:r>
              <a:rPr lang="cs-CZ" sz="2000" dirty="0">
                <a:solidFill>
                  <a:srgbClr val="0070C0"/>
                </a:solidFill>
              </a:rPr>
              <a:t>ť na </a:t>
            </a:r>
            <a:r>
              <a:rPr lang="cs-CZ" sz="2000" dirty="0" err="1">
                <a:solidFill>
                  <a:srgbClr val="0070C0"/>
                </a:solidFill>
              </a:rPr>
              <a:t>študijné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oddelenie</a:t>
            </a:r>
            <a:r>
              <a:rPr lang="cs-CZ" sz="2000" dirty="0">
                <a:solidFill>
                  <a:srgbClr val="0070C0"/>
                </a:solidFill>
              </a:rPr>
              <a:t> fakulty.</a:t>
            </a:r>
            <a:endParaRPr lang="cs-CZ" sz="2000" noProof="0" dirty="0">
              <a:solidFill>
                <a:srgbClr val="0070C0"/>
              </a:solidFill>
            </a:endParaRPr>
          </a:p>
          <a:p>
            <a:pPr marL="725488" lvl="1" indent="-280988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sz="2000" noProof="0" dirty="0" err="1">
                <a:solidFill>
                  <a:srgbClr val="0070C0"/>
                </a:solidFill>
              </a:rPr>
              <a:t>iba</a:t>
            </a:r>
            <a:r>
              <a:rPr lang="cs-CZ" sz="2000" noProof="0" dirty="0">
                <a:solidFill>
                  <a:srgbClr val="0070C0"/>
                </a:solidFill>
              </a:rPr>
              <a:t> minimum </a:t>
            </a:r>
            <a:r>
              <a:rPr lang="cs-CZ" sz="2000" noProof="0" dirty="0" err="1">
                <a:solidFill>
                  <a:srgbClr val="0070C0"/>
                </a:solidFill>
              </a:rPr>
              <a:t>fakúlt</a:t>
            </a:r>
            <a:r>
              <a:rPr lang="cs-CZ" sz="2000" noProof="0" dirty="0">
                <a:solidFill>
                  <a:srgbClr val="0070C0"/>
                </a:solidFill>
              </a:rPr>
              <a:t> vyžaduje </a:t>
            </a:r>
            <a:r>
              <a:rPr lang="cs-CZ" sz="2000" noProof="0" dirty="0" err="1">
                <a:solidFill>
                  <a:srgbClr val="0070C0"/>
                </a:solidFill>
              </a:rPr>
              <a:t>doručenie</a:t>
            </a:r>
            <a:r>
              <a:rPr lang="cs-CZ" sz="2000" noProof="0" dirty="0">
                <a:solidFill>
                  <a:srgbClr val="0070C0"/>
                </a:solidFill>
              </a:rPr>
              <a:t> certifikátu s </a:t>
            </a:r>
            <a:r>
              <a:rPr lang="cs-CZ" sz="2000" noProof="0" dirty="0" err="1">
                <a:solidFill>
                  <a:srgbClr val="0070C0"/>
                </a:solidFill>
              </a:rPr>
              <a:t>výsledkom</a:t>
            </a:r>
            <a:r>
              <a:rPr lang="cs-CZ" sz="2000" noProof="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1520" y="4797152"/>
            <a:ext cx="8892480" cy="165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/>
          <a:p>
            <a:pPr marL="173038" marR="0" lvl="2" indent="-17303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Ekonomicko-správní</a:t>
            </a: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 MU Brno</a:t>
            </a:r>
          </a:p>
          <a:p>
            <a:pPr marL="173038" marR="0" lvl="2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1600" kern="0" dirty="0">
                <a:solidFill>
                  <a:srgbClr val="0070C0"/>
                </a:solidFill>
                <a:latin typeface="+mn-lt"/>
              </a:rPr>
              <a:t>Fakulta elektrotechniky a </a:t>
            </a:r>
            <a:r>
              <a:rPr lang="sk-SK" sz="1600" kern="0" dirty="0" err="1">
                <a:solidFill>
                  <a:srgbClr val="0070C0"/>
                </a:solidFill>
                <a:latin typeface="+mn-lt"/>
              </a:rPr>
              <a:t>informačních</a:t>
            </a:r>
            <a:r>
              <a:rPr lang="sk-SK" sz="1600" kern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sk-SK" sz="1600" kern="0" dirty="0" err="1">
                <a:solidFill>
                  <a:srgbClr val="0070C0"/>
                </a:solidFill>
                <a:latin typeface="+mn-lt"/>
              </a:rPr>
              <a:t>technologií</a:t>
            </a:r>
            <a:r>
              <a:rPr lang="sk-SK" sz="1600" kern="0" dirty="0">
                <a:solidFill>
                  <a:srgbClr val="0070C0"/>
                </a:solidFill>
                <a:latin typeface="+mn-lt"/>
              </a:rPr>
              <a:t> VUT Brno</a:t>
            </a:r>
          </a:p>
          <a:p>
            <a:pPr marL="173038" marR="0" lvl="2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Fakulta stavební VUT Brno</a:t>
            </a:r>
          </a:p>
          <a:p>
            <a:pPr marL="173038" marR="0" lvl="2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Fakulta aplikované informatiky UTB </a:t>
            </a:r>
            <a:r>
              <a:rPr kumimoji="0" lang="sk-SK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Zlín</a:t>
            </a:r>
            <a:endParaRPr kumimoji="0" lang="sk-SK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</a:endParaRPr>
          </a:p>
          <a:p>
            <a:pPr marL="173038" marR="0" lvl="2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Fakulta elektrotechnická ZČU Plzeň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sk-SK" sz="1600" kern="0" dirty="0">
                <a:solidFill>
                  <a:srgbClr val="0070C0"/>
                </a:solidFill>
              </a:rPr>
              <a:t>Fakulta </a:t>
            </a:r>
            <a:r>
              <a:rPr lang="sk-SK" sz="1600" kern="0" dirty="0" err="1">
                <a:solidFill>
                  <a:srgbClr val="0070C0"/>
                </a:solidFill>
              </a:rPr>
              <a:t>informačních</a:t>
            </a:r>
            <a:r>
              <a:rPr lang="sk-SK" sz="1600" kern="0" dirty="0">
                <a:solidFill>
                  <a:srgbClr val="0070C0"/>
                </a:solidFill>
              </a:rPr>
              <a:t> </a:t>
            </a:r>
            <a:r>
              <a:rPr lang="sk-SK" sz="1600" kern="0" dirty="0" err="1">
                <a:solidFill>
                  <a:srgbClr val="0070C0"/>
                </a:solidFill>
              </a:rPr>
              <a:t>technologií</a:t>
            </a:r>
            <a:r>
              <a:rPr lang="sk-SK" sz="1600" kern="0" dirty="0">
                <a:solidFill>
                  <a:srgbClr val="0070C0"/>
                </a:solidFill>
              </a:rPr>
              <a:t> ČVUT Praha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endParaRPr lang="sk-SK" sz="1600" kern="0" dirty="0">
              <a:solidFill>
                <a:srgbClr val="0070C0"/>
              </a:solidFill>
            </a:endParaRP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endParaRPr lang="sk-SK" sz="1600" kern="0" dirty="0">
              <a:solidFill>
                <a:srgbClr val="0070C0"/>
              </a:solidFill>
            </a:endParaRPr>
          </a:p>
          <a:p>
            <a:pPr marL="173038" marR="0" lvl="2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Fakulta </a:t>
            </a:r>
            <a:r>
              <a:rPr kumimoji="0" lang="sk-SK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přírodovědecká</a:t>
            </a: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 UP Olomouc</a:t>
            </a:r>
          </a:p>
          <a:p>
            <a:pPr marL="173038" marR="0" lvl="2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Ekonomická fakulta JU Č. Budějovice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sk-SK" sz="1600" kern="0" dirty="0">
                <a:solidFill>
                  <a:srgbClr val="0070C0"/>
                </a:solidFill>
              </a:rPr>
              <a:t>Fakulta </a:t>
            </a:r>
            <a:r>
              <a:rPr lang="sk-SK" sz="1600" kern="0" dirty="0" err="1">
                <a:solidFill>
                  <a:srgbClr val="0070C0"/>
                </a:solidFill>
              </a:rPr>
              <a:t>bezpečnostního</a:t>
            </a:r>
            <a:r>
              <a:rPr lang="sk-SK" sz="1600" kern="0" dirty="0">
                <a:solidFill>
                  <a:srgbClr val="0070C0"/>
                </a:solidFill>
              </a:rPr>
              <a:t> </a:t>
            </a:r>
            <a:r>
              <a:rPr lang="sk-SK" sz="1600" kern="0" dirty="0" err="1">
                <a:solidFill>
                  <a:srgbClr val="0070C0"/>
                </a:solidFill>
              </a:rPr>
              <a:t>inženýrství</a:t>
            </a:r>
            <a:r>
              <a:rPr lang="sk-SK" sz="1600" kern="0" dirty="0">
                <a:solidFill>
                  <a:srgbClr val="0070C0"/>
                </a:solidFill>
              </a:rPr>
              <a:t> VŠB-TUO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sk-SK" sz="1600" kern="0" dirty="0">
                <a:solidFill>
                  <a:srgbClr val="0070C0"/>
                </a:solidFill>
              </a:rPr>
              <a:t>Fakulta </a:t>
            </a:r>
            <a:r>
              <a:rPr lang="sk-SK" sz="1600" kern="0" dirty="0" err="1">
                <a:solidFill>
                  <a:srgbClr val="0070C0"/>
                </a:solidFill>
              </a:rPr>
              <a:t>elektrotech</a:t>
            </a:r>
            <a:r>
              <a:rPr lang="sk-SK" sz="1600" kern="0" dirty="0">
                <a:solidFill>
                  <a:srgbClr val="0070C0"/>
                </a:solidFill>
              </a:rPr>
              <a:t>. a informatiky VŠB-TUO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sk-SK" sz="1600" kern="0" dirty="0">
                <a:solidFill>
                  <a:srgbClr val="0070C0"/>
                </a:solidFill>
              </a:rPr>
              <a:t>Fakulta managementu a informatiky UHK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endParaRPr lang="sk-SK" sz="1600" kern="0" dirty="0">
              <a:solidFill>
                <a:srgbClr val="0070C0"/>
              </a:solidFill>
            </a:endParaRP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sk-SK" sz="1600" kern="0" dirty="0">
                <a:solidFill>
                  <a:srgbClr val="0070C0"/>
                </a:solidFill>
              </a:rPr>
              <a:t>Fakulta zdravotníctva KU Ružomberok</a:t>
            </a:r>
          </a:p>
          <a:p>
            <a:pPr marL="441325" marR="0" lvl="2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</a:endParaRPr>
          </a:p>
          <a:p>
            <a:pPr marL="725488" marR="0" lvl="1" indent="-280988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b="1" noProof="0" dirty="0" err="1">
                <a:solidFill>
                  <a:schemeClr val="accent2">
                    <a:lumMod val="75000"/>
                  </a:schemeClr>
                </a:solidFill>
              </a:rPr>
              <a:t>Prihlásenie</a:t>
            </a:r>
            <a:r>
              <a:rPr lang="cs-CZ" sz="3200" b="1" noProof="0" dirty="0">
                <a:solidFill>
                  <a:schemeClr val="accent2">
                    <a:lumMod val="75000"/>
                  </a:schemeClr>
                </a:solidFill>
              </a:rPr>
              <a:t> na NPS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823"/>
            <a:ext cx="8229600" cy="4165451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cs-CZ" noProof="0" dirty="0"/>
              <a:t>Nezávislé na </a:t>
            </a:r>
            <a:r>
              <a:rPr lang="cs-CZ" noProof="0" dirty="0" err="1"/>
              <a:t>prihláške</a:t>
            </a:r>
            <a:r>
              <a:rPr lang="cs-CZ" noProof="0" dirty="0"/>
              <a:t> na fakultu!!!</a:t>
            </a:r>
          </a:p>
          <a:p>
            <a:pPr eaLnBrk="1" hangingPunct="1">
              <a:spcBef>
                <a:spcPts val="2400"/>
              </a:spcBef>
              <a:buFontTx/>
              <a:buChar char="•"/>
            </a:pPr>
            <a:r>
              <a:rPr lang="cs-CZ" noProof="0" dirty="0"/>
              <a:t>Elektronicky na </a:t>
            </a:r>
            <a:r>
              <a:rPr lang="cs-CZ" b="1" dirty="0"/>
              <a:t>www.scio.sk/nps</a:t>
            </a:r>
            <a:endParaRPr lang="cs-CZ" b="1" noProof="0" dirty="0"/>
          </a:p>
          <a:p>
            <a:pPr eaLnBrk="1" hangingPunct="1">
              <a:spcBef>
                <a:spcPts val="2400"/>
              </a:spcBef>
              <a:buFontTx/>
              <a:buChar char="•"/>
            </a:pPr>
            <a:r>
              <a:rPr lang="cs-CZ" noProof="0" dirty="0"/>
              <a:t>Pozor na </a:t>
            </a:r>
            <a:r>
              <a:rPr lang="cs-CZ" noProof="0" dirty="0" err="1"/>
              <a:t>uzávierku</a:t>
            </a:r>
            <a:r>
              <a:rPr lang="cs-CZ" noProof="0" dirty="0"/>
              <a:t> termínu </a:t>
            </a:r>
            <a:r>
              <a:rPr lang="cs-CZ" noProof="0" dirty="0" err="1"/>
              <a:t>prihlásenia</a:t>
            </a:r>
            <a:r>
              <a:rPr lang="cs-CZ" noProof="0" dirty="0"/>
              <a:t> </a:t>
            </a:r>
            <a:br>
              <a:rPr lang="cs-CZ" noProof="0" dirty="0"/>
            </a:br>
            <a:r>
              <a:rPr lang="cs-CZ" noProof="0" dirty="0"/>
              <a:t>a termínu úhrady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b="1" noProof="0" dirty="0">
                <a:solidFill>
                  <a:schemeClr val="accent2">
                    <a:lumMod val="75000"/>
                  </a:schemeClr>
                </a:solidFill>
              </a:rPr>
              <a:t>Cena NPS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cs-CZ" noProof="0" dirty="0"/>
              <a:t>Cena:   500 Kč / €19</a:t>
            </a:r>
          </a:p>
          <a:p>
            <a:pPr eaLnBrk="1" hangingPunct="1">
              <a:buFontTx/>
              <a:buChar char="•"/>
            </a:pPr>
            <a:endParaRPr lang="cs-CZ" noProof="0" dirty="0"/>
          </a:p>
          <a:p>
            <a:pPr eaLnBrk="1" hangingPunct="1">
              <a:buFontTx/>
              <a:buChar char="•"/>
            </a:pPr>
            <a:r>
              <a:rPr lang="cs-CZ" noProof="0" dirty="0" err="1"/>
              <a:t>Niektoré</a:t>
            </a:r>
            <a:r>
              <a:rPr lang="cs-CZ" noProof="0" dirty="0"/>
              <a:t> fakulty </a:t>
            </a:r>
            <a:r>
              <a:rPr lang="cs-CZ" noProof="0" dirty="0" err="1"/>
              <a:t>hradia</a:t>
            </a:r>
            <a:r>
              <a:rPr lang="cs-CZ" noProof="0" dirty="0"/>
              <a:t> NSZ</a:t>
            </a:r>
          </a:p>
          <a:p>
            <a:pPr marL="539750" lvl="1" indent="-539750" eaLnBrk="1" hangingPunct="1">
              <a:buNone/>
            </a:pPr>
            <a:r>
              <a:rPr lang="cs-CZ" noProof="0" dirty="0">
                <a:solidFill>
                  <a:srgbClr val="0066A4"/>
                </a:solidFill>
              </a:rPr>
              <a:t>	Právnická fakulta UP Olomouc, Právnická fakulta UK Praha, </a:t>
            </a:r>
          </a:p>
          <a:p>
            <a:pPr marL="539750" lvl="1" indent="-539750" eaLnBrk="1" hangingPunct="1">
              <a:buNone/>
            </a:pPr>
            <a:r>
              <a:rPr lang="cs-CZ" dirty="0">
                <a:solidFill>
                  <a:srgbClr val="0066A4"/>
                </a:solidFill>
              </a:rPr>
              <a:t>	</a:t>
            </a:r>
            <a:r>
              <a:rPr lang="cs-CZ" noProof="0" dirty="0">
                <a:solidFill>
                  <a:srgbClr val="0066A4"/>
                </a:solidFill>
              </a:rPr>
              <a:t>Fakulta tělesné kultury UP Olomouc</a:t>
            </a:r>
          </a:p>
          <a:p>
            <a:pPr marL="539750" lvl="1" indent="-539750" eaLnBrk="1" hangingPunct="1">
              <a:buNone/>
            </a:pPr>
            <a:r>
              <a:rPr lang="cs-CZ" dirty="0">
                <a:solidFill>
                  <a:srgbClr val="0066A4"/>
                </a:solidFill>
              </a:rPr>
              <a:t>	(FIIT STU Bratislava)</a:t>
            </a:r>
            <a:endParaRPr lang="cs-CZ" noProof="0" dirty="0"/>
          </a:p>
          <a:p>
            <a:pPr eaLnBrk="1" hangingPunct="1">
              <a:buFontTx/>
              <a:buChar char="•"/>
            </a:pPr>
            <a:r>
              <a:rPr lang="cs-CZ" noProof="0" dirty="0"/>
              <a:t>NPS zdarma </a:t>
            </a:r>
            <a:r>
              <a:rPr lang="cs-CZ" noProof="0" dirty="0" err="1"/>
              <a:t>pre</a:t>
            </a:r>
            <a:r>
              <a:rPr lang="cs-CZ" noProof="0" dirty="0"/>
              <a:t> </a:t>
            </a:r>
            <a:r>
              <a:rPr lang="cs-CZ" noProof="0" dirty="0" err="1"/>
              <a:t>sociálne</a:t>
            </a:r>
            <a:r>
              <a:rPr lang="cs-CZ" noProof="0" dirty="0"/>
              <a:t> slabších</a:t>
            </a:r>
          </a:p>
          <a:p>
            <a:pPr marL="898525" lvl="3" indent="-361950" eaLnBrk="1" hangingPunct="1">
              <a:buFont typeface="Wingdings" pitchFamily="2" charset="2"/>
              <a:buChar char="§"/>
            </a:pPr>
            <a:r>
              <a:rPr lang="cs-CZ" sz="2000" noProof="0" dirty="0" err="1">
                <a:solidFill>
                  <a:srgbClr val="0070C0"/>
                </a:solidFill>
              </a:rPr>
              <a:t>Podľa</a:t>
            </a:r>
            <a:r>
              <a:rPr lang="cs-CZ" sz="2000" noProof="0" dirty="0">
                <a:solidFill>
                  <a:srgbClr val="0070C0"/>
                </a:solidFill>
              </a:rPr>
              <a:t> stanovených pravidel na </a:t>
            </a:r>
            <a:r>
              <a:rPr lang="cs-CZ" sz="2000" noProof="0" dirty="0">
                <a:solidFill>
                  <a:srgbClr val="0070C0"/>
                </a:solidFill>
                <a:hlinkClick r:id="rId2"/>
              </a:rPr>
              <a:t>www.scio.cz/nsz/podminky.asp</a:t>
            </a:r>
            <a:r>
              <a:rPr lang="cs-CZ" sz="2000" noProof="0" dirty="0">
                <a:solidFill>
                  <a:srgbClr val="0070C0"/>
                </a:solidFill>
              </a:rPr>
              <a:t>  </a:t>
            </a:r>
          </a:p>
          <a:p>
            <a:pPr marL="898525" lvl="3" indent="-361950" eaLnBrk="1" hangingPunct="1">
              <a:buFont typeface="Wingdings" pitchFamily="2" charset="2"/>
              <a:buChar char="§"/>
            </a:pPr>
            <a:r>
              <a:rPr lang="cs-CZ" sz="2000" noProof="0" dirty="0">
                <a:solidFill>
                  <a:srgbClr val="0070C0"/>
                </a:solidFill>
              </a:rPr>
              <a:t>cena zkoušky: </a:t>
            </a:r>
            <a:r>
              <a:rPr lang="cs-CZ" sz="2000" b="1" noProof="0" dirty="0">
                <a:solidFill>
                  <a:srgbClr val="0070C0"/>
                </a:solidFill>
              </a:rPr>
              <a:t>0 Kč / O €</a:t>
            </a:r>
          </a:p>
          <a:p>
            <a:pPr marL="898525" lvl="3" indent="-361950" eaLnBrk="1" hangingPunct="1">
              <a:buFont typeface="Wingdings" pitchFamily="2" charset="2"/>
              <a:buChar char="§"/>
            </a:pPr>
            <a:r>
              <a:rPr lang="cs-CZ" sz="2000" dirty="0" err="1">
                <a:solidFill>
                  <a:srgbClr val="0070C0"/>
                </a:solidFill>
              </a:rPr>
              <a:t>zľavy</a:t>
            </a:r>
            <a:r>
              <a:rPr lang="cs-CZ" sz="2000" noProof="0" dirty="0">
                <a:solidFill>
                  <a:srgbClr val="0070C0"/>
                </a:solidFill>
              </a:rPr>
              <a:t> na </a:t>
            </a:r>
            <a:r>
              <a:rPr lang="cs-CZ" sz="2000" noProof="0" dirty="0" err="1">
                <a:solidFill>
                  <a:srgbClr val="0070C0"/>
                </a:solidFill>
              </a:rPr>
              <a:t>učebné</a:t>
            </a:r>
            <a:r>
              <a:rPr lang="cs-CZ" sz="2000" noProof="0" dirty="0">
                <a:solidFill>
                  <a:srgbClr val="0070C0"/>
                </a:solidFill>
              </a:rPr>
              <a:t> materiály 60%</a:t>
            </a:r>
          </a:p>
          <a:p>
            <a:pPr eaLnBrk="1" hangingPunct="1"/>
            <a:endParaRPr lang="cs-CZ" noProof="0" dirty="0"/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cs-CZ" sz="3600" b="1" noProof="0" dirty="0" err="1">
                <a:solidFill>
                  <a:schemeClr val="accent2">
                    <a:lumMod val="75000"/>
                  </a:schemeClr>
                </a:solidFill>
              </a:rPr>
              <a:t>kúšky</a:t>
            </a:r>
            <a:r>
              <a:rPr lang="cs-CZ" sz="3600" b="1" noProof="0" dirty="0">
                <a:solidFill>
                  <a:schemeClr val="accent2">
                    <a:lumMod val="75000"/>
                  </a:schemeClr>
                </a:solidFill>
              </a:rPr>
              <a:t> v rámci NPS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4" y="1484784"/>
            <a:ext cx="8785671" cy="4641379"/>
          </a:xfrm>
        </p:spPr>
        <p:txBody>
          <a:bodyPr/>
          <a:lstStyle/>
          <a:p>
            <a:pPr marL="354013" indent="-354013" eaLnBrk="1" hangingPunct="1">
              <a:buFontTx/>
              <a:buChar char="•"/>
            </a:pPr>
            <a:r>
              <a:rPr lang="cs-CZ" noProof="0" dirty="0"/>
              <a:t>Obecné studijní předpoklady (OSP)</a:t>
            </a:r>
          </a:p>
          <a:p>
            <a:pPr marL="354013" indent="-354013" eaLnBrk="1" hangingPunct="1">
              <a:buFontTx/>
              <a:buChar char="•"/>
            </a:pPr>
            <a:r>
              <a:rPr lang="cs-CZ" i="1" dirty="0"/>
              <a:t>Všeobecné </a:t>
            </a:r>
            <a:r>
              <a:rPr lang="cs-CZ" i="1" dirty="0" err="1"/>
              <a:t>študijné</a:t>
            </a:r>
            <a:r>
              <a:rPr lang="cs-CZ" i="1" dirty="0"/>
              <a:t> </a:t>
            </a:r>
            <a:r>
              <a:rPr lang="cs-CZ" i="1" dirty="0" err="1"/>
              <a:t>predpoklady</a:t>
            </a:r>
            <a:endParaRPr lang="cs-CZ" i="1" noProof="0" dirty="0"/>
          </a:p>
          <a:p>
            <a:pPr marL="354013" indent="-354013" eaLnBrk="1" hangingPunct="1">
              <a:buFontTx/>
              <a:buChar char="•"/>
            </a:pPr>
            <a:r>
              <a:rPr lang="cs-CZ" noProof="0" dirty="0"/>
              <a:t>Základy společenských věd (ZSV)</a:t>
            </a:r>
          </a:p>
          <a:p>
            <a:pPr marL="354013" indent="-354013" eaLnBrk="1" hangingPunct="1">
              <a:buFontTx/>
              <a:buChar char="•"/>
            </a:pPr>
            <a:r>
              <a:rPr lang="cs-CZ" noProof="0" dirty="0"/>
              <a:t>Matematika (MAT)</a:t>
            </a:r>
          </a:p>
          <a:p>
            <a:pPr marL="354013" indent="-354013" eaLnBrk="1" hangingPunct="1">
              <a:buFontTx/>
              <a:buChar char="•"/>
            </a:pPr>
            <a:r>
              <a:rPr lang="cs-CZ" noProof="0" dirty="0"/>
              <a:t>Anglický / </a:t>
            </a:r>
            <a:r>
              <a:rPr lang="cs-CZ" noProof="0" dirty="0" err="1"/>
              <a:t>Nemecký</a:t>
            </a:r>
            <a:r>
              <a:rPr lang="cs-CZ" noProof="0" dirty="0"/>
              <a:t> / </a:t>
            </a:r>
            <a:r>
              <a:rPr lang="cs-CZ" noProof="0" dirty="0" err="1"/>
              <a:t>Španielsky</a:t>
            </a:r>
            <a:r>
              <a:rPr lang="cs-CZ" noProof="0" dirty="0"/>
              <a:t> jazyk</a:t>
            </a:r>
          </a:p>
          <a:p>
            <a:pPr marL="354013" indent="-354013" eaLnBrk="1" hangingPunct="1">
              <a:buFontTx/>
              <a:buChar char="•"/>
            </a:pPr>
            <a:r>
              <a:rPr lang="cs-CZ" noProof="0" dirty="0" err="1"/>
              <a:t>Prírodné</a:t>
            </a:r>
            <a:r>
              <a:rPr lang="cs-CZ" noProof="0" dirty="0"/>
              <a:t> </a:t>
            </a:r>
            <a:r>
              <a:rPr lang="cs-CZ" noProof="0" dirty="0" err="1"/>
              <a:t>vedy</a:t>
            </a:r>
            <a:r>
              <a:rPr lang="cs-CZ" noProof="0" dirty="0"/>
              <a:t> (</a:t>
            </a:r>
            <a:r>
              <a:rPr lang="cs-CZ" noProof="0" dirty="0" err="1"/>
              <a:t>Biológia</a:t>
            </a:r>
            <a:r>
              <a:rPr lang="cs-CZ" noProof="0" dirty="0"/>
              <a:t>, </a:t>
            </a:r>
            <a:r>
              <a:rPr lang="cs-CZ" noProof="0" dirty="0" err="1"/>
              <a:t>Chémia</a:t>
            </a:r>
            <a:r>
              <a:rPr lang="cs-CZ" noProof="0" dirty="0"/>
              <a:t>)</a:t>
            </a:r>
          </a:p>
          <a:p>
            <a:pPr marL="354013" indent="-354013" eaLnBrk="1" hangingPunct="1">
              <a:buFontTx/>
              <a:buNone/>
            </a:pPr>
            <a:endParaRPr lang="cs-CZ" sz="2400" noProof="0" dirty="0"/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b="1" noProof="0" dirty="0" err="1">
                <a:solidFill>
                  <a:schemeClr val="accent2">
                    <a:lumMod val="75000"/>
                  </a:schemeClr>
                </a:solidFill>
              </a:rPr>
              <a:t>Skúšky</a:t>
            </a:r>
            <a:r>
              <a:rPr lang="cs-CZ" sz="3200" b="1" noProof="0" dirty="0">
                <a:solidFill>
                  <a:schemeClr val="accent2">
                    <a:lumMod val="75000"/>
                  </a:schemeClr>
                </a:solidFill>
              </a:rPr>
              <a:t> v rámci NPS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8640960" cy="4896544"/>
          </a:xfrm>
        </p:spPr>
        <p:txBody>
          <a:bodyPr/>
          <a:lstStyle/>
          <a:p>
            <a:pPr marL="354013" indent="-354013" eaLnBrk="1" hangingPunct="1">
              <a:buFontTx/>
              <a:buChar char="•"/>
            </a:pPr>
            <a:r>
              <a:rPr lang="cs-CZ" noProof="0" dirty="0"/>
              <a:t>ZSV  (60 úloh / 60 minut)</a:t>
            </a:r>
          </a:p>
          <a:p>
            <a:pPr marL="712788" lvl="1" indent="-354013" eaLnBrk="1" hangingPunct="1">
              <a:buFontTx/>
              <a:buChar char="•"/>
            </a:pPr>
            <a:r>
              <a:rPr lang="cs-CZ" noProof="0" dirty="0">
                <a:solidFill>
                  <a:srgbClr val="0066A4"/>
                </a:solidFill>
              </a:rPr>
              <a:t>Právnická fakulta UK Praha, Právnická fakulta UP Olomouc, Fakulta sociálních studií MU Brno, Fakulta humanitních studií UTB Zlín</a:t>
            </a:r>
          </a:p>
          <a:p>
            <a:pPr marL="1073151" lvl="2" indent="-354013" eaLnBrk="1" hangingPunct="1">
              <a:spcBef>
                <a:spcPts val="600"/>
              </a:spcBef>
            </a:pPr>
            <a:r>
              <a:rPr lang="cs-CZ" sz="1400" b="1" noProof="0" dirty="0">
                <a:solidFill>
                  <a:srgbClr val="0066A4"/>
                </a:solidFill>
              </a:rPr>
              <a:t>Člověk a společnost </a:t>
            </a:r>
            <a:r>
              <a:rPr lang="cs-CZ" sz="1400" noProof="0" dirty="0">
                <a:solidFill>
                  <a:srgbClr val="0066A4"/>
                </a:solidFill>
              </a:rPr>
              <a:t>(úlohy z oboru psychologie, sociologie, filozofie)</a:t>
            </a:r>
          </a:p>
          <a:p>
            <a:pPr marL="1073151" lvl="2" indent="-354013" eaLnBrk="1" hangingPunct="1"/>
            <a:r>
              <a:rPr lang="cs-CZ" sz="1400" b="1" noProof="0" dirty="0">
                <a:solidFill>
                  <a:srgbClr val="0066A4"/>
                </a:solidFill>
              </a:rPr>
              <a:t>Stát a právo </a:t>
            </a:r>
            <a:r>
              <a:rPr lang="cs-CZ" sz="1400" noProof="0" dirty="0">
                <a:solidFill>
                  <a:srgbClr val="0066A4"/>
                </a:solidFill>
              </a:rPr>
              <a:t>(politologie a právo)</a:t>
            </a:r>
          </a:p>
          <a:p>
            <a:pPr marL="1073151" lvl="2" indent="-354013" eaLnBrk="1" hangingPunct="1"/>
            <a:r>
              <a:rPr lang="cs-CZ" sz="1400" b="1" noProof="0" dirty="0">
                <a:solidFill>
                  <a:srgbClr val="0066A4"/>
                </a:solidFill>
              </a:rPr>
              <a:t>Hospodářství a svět </a:t>
            </a:r>
            <a:r>
              <a:rPr lang="cs-CZ" sz="1400" noProof="0" dirty="0">
                <a:solidFill>
                  <a:srgbClr val="0066A4"/>
                </a:solidFill>
              </a:rPr>
              <a:t>(ekonomie, evropská integrace a moderní dějiny od 1848 do současnosti s důrazem na české a světové dějiny v kontextu mezinárodních vztahů)</a:t>
            </a:r>
          </a:p>
          <a:p>
            <a:pPr marL="354013" indent="-354013" eaLnBrk="1" hangingPunct="1">
              <a:spcBef>
                <a:spcPts val="1200"/>
              </a:spcBef>
              <a:buFontTx/>
              <a:buChar char="•"/>
            </a:pPr>
            <a:r>
              <a:rPr lang="cs-CZ" noProof="0" dirty="0"/>
              <a:t>MAT  (30 úloh / 90 minut) </a:t>
            </a:r>
            <a:r>
              <a:rPr lang="cs-CZ" i="1" noProof="0" dirty="0"/>
              <a:t>(slovensky)</a:t>
            </a:r>
            <a:endParaRPr lang="cs-CZ" noProof="0" dirty="0"/>
          </a:p>
          <a:p>
            <a:pPr marL="712788" lvl="1" indent="-354013" eaLnBrk="1" hangingPunct="1">
              <a:buFontTx/>
              <a:buChar char="•"/>
            </a:pPr>
            <a:r>
              <a:rPr lang="cs-CZ" noProof="0" dirty="0">
                <a:solidFill>
                  <a:srgbClr val="0066A4"/>
                </a:solidFill>
              </a:rPr>
              <a:t>Fakulty: IT, technické, ekonomické</a:t>
            </a:r>
          </a:p>
          <a:p>
            <a:pPr marL="712788" lvl="1" indent="-354013" eaLnBrk="1" hangingPunct="1">
              <a:buFontTx/>
              <a:buChar char="•"/>
            </a:pPr>
            <a:r>
              <a:rPr lang="cs-CZ" noProof="0" dirty="0">
                <a:solidFill>
                  <a:srgbClr val="0066A4"/>
                </a:solidFill>
              </a:rPr>
              <a:t>Pokrývá osnovy gymnázia</a:t>
            </a:r>
          </a:p>
          <a:p>
            <a:pPr marL="354013" indent="-354013" eaLnBrk="1" hangingPunct="1">
              <a:spcBef>
                <a:spcPts val="1200"/>
              </a:spcBef>
              <a:buFontTx/>
              <a:buChar char="•"/>
            </a:pPr>
            <a:r>
              <a:rPr lang="cs-CZ" noProof="0" dirty="0" err="1"/>
              <a:t>Prírodné</a:t>
            </a:r>
            <a:r>
              <a:rPr lang="cs-CZ" noProof="0" dirty="0"/>
              <a:t> </a:t>
            </a:r>
            <a:r>
              <a:rPr lang="cs-CZ" noProof="0" dirty="0" err="1"/>
              <a:t>vedy</a:t>
            </a:r>
            <a:r>
              <a:rPr lang="cs-CZ" noProof="0" dirty="0"/>
              <a:t> - </a:t>
            </a:r>
            <a:r>
              <a:rPr lang="cs-CZ" noProof="0" dirty="0" err="1"/>
              <a:t>biológia</a:t>
            </a:r>
            <a:r>
              <a:rPr lang="cs-CZ" noProof="0" dirty="0"/>
              <a:t> </a:t>
            </a:r>
            <a:r>
              <a:rPr lang="cs-CZ" sz="1400" noProof="0" dirty="0"/>
              <a:t>(40 úloh / 40 min)</a:t>
            </a:r>
            <a:r>
              <a:rPr lang="cs-CZ" noProof="0" dirty="0"/>
              <a:t> </a:t>
            </a:r>
            <a:r>
              <a:rPr lang="cs-CZ" noProof="0" dirty="0" err="1"/>
              <a:t>chémia</a:t>
            </a:r>
            <a:r>
              <a:rPr lang="cs-CZ" noProof="0" dirty="0"/>
              <a:t> </a:t>
            </a:r>
            <a:r>
              <a:rPr lang="cs-CZ" sz="1400" noProof="0" dirty="0"/>
              <a:t>(30 úloh / 40 min)</a:t>
            </a:r>
          </a:p>
          <a:p>
            <a:pPr marL="712788" lvl="1" indent="-354013" eaLnBrk="1" hangingPunct="1">
              <a:buFontTx/>
              <a:buChar char="•"/>
            </a:pPr>
            <a:r>
              <a:rPr lang="cs-CZ" noProof="0" dirty="0" err="1">
                <a:solidFill>
                  <a:srgbClr val="0066A4"/>
                </a:solidFill>
              </a:rPr>
              <a:t>Pokrýva</a:t>
            </a:r>
            <a:r>
              <a:rPr lang="cs-CZ" noProof="0" dirty="0">
                <a:solidFill>
                  <a:srgbClr val="0066A4"/>
                </a:solidFill>
              </a:rPr>
              <a:t> osnovy </a:t>
            </a:r>
            <a:r>
              <a:rPr lang="cs-CZ" noProof="0" dirty="0" err="1">
                <a:solidFill>
                  <a:srgbClr val="0066A4"/>
                </a:solidFill>
              </a:rPr>
              <a:t>gymnaziálneho</a:t>
            </a:r>
            <a:r>
              <a:rPr lang="cs-CZ" noProof="0" dirty="0">
                <a:solidFill>
                  <a:srgbClr val="0066A4"/>
                </a:solidFill>
              </a:rPr>
              <a:t> učiva </a:t>
            </a:r>
            <a:r>
              <a:rPr lang="cs-CZ" i="1" noProof="0" dirty="0">
                <a:solidFill>
                  <a:srgbClr val="0066A4"/>
                </a:solidFill>
              </a:rPr>
              <a:t>(v </a:t>
            </a:r>
            <a:r>
              <a:rPr lang="cs-CZ" i="1" noProof="0" dirty="0" err="1">
                <a:solidFill>
                  <a:srgbClr val="0066A4"/>
                </a:solidFill>
              </a:rPr>
              <a:t>slovenčine</a:t>
            </a:r>
            <a:r>
              <a:rPr lang="cs-CZ" i="1" noProof="0" dirty="0">
                <a:solidFill>
                  <a:srgbClr val="0066A4"/>
                </a:solidFill>
              </a:rPr>
              <a:t>)</a:t>
            </a:r>
          </a:p>
          <a:p>
            <a:pPr marL="354013" indent="-354013" eaLnBrk="1" hangingPunct="1">
              <a:spcBef>
                <a:spcPts val="1200"/>
              </a:spcBef>
              <a:buFontTx/>
              <a:buChar char="•"/>
            </a:pPr>
            <a:r>
              <a:rPr lang="cs-CZ" noProof="0" dirty="0"/>
              <a:t>AJ, NJ, ŠJ (60 úloh / 65 </a:t>
            </a:r>
            <a:r>
              <a:rPr lang="cs-CZ" noProof="0" dirty="0" err="1"/>
              <a:t>minút</a:t>
            </a:r>
            <a:r>
              <a:rPr lang="cs-CZ" noProof="0" dirty="0"/>
              <a:t>)</a:t>
            </a:r>
          </a:p>
          <a:p>
            <a:pPr marL="712788" lvl="1" indent="-354013" eaLnBrk="1" hangingPunct="1">
              <a:buFontTx/>
              <a:buChar char="•"/>
            </a:pPr>
            <a:r>
              <a:rPr lang="cs-CZ" noProof="0" dirty="0">
                <a:solidFill>
                  <a:srgbClr val="0066A4"/>
                </a:solidFill>
              </a:rPr>
              <a:t>do </a:t>
            </a:r>
            <a:r>
              <a:rPr lang="cs-CZ" noProof="0" dirty="0" err="1">
                <a:solidFill>
                  <a:srgbClr val="0066A4"/>
                </a:solidFill>
              </a:rPr>
              <a:t>úrovne</a:t>
            </a:r>
            <a:r>
              <a:rPr lang="cs-CZ" noProof="0" dirty="0">
                <a:solidFill>
                  <a:srgbClr val="0066A4"/>
                </a:solidFill>
              </a:rPr>
              <a:t> B2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E4E64437-7269-405C-AAA7-2A28C079F3E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355600" lvl="0" indent="0">
              <a:lnSpc>
                <a:spcPct val="90000"/>
              </a:lnSpc>
              <a:buNone/>
              <a:defRPr/>
            </a:pPr>
            <a:r>
              <a:rPr lang="cs-CZ" dirty="0" err="1">
                <a:solidFill>
                  <a:srgbClr val="002060"/>
                </a:solidFill>
              </a:rPr>
              <a:t>Zadania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všetkých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testov</a:t>
            </a:r>
            <a:r>
              <a:rPr lang="cs-CZ" dirty="0">
                <a:solidFill>
                  <a:srgbClr val="002060"/>
                </a:solidFill>
              </a:rPr>
              <a:t> z NPS </a:t>
            </a:r>
            <a:br>
              <a:rPr lang="cs-CZ" dirty="0">
                <a:solidFill>
                  <a:srgbClr val="002060"/>
                </a:solidFill>
              </a:rPr>
            </a:br>
            <a:r>
              <a:rPr lang="cs-CZ" dirty="0">
                <a:solidFill>
                  <a:srgbClr val="002060"/>
                </a:solidFill>
              </a:rPr>
              <a:t>na internete</a:t>
            </a:r>
          </a:p>
          <a:p>
            <a:pPr lvl="0" indent="-1841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Ihneď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po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každom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termíne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skúšok</a:t>
            </a:r>
            <a:endParaRPr lang="cs-CZ" sz="2200" dirty="0">
              <a:solidFill>
                <a:schemeClr val="accent1">
                  <a:lumMod val="75000"/>
                </a:schemeClr>
              </a:solidFill>
            </a:endParaRPr>
          </a:p>
          <a:p>
            <a:pPr lvl="0" indent="-1841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Kompletné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znenia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testov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cs-CZ" sz="2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vrátane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správnych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odpovedí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0" indent="-1841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Umožňujú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študentom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prípravu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na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skúšky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zdarma</a:t>
            </a:r>
            <a:endParaRPr lang="cs-CZ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xmlns="" id="{1B1F6CAD-62DC-4A95-88EE-C2E78358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7102"/>
            <a:ext cx="8229600" cy="1009650"/>
          </a:xfrm>
        </p:spPr>
        <p:txBody>
          <a:bodyPr/>
          <a:lstStyle/>
          <a:p>
            <a:pPr algn="l"/>
            <a:r>
              <a:rPr lang="cs-CZ" sz="4000" b="0" dirty="0">
                <a:solidFill>
                  <a:schemeClr val="accent1"/>
                </a:solidFill>
              </a:rPr>
              <a:t>Novinky v NPS </a:t>
            </a:r>
          </a:p>
        </p:txBody>
      </p:sp>
      <p:sp>
        <p:nvSpPr>
          <p:cNvPr id="15" name="Zástupný symbol pro text 3">
            <a:extLst>
              <a:ext uri="{FF2B5EF4-FFF2-40B4-BE49-F238E27FC236}">
                <a16:creationId xmlns:a16="http://schemas.microsoft.com/office/drawing/2014/main" xmlns="" id="{56CF7FAB-F2D7-4092-9CAE-724C0DE0450F}"/>
              </a:ext>
            </a:extLst>
          </p:cNvPr>
          <p:cNvSpPr txBox="1">
            <a:spLocks/>
          </p:cNvSpPr>
          <p:nvPr/>
        </p:nvSpPr>
        <p:spPr bwMode="auto">
          <a:xfrm>
            <a:off x="5220072" y="2924944"/>
            <a:ext cx="3672408" cy="387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-184150">
              <a:lnSpc>
                <a:spcPct val="90000"/>
              </a:lnSpc>
              <a:defRPr/>
            </a:pPr>
            <a:r>
              <a:rPr lang="cs-CZ" kern="0" dirty="0" err="1">
                <a:solidFill>
                  <a:srgbClr val="002060"/>
                </a:solidFill>
              </a:rPr>
              <a:t>Skúšky</a:t>
            </a:r>
            <a:r>
              <a:rPr lang="cs-CZ" kern="0" dirty="0">
                <a:solidFill>
                  <a:srgbClr val="002060"/>
                </a:solidFill>
              </a:rPr>
              <a:t> na </a:t>
            </a:r>
            <a:r>
              <a:rPr lang="cs-CZ" kern="0" dirty="0" err="1">
                <a:solidFill>
                  <a:srgbClr val="002060"/>
                </a:solidFill>
              </a:rPr>
              <a:t>lekárske</a:t>
            </a:r>
            <a:r>
              <a:rPr lang="cs-CZ" kern="0" dirty="0">
                <a:solidFill>
                  <a:srgbClr val="002060"/>
                </a:solidFill>
              </a:rPr>
              <a:t> fakulty „nanečisto“</a:t>
            </a:r>
          </a:p>
          <a:p>
            <a:pPr indent="-1841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Testy z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biológie</a:t>
            </a: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chémie</a:t>
            </a: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 a test Všeobecných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študijných</a:t>
            </a: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predpokladov</a:t>
            </a:r>
            <a:endParaRPr lang="cs-CZ" sz="2200" kern="0" dirty="0">
              <a:solidFill>
                <a:schemeClr val="accent1">
                  <a:lumMod val="75000"/>
                </a:schemeClr>
              </a:solidFill>
            </a:endParaRPr>
          </a:p>
          <a:p>
            <a:pPr indent="-1841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Možnosť</a:t>
            </a: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vyskúšať</a:t>
            </a: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nacvičiť</a:t>
            </a: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 si atmosféru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skúšok</a:t>
            </a: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získať</a:t>
            </a: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porovnanie</a:t>
            </a:r>
            <a:r>
              <a:rPr lang="cs-CZ" sz="2200" kern="0" dirty="0">
                <a:solidFill>
                  <a:schemeClr val="accent1">
                    <a:lumMod val="75000"/>
                  </a:schemeClr>
                </a:solidFill>
              </a:rPr>
              <a:t> s </a:t>
            </a:r>
            <a:r>
              <a:rPr lang="cs-CZ" sz="2200" kern="0" dirty="0" err="1">
                <a:solidFill>
                  <a:schemeClr val="accent1">
                    <a:lumMod val="75000"/>
                  </a:schemeClr>
                </a:solidFill>
              </a:rPr>
              <a:t>ostatnými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716904281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learn-2714173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177480"/>
            <a:ext cx="4680520" cy="4680520"/>
          </a:xfrm>
          <a:prstGeom prst="rect">
            <a:avLst/>
          </a:prstGeom>
        </p:spPr>
      </p:pic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cs-CZ" sz="4000" b="1" dirty="0" err="1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ea typeface="Adobe Fangsong Std R" panose="02020400000000000000" pitchFamily="18" charset="-128"/>
                <a:cs typeface="Segoe UI Light" panose="020B0502040204020203" pitchFamily="34" charset="0"/>
              </a:rPr>
              <a:t>Všeo</a:t>
            </a:r>
            <a:r>
              <a:rPr lang="cs-CZ" sz="4000" b="1" noProof="0" dirty="0" err="1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ea typeface="Adobe Fangsong Std R" panose="02020400000000000000" pitchFamily="18" charset="-128"/>
                <a:cs typeface="Segoe UI Light" panose="020B0502040204020203" pitchFamily="34" charset="0"/>
              </a:rPr>
              <a:t>becné</a:t>
            </a:r>
            <a:r>
              <a:rPr lang="cs-CZ" sz="4000" b="1" noProof="0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ea typeface="Adobe Fangsong Std R" panose="02020400000000000000" pitchFamily="18" charset="-128"/>
                <a:cs typeface="Segoe UI Light" panose="020B0502040204020203" pitchFamily="34" charset="0"/>
              </a:rPr>
              <a:t> </a:t>
            </a:r>
            <a:r>
              <a:rPr lang="cs-CZ" sz="4000" b="1" noProof="0" dirty="0" err="1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ea typeface="Adobe Fangsong Std R" panose="02020400000000000000" pitchFamily="18" charset="-128"/>
                <a:cs typeface="Segoe UI Light" panose="020B0502040204020203" pitchFamily="34" charset="0"/>
              </a:rPr>
              <a:t>študijné</a:t>
            </a:r>
            <a:r>
              <a:rPr lang="cs-CZ" sz="4000" b="1" noProof="0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ea typeface="Adobe Fangsong Std R" panose="02020400000000000000" pitchFamily="18" charset="-128"/>
                <a:cs typeface="Segoe UI Light" panose="020B0502040204020203" pitchFamily="34" charset="0"/>
              </a:rPr>
              <a:t> </a:t>
            </a:r>
            <a:r>
              <a:rPr lang="cs-CZ" sz="4000" b="1" noProof="0" dirty="0" err="1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ea typeface="Adobe Fangsong Std R" panose="02020400000000000000" pitchFamily="18" charset="-128"/>
                <a:cs typeface="Segoe UI Light" panose="020B0502040204020203" pitchFamily="34" charset="0"/>
              </a:rPr>
              <a:t>predpoklady</a:t>
            </a:r>
            <a:endParaRPr lang="cs-CZ" sz="4000" b="1" noProof="0" dirty="0">
              <a:solidFill>
                <a:schemeClr val="accent2">
                  <a:lumMod val="75000"/>
                </a:schemeClr>
              </a:solidFill>
              <a:latin typeface="Segoe UI Light" panose="020B0502040204020203" pitchFamily="34" charset="0"/>
              <a:ea typeface="Adobe Fangsong Std R" panose="02020400000000000000" pitchFamily="18" charset="-128"/>
              <a:cs typeface="Segoe UI Light" panose="020B0502040204020203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268760"/>
            <a:ext cx="8569325" cy="5589239"/>
          </a:xfrm>
        </p:spPr>
        <p:txBody>
          <a:bodyPr/>
          <a:lstStyle/>
          <a:p>
            <a:pPr marL="361950" indent="-361950" eaLnBrk="1" hangingPunct="1">
              <a:buFont typeface="Wingdings" pitchFamily="2" charset="2"/>
              <a:buChar char="Ø"/>
            </a:pPr>
            <a:r>
              <a:rPr lang="cs-CZ" sz="2400" noProof="0" dirty="0" err="1"/>
              <a:t>Najčastejšie</a:t>
            </a:r>
            <a:r>
              <a:rPr lang="cs-CZ" sz="2400" noProof="0" dirty="0"/>
              <a:t> využívaný typ testu</a:t>
            </a:r>
          </a:p>
          <a:p>
            <a:pPr marL="361950" indent="-36195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400" noProof="0" dirty="0"/>
              <a:t>Testuje </a:t>
            </a:r>
            <a:r>
              <a:rPr lang="cs-CZ" sz="2400" dirty="0" err="1"/>
              <a:t>študijný</a:t>
            </a:r>
            <a:r>
              <a:rPr lang="cs-CZ" sz="2400" noProof="0" dirty="0"/>
              <a:t> „potenciál“, NIE </a:t>
            </a:r>
            <a:r>
              <a:rPr lang="cs-CZ" sz="2400" noProof="0" dirty="0" err="1"/>
              <a:t>vedomosti</a:t>
            </a:r>
            <a:r>
              <a:rPr lang="cs-CZ" sz="2400" noProof="0" dirty="0"/>
              <a:t> </a:t>
            </a:r>
          </a:p>
          <a:p>
            <a:pPr marL="803275" lvl="1" indent="-266700" eaLnBrk="1" hangingPunct="1">
              <a:buFont typeface="Arial" pitchFamily="34" charset="0"/>
              <a:buChar char="•"/>
            </a:pPr>
            <a:r>
              <a:rPr lang="cs-CZ" noProof="0" dirty="0" err="1">
                <a:solidFill>
                  <a:srgbClr val="0070C0"/>
                </a:solidFill>
              </a:rPr>
              <a:t>nesúvisí</a:t>
            </a:r>
            <a:r>
              <a:rPr lang="cs-CZ" noProof="0" dirty="0">
                <a:solidFill>
                  <a:srgbClr val="0070C0"/>
                </a:solidFill>
              </a:rPr>
              <a:t> s množstvím ani </a:t>
            </a:r>
            <a:r>
              <a:rPr lang="cs-CZ" noProof="0" dirty="0" err="1">
                <a:solidFill>
                  <a:srgbClr val="0070C0"/>
                </a:solidFill>
              </a:rPr>
              <a:t>hĺbkou</a:t>
            </a:r>
            <a:r>
              <a:rPr lang="cs-CZ" noProof="0" dirty="0">
                <a:solidFill>
                  <a:srgbClr val="0070C0"/>
                </a:solidFill>
              </a:rPr>
              <a:t> znalostí, </a:t>
            </a:r>
            <a:r>
              <a:rPr lang="cs-CZ" noProof="0" dirty="0" err="1">
                <a:solidFill>
                  <a:srgbClr val="0070C0"/>
                </a:solidFill>
              </a:rPr>
              <a:t>ktoré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uchádzač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doposiaľ</a:t>
            </a:r>
            <a:r>
              <a:rPr lang="cs-CZ" noProof="0" dirty="0">
                <a:solidFill>
                  <a:srgbClr val="0070C0"/>
                </a:solidFill>
              </a:rPr>
              <a:t> získal, </a:t>
            </a:r>
            <a:r>
              <a:rPr lang="cs-CZ" noProof="0" dirty="0" err="1">
                <a:solidFill>
                  <a:srgbClr val="0070C0"/>
                </a:solidFill>
              </a:rPr>
              <a:t>napr</a:t>
            </a:r>
            <a:r>
              <a:rPr lang="cs-CZ" noProof="0" dirty="0">
                <a:solidFill>
                  <a:srgbClr val="0070C0"/>
                </a:solidFill>
              </a:rPr>
              <a:t>. na </a:t>
            </a:r>
            <a:r>
              <a:rPr lang="cs-CZ" noProof="0" dirty="0" err="1">
                <a:solidFill>
                  <a:srgbClr val="0070C0"/>
                </a:solidFill>
              </a:rPr>
              <a:t>strednej</a:t>
            </a:r>
            <a:r>
              <a:rPr lang="cs-CZ" noProof="0" dirty="0">
                <a:solidFill>
                  <a:srgbClr val="0070C0"/>
                </a:solidFill>
              </a:rPr>
              <a:t> škole</a:t>
            </a:r>
          </a:p>
          <a:p>
            <a:pPr marL="803275" lvl="1" indent="-266700" eaLnBrk="1" hangingPunct="1">
              <a:buFont typeface="Arial" pitchFamily="34" charset="0"/>
              <a:buChar char="•"/>
            </a:pPr>
            <a:r>
              <a:rPr lang="cs-CZ" noProof="0" dirty="0">
                <a:solidFill>
                  <a:srgbClr val="0070C0"/>
                </a:solidFill>
              </a:rPr>
              <a:t>testuje schopnosti, základné </a:t>
            </a:r>
            <a:r>
              <a:rPr lang="cs-CZ" noProof="0" dirty="0" err="1">
                <a:solidFill>
                  <a:srgbClr val="0070C0"/>
                </a:solidFill>
              </a:rPr>
              <a:t>predpoklady</a:t>
            </a:r>
            <a:r>
              <a:rPr lang="cs-CZ" noProof="0" dirty="0">
                <a:solidFill>
                  <a:srgbClr val="0070C0"/>
                </a:solidFill>
              </a:rPr>
              <a:t> k </a:t>
            </a:r>
            <a:r>
              <a:rPr lang="cs-CZ" noProof="0" dirty="0" err="1">
                <a:solidFill>
                  <a:srgbClr val="0070C0"/>
                </a:solidFill>
              </a:rPr>
              <a:t>úspešnemu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štúdiu</a:t>
            </a:r>
            <a:r>
              <a:rPr lang="cs-CZ" noProof="0" dirty="0">
                <a:solidFill>
                  <a:srgbClr val="0070C0"/>
                </a:solidFill>
              </a:rPr>
              <a:t> VŠ</a:t>
            </a:r>
          </a:p>
          <a:p>
            <a:pPr marL="361950" indent="-36195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400" noProof="0" dirty="0"/>
              <a:t>Podobné (ale </a:t>
            </a:r>
            <a:r>
              <a:rPr lang="cs-CZ" sz="2400" u="sng" noProof="0" dirty="0"/>
              <a:t>NIE </a:t>
            </a:r>
            <a:r>
              <a:rPr lang="cs-CZ" sz="2400" u="sng" noProof="0" dirty="0" err="1"/>
              <a:t>rovnaké</a:t>
            </a:r>
            <a:r>
              <a:rPr lang="cs-CZ" sz="2400" noProof="0" dirty="0"/>
              <a:t>) testy </a:t>
            </a:r>
            <a:r>
              <a:rPr lang="cs-CZ" sz="2400" noProof="0" dirty="0" err="1"/>
              <a:t>používa</a:t>
            </a:r>
            <a:r>
              <a:rPr lang="cs-CZ" sz="2400" noProof="0" dirty="0"/>
              <a:t> </a:t>
            </a:r>
            <a:r>
              <a:rPr lang="cs-CZ" sz="2400" noProof="0" dirty="0" err="1"/>
              <a:t>napr</a:t>
            </a:r>
            <a:r>
              <a:rPr lang="cs-CZ" sz="2400" noProof="0" dirty="0"/>
              <a:t>.: </a:t>
            </a:r>
          </a:p>
          <a:p>
            <a:pPr marL="984250" lvl="2" indent="-258763" eaLnBrk="1" hangingPunct="1"/>
            <a:r>
              <a:rPr lang="cs-CZ" noProof="0" dirty="0" err="1">
                <a:solidFill>
                  <a:srgbClr val="0066A4"/>
                </a:solidFill>
              </a:rPr>
              <a:t>Niektoré</a:t>
            </a:r>
            <a:r>
              <a:rPr lang="cs-CZ" noProof="0" dirty="0">
                <a:solidFill>
                  <a:srgbClr val="0066A4"/>
                </a:solidFill>
              </a:rPr>
              <a:t> fakulty MU Brno (TSP – test studijních předpokladů)</a:t>
            </a:r>
          </a:p>
          <a:p>
            <a:pPr marL="984250" lvl="2" indent="-258763" eaLnBrk="1" hangingPunct="1"/>
            <a:r>
              <a:rPr lang="cs-CZ" noProof="0" dirty="0">
                <a:solidFill>
                  <a:srgbClr val="0066A4"/>
                </a:solidFill>
              </a:rPr>
              <a:t>Filozofická fakulta UK Praha</a:t>
            </a:r>
          </a:p>
          <a:p>
            <a:pPr marL="984250" lvl="2" indent="-258763" eaLnBrk="1" hangingPunct="1"/>
            <a:r>
              <a:rPr lang="cs-CZ" noProof="0" dirty="0">
                <a:solidFill>
                  <a:srgbClr val="0066A4"/>
                </a:solidFill>
              </a:rPr>
              <a:t>Pedagogická / Přírodovědecká fakulta UK Praha</a:t>
            </a:r>
          </a:p>
          <a:p>
            <a:pPr marL="984250" lvl="2" indent="-258763" eaLnBrk="1" hangingPunct="1"/>
            <a:r>
              <a:rPr lang="cs-CZ" noProof="0" dirty="0">
                <a:solidFill>
                  <a:srgbClr val="0066A4"/>
                </a:solidFill>
              </a:rPr>
              <a:t>Filozofická fakulta UP Olomouc</a:t>
            </a:r>
          </a:p>
          <a:p>
            <a:pPr marL="984250" lvl="2" indent="-258763" eaLnBrk="1" hangingPunct="1"/>
            <a:r>
              <a:rPr lang="cs-CZ" noProof="0" dirty="0">
                <a:solidFill>
                  <a:srgbClr val="0066A4"/>
                </a:solidFill>
              </a:rPr>
              <a:t>Pedagogická fakulta UP Olomouc</a:t>
            </a:r>
          </a:p>
          <a:p>
            <a:pPr marL="984250" lvl="2" indent="-258763" eaLnBrk="1" hangingPunct="1"/>
            <a:endParaRPr lang="cs-CZ" noProof="0" dirty="0">
              <a:solidFill>
                <a:srgbClr val="0066A4"/>
              </a:solidFill>
            </a:endParaRPr>
          </a:p>
          <a:p>
            <a:pPr marL="361950" indent="-361950" eaLnBrk="1" hangingPunct="1">
              <a:buFont typeface="Wingdings" pitchFamily="2" charset="2"/>
              <a:buChar char="Ø"/>
            </a:pPr>
            <a:r>
              <a:rPr lang="cs-CZ" sz="2400" noProof="0" dirty="0">
                <a:solidFill>
                  <a:srgbClr val="0066A4"/>
                </a:solidFill>
              </a:rPr>
              <a:t>Podobný </a:t>
            </a:r>
            <a:r>
              <a:rPr lang="cs-CZ" sz="2400" noProof="0" dirty="0" err="1">
                <a:solidFill>
                  <a:srgbClr val="0066A4"/>
                </a:solidFill>
              </a:rPr>
              <a:t>názov</a:t>
            </a:r>
            <a:r>
              <a:rPr lang="cs-CZ" sz="2400" noProof="0" dirty="0">
                <a:solidFill>
                  <a:srgbClr val="0066A4"/>
                </a:solidFill>
              </a:rPr>
              <a:t>, ale často </a:t>
            </a:r>
            <a:r>
              <a:rPr lang="cs-CZ" sz="2400" noProof="0" dirty="0" err="1">
                <a:solidFill>
                  <a:srgbClr val="0066A4"/>
                </a:solidFill>
              </a:rPr>
              <a:t>veľmi</a:t>
            </a:r>
            <a:r>
              <a:rPr lang="cs-CZ" sz="2400" noProof="0" dirty="0">
                <a:solidFill>
                  <a:srgbClr val="0066A4"/>
                </a:solidFill>
              </a:rPr>
              <a:t> odlišný obsah – vždy </a:t>
            </a:r>
            <a:r>
              <a:rPr lang="cs-CZ" sz="2400" dirty="0">
                <a:solidFill>
                  <a:srgbClr val="0066A4"/>
                </a:solidFill>
              </a:rPr>
              <a:t>je nutné </a:t>
            </a:r>
            <a:r>
              <a:rPr lang="cs-CZ" sz="2400" dirty="0" err="1">
                <a:solidFill>
                  <a:srgbClr val="0066A4"/>
                </a:solidFill>
              </a:rPr>
              <a:t>overiť</a:t>
            </a:r>
            <a:r>
              <a:rPr lang="cs-CZ" sz="2400" dirty="0">
                <a:solidFill>
                  <a:srgbClr val="0066A4"/>
                </a:solidFill>
              </a:rPr>
              <a:t>, o </a:t>
            </a:r>
            <a:r>
              <a:rPr lang="cs-CZ" sz="2400" dirty="0" err="1">
                <a:solidFill>
                  <a:srgbClr val="0066A4"/>
                </a:solidFill>
              </a:rPr>
              <a:t>aký</a:t>
            </a:r>
            <a:r>
              <a:rPr lang="cs-CZ" sz="2400" dirty="0">
                <a:solidFill>
                  <a:srgbClr val="0066A4"/>
                </a:solidFill>
              </a:rPr>
              <a:t> test </a:t>
            </a:r>
            <a:r>
              <a:rPr lang="cs-CZ" sz="2400" dirty="0" err="1">
                <a:solidFill>
                  <a:srgbClr val="0066A4"/>
                </a:solidFill>
              </a:rPr>
              <a:t>sa</a:t>
            </a:r>
            <a:r>
              <a:rPr lang="cs-CZ" sz="2400" dirty="0">
                <a:solidFill>
                  <a:srgbClr val="0066A4"/>
                </a:solidFill>
              </a:rPr>
              <a:t> jedná!</a:t>
            </a:r>
            <a:endParaRPr lang="cs-CZ" sz="900" noProof="0" dirty="0"/>
          </a:p>
        </p:txBody>
      </p:sp>
      <p:sp>
        <p:nvSpPr>
          <p:cNvPr id="5" name="Nadpis 3"/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>
              <a:spcBef>
                <a:spcPct val="20000"/>
              </a:spcBef>
            </a:pP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Všeobecné 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študijné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predpoklady</a:t>
            </a:r>
            <a:endParaRPr lang="cs-CZ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268760"/>
            <a:ext cx="8229600" cy="547260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cs-CZ" b="1" noProof="0" dirty="0">
                <a:solidFill>
                  <a:srgbClr val="0070C0"/>
                </a:solidFill>
              </a:rPr>
              <a:t>	</a:t>
            </a:r>
            <a:r>
              <a:rPr lang="cs-CZ" b="1" dirty="0" err="1">
                <a:solidFill>
                  <a:srgbClr val="0070C0"/>
                </a:solidFill>
              </a:rPr>
              <a:t>Št</a:t>
            </a:r>
            <a:r>
              <a:rPr lang="cs-CZ" b="1" noProof="0" dirty="0" err="1">
                <a:solidFill>
                  <a:srgbClr val="0070C0"/>
                </a:solidFill>
              </a:rPr>
              <a:t>ruktúra</a:t>
            </a:r>
            <a:r>
              <a:rPr lang="cs-CZ" b="1" noProof="0" dirty="0">
                <a:solidFill>
                  <a:srgbClr val="0070C0"/>
                </a:solidFill>
              </a:rPr>
              <a:t> testu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None/>
            </a:pPr>
            <a:r>
              <a:rPr lang="cs-CZ" sz="2000" b="1" noProof="0" dirty="0"/>
              <a:t>	</a:t>
            </a:r>
            <a:r>
              <a:rPr lang="cs-CZ" sz="2000" b="1" dirty="0" err="1"/>
              <a:t>Verbálny</a:t>
            </a:r>
            <a:r>
              <a:rPr lang="cs-CZ" sz="2000" b="1" dirty="0"/>
              <a:t> </a:t>
            </a:r>
            <a:r>
              <a:rPr lang="cs-CZ" sz="2000" b="1" dirty="0" err="1"/>
              <a:t>oddiel</a:t>
            </a:r>
            <a:r>
              <a:rPr lang="cs-CZ" sz="2000" b="1" dirty="0"/>
              <a:t> </a:t>
            </a:r>
            <a:r>
              <a:rPr lang="cs-CZ" sz="2000" dirty="0"/>
              <a:t>(35 </a:t>
            </a:r>
            <a:r>
              <a:rPr lang="cs-CZ" sz="2000" dirty="0" err="1"/>
              <a:t>minút</a:t>
            </a:r>
            <a:r>
              <a:rPr lang="cs-CZ" sz="2000" dirty="0"/>
              <a:t>, 33 úloh)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None/>
            </a:pPr>
            <a:r>
              <a:rPr lang="cs-CZ" sz="2000" b="1" noProof="0" dirty="0"/>
              <a:t>	</a:t>
            </a:r>
            <a:r>
              <a:rPr lang="cs-CZ" sz="2000" b="1" dirty="0"/>
              <a:t>Analytický </a:t>
            </a:r>
            <a:r>
              <a:rPr lang="cs-CZ" sz="2000" b="1" dirty="0" err="1"/>
              <a:t>oddiel</a:t>
            </a:r>
            <a:r>
              <a:rPr lang="cs-CZ" sz="2000" b="1" dirty="0"/>
              <a:t> </a:t>
            </a:r>
            <a:r>
              <a:rPr lang="cs-CZ" sz="2000" dirty="0"/>
              <a:t>(50 </a:t>
            </a:r>
            <a:r>
              <a:rPr lang="cs-CZ" sz="2000" dirty="0" err="1"/>
              <a:t>minút</a:t>
            </a:r>
            <a:r>
              <a:rPr lang="cs-CZ" sz="2000" dirty="0"/>
              <a:t>, 33 úloh)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None/>
            </a:pPr>
            <a:r>
              <a:rPr lang="cs-CZ" altLang="zh-CN" sz="2200" b="1" noProof="0" dirty="0"/>
              <a:t>	CELKOM: 66 úloh / 85 </a:t>
            </a:r>
            <a:r>
              <a:rPr lang="cs-CZ" altLang="zh-CN" sz="2200" b="1" noProof="0" dirty="0" err="1"/>
              <a:t>minút</a:t>
            </a:r>
            <a:endParaRPr lang="cs-CZ" altLang="zh-CN" sz="2200" b="1" noProof="0" dirty="0"/>
          </a:p>
          <a:p>
            <a:pPr eaLnBrk="1" hangingPunct="1">
              <a:lnSpc>
                <a:spcPct val="80000"/>
              </a:lnSpc>
              <a:spcBef>
                <a:spcPts val="2400"/>
              </a:spcBef>
              <a:buNone/>
            </a:pPr>
            <a:r>
              <a:rPr lang="cs-CZ" altLang="zh-CN" sz="2200" b="1" noProof="0" dirty="0" err="1">
                <a:solidFill>
                  <a:srgbClr val="00B050"/>
                </a:solidFill>
              </a:rPr>
              <a:t>Námet</a:t>
            </a:r>
            <a:r>
              <a:rPr lang="cs-CZ" altLang="zh-CN" sz="2200" b="1" noProof="0" dirty="0">
                <a:solidFill>
                  <a:srgbClr val="00B050"/>
                </a:solidFill>
              </a:rPr>
              <a:t>:</a:t>
            </a:r>
          </a:p>
          <a:p>
            <a:pPr marL="268288" indent="-268288" eaLnBrk="1" hangingPunct="1">
              <a:lnSpc>
                <a:spcPct val="80000"/>
              </a:lnSpc>
              <a:spcBef>
                <a:spcPts val="1200"/>
              </a:spcBef>
              <a:buNone/>
            </a:pPr>
            <a:endParaRPr lang="cs-CZ" altLang="zh-CN" sz="1800" noProof="0" dirty="0"/>
          </a:p>
          <a:p>
            <a:pPr marL="268288" indent="-268288" eaLnBrk="1" hangingPunct="1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cs-CZ" altLang="zh-CN" sz="1800" noProof="0" dirty="0" err="1"/>
              <a:t>Stiahnite</a:t>
            </a:r>
            <a:r>
              <a:rPr lang="cs-CZ" altLang="zh-CN" sz="1800" noProof="0" dirty="0"/>
              <a:t> si z </a:t>
            </a:r>
            <a:r>
              <a:rPr lang="cs-CZ" altLang="zh-CN" sz="1800" noProof="0" dirty="0" err="1"/>
              <a:t>stránok</a:t>
            </a:r>
            <a:r>
              <a:rPr lang="cs-CZ" altLang="zh-CN" sz="1800" noProof="0" dirty="0"/>
              <a:t> </a:t>
            </a:r>
            <a:r>
              <a:rPr lang="cs-CZ" altLang="zh-CN" sz="1800" noProof="0" dirty="0" err="1"/>
              <a:t>Scio</a:t>
            </a:r>
            <a:r>
              <a:rPr lang="cs-CZ" altLang="zh-CN" sz="1800" noProof="0" dirty="0"/>
              <a:t> </a:t>
            </a:r>
            <a:r>
              <a:rPr lang="cs-CZ" altLang="zh-CN" sz="1800" noProof="0" dirty="0" err="1"/>
              <a:t>kompletné</a:t>
            </a:r>
            <a:r>
              <a:rPr lang="cs-CZ" altLang="zh-CN" sz="1800" noProof="0" dirty="0"/>
              <a:t> </a:t>
            </a:r>
            <a:r>
              <a:rPr lang="cs-CZ" altLang="zh-CN" sz="1800" noProof="0" dirty="0" err="1"/>
              <a:t>zadanie</a:t>
            </a:r>
            <a:r>
              <a:rPr lang="cs-CZ" altLang="zh-CN" sz="1800" noProof="0" dirty="0"/>
              <a:t> testu, vyberte z každého </a:t>
            </a:r>
            <a:r>
              <a:rPr lang="cs-CZ" altLang="zh-CN" sz="1800" noProof="0" dirty="0" err="1"/>
              <a:t>oddielu</a:t>
            </a:r>
            <a:r>
              <a:rPr lang="cs-CZ" altLang="zh-CN" sz="1800" noProof="0" dirty="0"/>
              <a:t> </a:t>
            </a:r>
            <a:r>
              <a:rPr lang="cs-CZ" altLang="zh-CN" sz="1800" dirty="0" err="1"/>
              <a:t>zopár</a:t>
            </a:r>
            <a:r>
              <a:rPr lang="cs-CZ" altLang="zh-CN" sz="1800" dirty="0"/>
              <a:t> úloh a </a:t>
            </a:r>
            <a:r>
              <a:rPr lang="cs-CZ" altLang="zh-CN" sz="1800" dirty="0" err="1"/>
              <a:t>nechajte</a:t>
            </a:r>
            <a:r>
              <a:rPr lang="cs-CZ" altLang="zh-CN" sz="1800" dirty="0"/>
              <a:t> </a:t>
            </a:r>
            <a:r>
              <a:rPr lang="cs-CZ" altLang="zh-CN" sz="1800" dirty="0" err="1"/>
              <a:t>študentom</a:t>
            </a:r>
            <a:r>
              <a:rPr lang="cs-CZ" altLang="zh-CN" sz="1800" dirty="0"/>
              <a:t>, aby si </a:t>
            </a:r>
            <a:r>
              <a:rPr lang="cs-CZ" altLang="zh-CN" sz="1800" dirty="0" err="1"/>
              <a:t>ich</a:t>
            </a:r>
            <a:r>
              <a:rPr lang="cs-CZ" altLang="zh-CN" sz="1800" dirty="0"/>
              <a:t> </a:t>
            </a:r>
            <a:r>
              <a:rPr lang="cs-CZ" altLang="zh-CN" sz="1800" dirty="0" err="1"/>
              <a:t>vyskúšali</a:t>
            </a:r>
            <a:r>
              <a:rPr lang="cs-CZ" altLang="zh-CN" sz="1800" dirty="0"/>
              <a:t>. </a:t>
            </a:r>
          </a:p>
          <a:p>
            <a:pPr marL="268288" indent="-268288" eaLnBrk="1" hangingPunct="1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endParaRPr lang="cs-CZ" altLang="zh-CN" sz="1800" noProof="0" dirty="0"/>
          </a:p>
          <a:p>
            <a:pPr marL="0" indent="0" algn="ctr" eaLnBrk="1" hangingPunct="1">
              <a:lnSpc>
                <a:spcPct val="80000"/>
              </a:lnSpc>
              <a:spcBef>
                <a:spcPts val="1200"/>
              </a:spcBef>
              <a:buNone/>
            </a:pPr>
            <a:r>
              <a:rPr lang="cs-CZ" altLang="zh-CN" sz="1800" b="1" dirty="0">
                <a:hlinkClick r:id="rId2"/>
              </a:rPr>
              <a:t>https://scio.sk/nps/vsp.asp</a:t>
            </a:r>
            <a:endParaRPr lang="cs-CZ" altLang="zh-CN" sz="1800" noProof="0" dirty="0"/>
          </a:p>
        </p:txBody>
      </p:sp>
      <p:sp>
        <p:nvSpPr>
          <p:cNvPr id="6" name="Nadpis 3"/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>
              <a:spcBef>
                <a:spcPct val="20000"/>
              </a:spcBef>
            </a:pP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Všeobecné 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študijné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predpoklady</a:t>
            </a:r>
            <a:endParaRPr lang="cs-CZ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Káva a vzdělávání</a:t>
            </a:r>
          </a:p>
          <a:p>
            <a:endParaRPr lang="cs-CZ" dirty="0"/>
          </a:p>
        </p:txBody>
      </p:sp>
      <p:pic>
        <p:nvPicPr>
          <p:cNvPr id="4" name="Obrázek 3" descr="kava-a-vzdelavani-10.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9144000" cy="5402461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57200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4000" kern="0" dirty="0">
                <a:solidFill>
                  <a:schemeClr val="accent2"/>
                </a:solidFill>
                <a:latin typeface="Segoe UI Light" panose="020B0502040204020203" pitchFamily="34" charset="0"/>
              </a:rPr>
              <a:t>…</a:t>
            </a:r>
            <a:r>
              <a:rPr lang="cs-CZ" sz="4000" kern="0" dirty="0" err="1">
                <a:solidFill>
                  <a:schemeClr val="accent2"/>
                </a:solidFill>
                <a:latin typeface="Segoe UI Light" panose="020B0502040204020203" pitchFamily="34" charset="0"/>
              </a:rPr>
              <a:t>pre</a:t>
            </a:r>
            <a:r>
              <a:rPr lang="cs-CZ" sz="4000" kern="0" dirty="0">
                <a:solidFill>
                  <a:schemeClr val="accent2"/>
                </a:solidFill>
                <a:latin typeface="Segoe UI Light" panose="020B0502040204020203" pitchFamily="34" charset="0"/>
              </a:rPr>
              <a:t> </a:t>
            </a:r>
            <a:r>
              <a:rPr lang="cs-CZ" sz="4000" strike="sngStrike" kern="0" dirty="0" err="1">
                <a:solidFill>
                  <a:schemeClr val="accent2"/>
                </a:solidFill>
                <a:latin typeface="Segoe UI Light" panose="020B0502040204020203" pitchFamily="34" charset="0"/>
              </a:rPr>
              <a:t>deti</a:t>
            </a:r>
            <a:r>
              <a:rPr lang="cs-CZ" sz="4000" strike="sngStrike" kern="0" dirty="0">
                <a:solidFill>
                  <a:schemeClr val="accent2"/>
                </a:solidFill>
                <a:latin typeface="Segoe UI Light" panose="020B0502040204020203" pitchFamily="34" charset="0"/>
              </a:rPr>
              <a:t> a</a:t>
            </a:r>
            <a:r>
              <a:rPr lang="cs-CZ" sz="4000" kern="0" dirty="0">
                <a:solidFill>
                  <a:schemeClr val="accent2"/>
                </a:solidFill>
                <a:latin typeface="Segoe UI Light" panose="020B0502040204020203" pitchFamily="34" charset="0"/>
              </a:rPr>
              <a:t> </a:t>
            </a:r>
            <a:r>
              <a:rPr lang="cs-CZ" sz="4000" kern="0" dirty="0" err="1">
                <a:solidFill>
                  <a:schemeClr val="accent2"/>
                </a:solidFill>
                <a:latin typeface="Segoe UI Light" panose="020B0502040204020203" pitchFamily="34" charset="0"/>
              </a:rPr>
              <a:t>rodičov</a:t>
            </a:r>
            <a:endParaRPr lang="cs-CZ" sz="4000" kern="0" dirty="0">
              <a:solidFill>
                <a:schemeClr val="accent2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102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340768"/>
            <a:ext cx="8229600" cy="495843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sk-SK" b="1" noProof="0" dirty="0">
                <a:solidFill>
                  <a:schemeClr val="accent1">
                    <a:lumMod val="75000"/>
                  </a:schemeClr>
                </a:solidFill>
              </a:rPr>
              <a:t>Štruktúra testu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sz="2000" noProof="0" dirty="0"/>
          </a:p>
          <a:p>
            <a:pPr>
              <a:buNone/>
            </a:pPr>
            <a:r>
              <a:rPr lang="sk-SK" sz="2000" b="1" dirty="0"/>
              <a:t>Verbálny oddiel </a:t>
            </a:r>
            <a:r>
              <a:rPr lang="sk-SK" sz="2000" dirty="0"/>
              <a:t>(35 minút, 33 úloh)</a:t>
            </a:r>
          </a:p>
          <a:p>
            <a:pPr marL="0" indent="0">
              <a:buNone/>
            </a:pPr>
            <a:r>
              <a:rPr lang="sk-SK" sz="2000" dirty="0"/>
              <a:t>Úlohy v tomto oddiele testujú schopnosť precíznej práce s jazykom, porozumenia dlhším textom a predloženej argumentácii. Úlohy vyžadujú dôkladnú analýzu informácií a kritickú prácu s textom ako celkom.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sz="2000" noProof="0" dirty="0"/>
          </a:p>
          <a:p>
            <a:pPr>
              <a:buNone/>
            </a:pPr>
            <a:r>
              <a:rPr lang="sk-SK" sz="2000" b="1" dirty="0"/>
              <a:t>Analytický oddiel </a:t>
            </a:r>
            <a:r>
              <a:rPr lang="sk-SK" sz="2000" dirty="0"/>
              <a:t>(50 minút, 33 úloh)</a:t>
            </a:r>
          </a:p>
          <a:p>
            <a:pPr marL="0" indent="0">
              <a:buNone/>
            </a:pPr>
            <a:r>
              <a:rPr lang="sk-SK" sz="2000" dirty="0"/>
              <a:t>Úlohy testujú schopnosť pracovať s kvantitatívnymi údajmi a schopnosť základného matematického uvažovania, schopnosť zorientovať sa v sade podmienok a vyvodzovať z nich, ako aj schopnosť práce so súbormi informácií. K riešeniu tohoto oddielu je nutné mať určité matematické znalosti, tie však spravidla nepresahujú úroveň učiva základnej školy.</a:t>
            </a:r>
          </a:p>
        </p:txBody>
      </p:sp>
      <p:sp>
        <p:nvSpPr>
          <p:cNvPr id="6" name="Nadpis 3"/>
          <p:cNvSpPr txBox="1">
            <a:spLocks/>
          </p:cNvSpPr>
          <p:nvPr/>
        </p:nvSpPr>
        <p:spPr bwMode="auto">
          <a:xfrm>
            <a:off x="395536" y="169863"/>
            <a:ext cx="8402389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>
              <a:spcBef>
                <a:spcPct val="20000"/>
              </a:spcBef>
            </a:pP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Všeobecné 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študijné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 předpoklady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556792"/>
            <a:ext cx="8229600" cy="518457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sz="2000" b="1" noProof="0" dirty="0"/>
              <a:t>	</a:t>
            </a:r>
            <a:endParaRPr lang="sk-SK" altLang="zh-CN" sz="2200" b="1" noProof="0" dirty="0">
              <a:solidFill>
                <a:schemeClr val="accent2">
                  <a:lumMod val="75000"/>
                </a:schemeClr>
              </a:solidFill>
            </a:endParaRPr>
          </a:p>
          <a:p>
            <a:pPr marL="365125" indent="-365125" eaLnBrk="1" hangingPunct="1">
              <a:lnSpc>
                <a:spcPct val="80000"/>
              </a:lnSpc>
              <a:buNone/>
            </a:pPr>
            <a:r>
              <a:rPr lang="sk-SK" sz="2400" b="1" noProof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Jedná sa o porovnávací test!</a:t>
            </a:r>
          </a:p>
          <a:p>
            <a:pPr marL="365125" indent="-365125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sk-SK" sz="240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365125" indent="-365125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k-SK" sz="24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V priebehu skúšky netreba byť nervózny z toho, že to všetko nestihnem. (Takmer</a:t>
            </a:r>
            <a:r>
              <a:rPr lang="sk-SK" sz="2400" dirty="0"/>
              <a:t>) nikto nestihne všetko a už vôbec nie úplne správne.</a:t>
            </a:r>
            <a:endParaRPr lang="sk-SK" sz="240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365125" indent="-365125" eaLnBrk="1" hangingPunct="1">
              <a:lnSpc>
                <a:spcPct val="80000"/>
              </a:lnSpc>
              <a:buNone/>
            </a:pPr>
            <a:endParaRPr lang="sk-SK" sz="240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365125" indent="-365125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k-SK" sz="24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Na dosiahnutie dobrého výsledku </a:t>
            </a:r>
            <a:r>
              <a:rPr lang="sk-SK" sz="2400" b="1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nie je nutné vyriešiť všetky úlohy</a:t>
            </a:r>
            <a:r>
              <a:rPr lang="sk-SK" sz="24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365125" indent="-365125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sk-SK" sz="240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365125" indent="-365125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k-SK" sz="24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Test je zostavený tak, že odpovede na približne polovicu otázok znamenajú priemerný výsledok a možnosť prijatia na desiatky fakúlt.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sk-SK" sz="2400" noProof="0" dirty="0"/>
          </a:p>
          <a:p>
            <a:pPr eaLnBrk="1" hangingPunct="1">
              <a:lnSpc>
                <a:spcPct val="80000"/>
              </a:lnSpc>
              <a:buNone/>
            </a:pPr>
            <a:endParaRPr lang="sk-SK" altLang="zh-CN" sz="2200" b="1" noProof="0" dirty="0"/>
          </a:p>
        </p:txBody>
      </p:sp>
      <p:sp>
        <p:nvSpPr>
          <p:cNvPr id="5" name="Nadpis 3"/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sk-SK" sz="3200" b="1" kern="0" dirty="0">
                <a:solidFill>
                  <a:schemeClr val="accent1">
                    <a:lumMod val="75000"/>
                  </a:schemeClr>
                </a:solidFill>
              </a:rPr>
              <a:t>VŠP – netreba sa báť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males-2506813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420888"/>
            <a:ext cx="4680520" cy="4680520"/>
          </a:xfrm>
          <a:prstGeom prst="rect">
            <a:avLst/>
          </a:prstGeom>
        </p:spPr>
      </p:pic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196752"/>
            <a:ext cx="8208912" cy="5040288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sz="4800" b="1" noProof="0" dirty="0" err="1"/>
              <a:t>Niečo</a:t>
            </a:r>
            <a:r>
              <a:rPr lang="cs-CZ" sz="4800" b="1" noProof="0" dirty="0"/>
              <a:t> </a:t>
            </a:r>
            <a:r>
              <a:rPr lang="cs-CZ" sz="4800" b="1" noProof="0" dirty="0" err="1"/>
              <a:t>naviac</a:t>
            </a:r>
            <a:r>
              <a:rPr lang="cs-CZ" sz="4800" b="1" noProof="0" dirty="0"/>
              <a:t>?</a:t>
            </a:r>
          </a:p>
          <a:p>
            <a:pPr algn="ctr" eaLnBrk="1" hangingPunct="1">
              <a:buFontTx/>
              <a:buNone/>
              <a:defRPr/>
            </a:pPr>
            <a:endParaRPr lang="cs-CZ" sz="2000" b="1" noProof="0" dirty="0"/>
          </a:p>
          <a:p>
            <a:pPr algn="ctr" eaLnBrk="1" hangingPunct="1">
              <a:buFontTx/>
              <a:buNone/>
              <a:defRPr/>
            </a:pPr>
            <a:r>
              <a:rPr lang="cs-CZ" sz="4000" b="1" noProof="0" dirty="0">
                <a:solidFill>
                  <a:schemeClr val="accent2">
                    <a:lumMod val="75000"/>
                  </a:schemeClr>
                </a:solidFill>
              </a:rPr>
              <a:t>6 </a:t>
            </a:r>
            <a:r>
              <a:rPr lang="cs-CZ" sz="4000" b="1" noProof="0" dirty="0" err="1">
                <a:solidFill>
                  <a:schemeClr val="accent2">
                    <a:lumMod val="75000"/>
                  </a:schemeClr>
                </a:solidFill>
              </a:rPr>
              <a:t>tipov</a:t>
            </a:r>
            <a:r>
              <a:rPr lang="cs-CZ" sz="4000" b="1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4000" b="1" noProof="0" dirty="0" err="1">
                <a:solidFill>
                  <a:schemeClr val="accent2">
                    <a:lumMod val="75000"/>
                  </a:schemeClr>
                </a:solidFill>
              </a:rPr>
              <a:t>ako</a:t>
            </a:r>
            <a:r>
              <a:rPr lang="cs-CZ" sz="4000" b="1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4000" b="1" noProof="0" dirty="0" err="1">
                <a:solidFill>
                  <a:schemeClr val="accent2">
                    <a:lumMod val="75000"/>
                  </a:schemeClr>
                </a:solidFill>
              </a:rPr>
              <a:t>uspieť</a:t>
            </a:r>
            <a:r>
              <a:rPr lang="cs-CZ" sz="4000" b="1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4000" b="1" noProof="0" dirty="0" err="1">
                <a:solidFill>
                  <a:schemeClr val="accent2">
                    <a:lumMod val="75000"/>
                  </a:schemeClr>
                </a:solidFill>
              </a:rPr>
              <a:t>pri</a:t>
            </a:r>
            <a:r>
              <a:rPr lang="cs-CZ" sz="4000" b="1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4000" b="1" noProof="0" dirty="0" err="1">
                <a:solidFill>
                  <a:schemeClr val="accent2">
                    <a:lumMod val="75000"/>
                  </a:schemeClr>
                </a:solidFill>
              </a:rPr>
              <a:t>skúškach</a:t>
            </a:r>
            <a:endParaRPr lang="cs-CZ" sz="40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0FCA2336-EFEE-4293-A9FF-B3904B733208}"/>
              </a:ext>
            </a:extLst>
          </p:cNvPr>
          <p:cNvSpPr txBox="1"/>
          <p:nvPr/>
        </p:nvSpPr>
        <p:spPr>
          <a:xfrm>
            <a:off x="5796136" y="5301208"/>
            <a:ext cx="3024336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340768"/>
            <a:ext cx="8229600" cy="5101307"/>
          </a:xfrm>
        </p:spPr>
        <p:txBody>
          <a:bodyPr/>
          <a:lstStyle/>
          <a:p>
            <a:pPr eaLnBrk="1" hangingPunct="1">
              <a:buClr>
                <a:srgbClr val="0070C0"/>
              </a:buClr>
              <a:buNone/>
            </a:pPr>
            <a:r>
              <a:rPr lang="sk-SK" b="1" dirty="0">
                <a:solidFill>
                  <a:schemeClr val="accent2"/>
                </a:solidFill>
              </a:rPr>
              <a:t>1.  Zistite si vopred informácie o skúške</a:t>
            </a:r>
          </a:p>
          <a:p>
            <a:pPr eaLnBrk="1" hangingPunct="1"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Ø"/>
            </a:pPr>
            <a:r>
              <a:rPr lang="sk-SK" sz="1800" dirty="0"/>
              <a:t>Z akých materiálov sa dá pripravovať? Sú k dispozícii predošlé verzie testov? (Vysoké školy v ČR majú povinnosť zverejňovať testy z </a:t>
            </a:r>
            <a:r>
              <a:rPr lang="sk-SK" sz="1800" dirty="0" err="1"/>
              <a:t>prijímačiek</a:t>
            </a:r>
            <a:r>
              <a:rPr lang="sk-SK" sz="1800" dirty="0"/>
              <a:t> na svojich stránkach.) </a:t>
            </a: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Ø"/>
            </a:pPr>
            <a:r>
              <a:rPr lang="sk-SK" sz="1800" dirty="0"/>
              <a:t>Aké pomôcky je možné pri skúške využívať? </a:t>
            </a: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Ø"/>
            </a:pPr>
            <a:r>
              <a:rPr lang="sk-SK" sz="1800" dirty="0"/>
              <a:t>Akú má test štruktúru (formálnu i obsahovú)? </a:t>
            </a: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Ø"/>
            </a:pPr>
            <a:r>
              <a:rPr lang="sk-SK" sz="1800" dirty="0"/>
              <a:t>Koľko času je na riešenie testu? Koľko minút vychádza na jednu otázku?</a:t>
            </a: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Ø"/>
            </a:pPr>
            <a:r>
              <a:rPr lang="sk-SK" sz="1800" dirty="0"/>
              <a:t>Koľko bude možností odpovedí na otázky? Kam a ako sa budú zapisovať odpovede? Je možné vyznačenú nesprávnu odpoveď ešte zmeniť? Ako? </a:t>
            </a: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Ø"/>
            </a:pPr>
            <a:r>
              <a:rPr lang="sk-SK" sz="1800" dirty="0"/>
              <a:t>Ako je test bodovaný a hodnotený? Koľko bodov je za čo? Odrátavajú sa body za nesprávnu odpoveď? Koľko? Sú všetky otázky za rovnaký počet bodov?</a:t>
            </a: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Ø"/>
            </a:pPr>
            <a:r>
              <a:rPr lang="sk-SK" sz="1800" dirty="0"/>
              <a:t>Akým spôsobom je možné overiť správnosť hodnotenia a bodovania? Dostanú uchádzači zadanie domov? Dozvedia sa iba, že prešli, alebo dostanú podrobnejší výsledok? Uvidia svoje odpovede? Budú môcť nahliadnuť do svojho záznamového archu?</a:t>
            </a:r>
          </a:p>
        </p:txBody>
      </p:sp>
      <p:sp>
        <p:nvSpPr>
          <p:cNvPr id="5" name="Nadpis 3"/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Ako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uspieť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pri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skúškach</a:t>
            </a:r>
            <a:endParaRPr lang="cs-CZ" sz="36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8640960" cy="5400600"/>
          </a:xfrm>
        </p:spPr>
        <p:txBody>
          <a:bodyPr/>
          <a:lstStyle/>
          <a:p>
            <a:pPr eaLnBrk="1" hangingPunct="1">
              <a:buClr>
                <a:srgbClr val="990000"/>
              </a:buClr>
              <a:buFont typeface="Wingdings" pitchFamily="2" charset="2"/>
              <a:buNone/>
            </a:pPr>
            <a:r>
              <a:rPr lang="sk-SK" sz="2600" b="1" noProof="0" dirty="0">
                <a:solidFill>
                  <a:schemeClr val="accent2"/>
                </a:solidFill>
              </a:rPr>
              <a:t>2.  Tipovanie</a:t>
            </a:r>
          </a:p>
          <a:p>
            <a:pPr marL="441325" indent="-441325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sk-SK" sz="2000" noProof="0" dirty="0"/>
              <a:t>Ak sa odpočítava časť bodu/bodov za nesprávnu odpoveď (napr. </a:t>
            </a:r>
            <a:r>
              <a:rPr lang="sk-SK" sz="2000" dirty="0"/>
              <a:t>pri NPS</a:t>
            </a:r>
            <a:r>
              <a:rPr lang="sk-SK" sz="2000" noProof="0" dirty="0"/>
              <a:t>), </a:t>
            </a:r>
            <a:r>
              <a:rPr lang="sk-SK" sz="2000" b="1" noProof="0" dirty="0"/>
              <a:t>nevyplatí sa </a:t>
            </a:r>
            <a:r>
              <a:rPr lang="sk-SK" sz="2000" noProof="0" dirty="0"/>
              <a:t>tipovať! Je veľké riziko, že si tým uškodím.</a:t>
            </a:r>
          </a:p>
          <a:p>
            <a:pPr marL="441325" indent="-441325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sk-SK" sz="2000" noProof="0" dirty="0"/>
              <a:t>Pokiaľ nerozumiem zadaniu, netuším správnu odpoveď, </a:t>
            </a:r>
            <a:r>
              <a:rPr lang="sk-SK" sz="2000" b="1" noProof="0" dirty="0"/>
              <a:t>radšej otázku vynechám.</a:t>
            </a:r>
          </a:p>
          <a:p>
            <a:pPr marL="441325" indent="-441325" eaLnBrk="1" hangingPunct="1">
              <a:buFont typeface="Wingdings" pitchFamily="2" charset="2"/>
              <a:buChar char="Ø"/>
            </a:pPr>
            <a:r>
              <a:rPr lang="sk-SK" sz="2000" noProof="0" dirty="0"/>
              <a:t>Tipovanie je vhodné nechať na záver, ak na to zvýši čas a iba u </a:t>
            </a:r>
            <a:r>
              <a:rPr lang="sk-SK" sz="2000" noProof="0" dirty="0" err="1"/>
              <a:t>týc</a:t>
            </a:r>
            <a:r>
              <a:rPr lang="sk-SK" sz="2000" dirty="0"/>
              <a:t>h otázok, kde dokážem časť ponúkaných odpovedí vylúčiť – ideálne vyberám iba z dvoch možností</a:t>
            </a:r>
            <a:r>
              <a:rPr lang="sk-SK" sz="2000" noProof="0" dirty="0"/>
              <a:t>. </a:t>
            </a:r>
          </a:p>
          <a:p>
            <a:pPr marL="441325" indent="-441325" eaLnBrk="1" hangingPunct="1">
              <a:buFont typeface="Wingdings" pitchFamily="2" charset="2"/>
              <a:buChar char="Ø"/>
            </a:pPr>
            <a:r>
              <a:rPr lang="sk-SK" sz="2000" noProof="0" dirty="0"/>
              <a:t>Pokiaľ sa však body neodčítajú, potom sa naopak </a:t>
            </a:r>
            <a:r>
              <a:rPr lang="sk-SK" sz="2000" dirty="0"/>
              <a:t>tipovanie môže vyplatiť – samozrejme až u tých otázok, na ktorú odpoveď nepoznám</a:t>
            </a:r>
            <a:r>
              <a:rPr lang="sk-SK" sz="1800" dirty="0"/>
              <a:t>. </a:t>
            </a:r>
            <a:endParaRPr lang="sk-SK" sz="1800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943400F-BA71-4A9B-9F07-11F4468C5ADC}"/>
              </a:ext>
            </a:extLst>
          </p:cNvPr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Ako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uspieť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pri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skúškach</a:t>
            </a:r>
            <a:endParaRPr lang="cs-CZ" sz="36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8640960" cy="54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90000"/>
              </a:buClr>
              <a:buFont typeface="Wingdings" pitchFamily="2" charset="2"/>
              <a:buNone/>
            </a:pPr>
            <a:r>
              <a:rPr lang="sk-SK" sz="2600" b="1" noProof="0" dirty="0">
                <a:solidFill>
                  <a:schemeClr val="accent2"/>
                </a:solidFill>
              </a:rPr>
              <a:t>3. Systém značiek</a:t>
            </a:r>
          </a:p>
          <a:p>
            <a:pPr marL="441325" indent="-441325" eaLnBrk="1" hangingPunct="1">
              <a:buFont typeface="Wingdings" pitchFamily="2" charset="2"/>
              <a:buChar char="Ø"/>
            </a:pPr>
            <a:r>
              <a:rPr lang="sk-SK" sz="1800" dirty="0"/>
              <a:t>Je vhodné si už doma pri príprave vyvinúť systém značiek.</a:t>
            </a:r>
            <a:endParaRPr lang="sk-SK" sz="1800" noProof="0" dirty="0"/>
          </a:p>
          <a:p>
            <a:pPr marL="441325" indent="-441325" eaLnBrk="1" hangingPunct="1">
              <a:buFont typeface="Wingdings" pitchFamily="2" charset="2"/>
              <a:buChar char="Ø"/>
            </a:pPr>
            <a:r>
              <a:rPr lang="sk-SK" sz="1800" noProof="0" dirty="0"/>
              <a:t>Vhodné označenie mi potom uľahčí orientáciu v teste, prehľad o jednotlivých úlohách a predovšetkým ušetrí drahocenný čas pri skúške. </a:t>
            </a:r>
            <a:br>
              <a:rPr lang="sk-SK" sz="1800" noProof="0" dirty="0"/>
            </a:br>
            <a:r>
              <a:rPr lang="sk-SK" sz="1800" noProof="0" dirty="0"/>
              <a:t>To v časovej tiesni (nielen pri NPS) môže veľmi pomôcť a prispieť ku kľudnejšiemu zvládnutiu skúšky. </a:t>
            </a:r>
          </a:p>
          <a:p>
            <a:pPr marL="441325" indent="-441325" eaLnBrk="1" hangingPunct="1">
              <a:buFont typeface="Wingdings" pitchFamily="2" charset="2"/>
              <a:buChar char="Ø"/>
            </a:pPr>
            <a:r>
              <a:rPr lang="sk-SK" sz="1800" noProof="0" dirty="0"/>
              <a:t>Chaotická práce je </a:t>
            </a:r>
            <a:r>
              <a:rPr lang="sk-SK" sz="1800" noProof="0" dirty="0" err="1"/>
              <a:t>pov</a:t>
            </a:r>
            <a:r>
              <a:rPr lang="sk-SK" sz="1800" dirty="0" err="1"/>
              <a:t>äčšine</a:t>
            </a:r>
            <a:r>
              <a:rPr lang="sk-SK" sz="1800" dirty="0"/>
              <a:t> </a:t>
            </a:r>
            <a:r>
              <a:rPr lang="sk-SK" sz="1800" dirty="0" err="1"/>
              <a:t>ne</a:t>
            </a:r>
            <a:r>
              <a:rPr lang="sk-SK" sz="1800" noProof="0" dirty="0"/>
              <a:t>efektívna.</a:t>
            </a:r>
          </a:p>
          <a:p>
            <a:pPr marL="441325" indent="-441325" eaLnBrk="1" hangingPunct="1">
              <a:buFont typeface="Wingdings" pitchFamily="2" charset="2"/>
              <a:buChar char="Ø"/>
            </a:pPr>
            <a:r>
              <a:rPr lang="sk-SK" sz="1800" dirty="0"/>
              <a:t>Príklad</a:t>
            </a:r>
            <a:r>
              <a:rPr lang="sk-SK" sz="1800" noProof="0" dirty="0"/>
              <a:t>:</a:t>
            </a:r>
          </a:p>
          <a:p>
            <a:pPr marL="885825" lvl="1" indent="-441325" eaLnBrk="1" hangingPunct="1">
              <a:buFont typeface="Wingdings" pitchFamily="2" charset="2"/>
              <a:buChar char="Ø"/>
            </a:pPr>
            <a:r>
              <a:rPr lang="sk-SK" sz="1600" noProof="0" dirty="0">
                <a:solidFill>
                  <a:schemeClr val="accent1">
                    <a:lumMod val="75000"/>
                  </a:schemeClr>
                </a:solidFill>
              </a:rPr>
              <a:t>Úlohy, ktoré som vyriešil a nebudem sa k nim už </a:t>
            </a:r>
            <a:r>
              <a:rPr lang="sk-SK" sz="1600" noProof="0" dirty="0" err="1">
                <a:solidFill>
                  <a:schemeClr val="accent1">
                    <a:lumMod val="75000"/>
                  </a:schemeClr>
                </a:solidFill>
              </a:rPr>
              <a:t>vraca</a:t>
            </a:r>
            <a:r>
              <a:rPr lang="sk-SK" sz="1600" dirty="0">
                <a:solidFill>
                  <a:schemeClr val="accent1">
                    <a:lumMod val="75000"/>
                  </a:schemeClr>
                </a:solidFill>
              </a:rPr>
              <a:t>ť.   </a:t>
            </a:r>
            <a:r>
              <a:rPr lang="sk-SK" sz="2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sk-SK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885825" lvl="1" indent="-441325" eaLnBrk="1" hangingPunct="1">
              <a:buFont typeface="Wingdings" pitchFamily="2" charset="2"/>
              <a:buChar char="Ø"/>
            </a:pPr>
            <a:r>
              <a:rPr lang="sk-SK" sz="1600" dirty="0">
                <a:solidFill>
                  <a:schemeClr val="accent1">
                    <a:lumMod val="75000"/>
                  </a:schemeClr>
                </a:solidFill>
              </a:rPr>
              <a:t>Vyriešené úlohy, ktoré by som si však ešte rád prekontroloval   </a:t>
            </a:r>
            <a:r>
              <a:rPr lang="sk-SK" sz="3200" dirty="0">
                <a:solidFill>
                  <a:schemeClr val="accent1">
                    <a:lumMod val="75000"/>
                  </a:schemeClr>
                </a:solidFill>
                <a:latin typeface="Segoe Script" panose="030B0504020000000003" pitchFamily="66" charset="0"/>
              </a:rPr>
              <a:t>!</a:t>
            </a:r>
            <a:endParaRPr lang="sk-SK" sz="1600" dirty="0">
              <a:solidFill>
                <a:schemeClr val="accent1">
                  <a:lumMod val="75000"/>
                </a:schemeClr>
              </a:solidFill>
              <a:latin typeface="Segoe Script" panose="030B0504020000000003" pitchFamily="66" charset="0"/>
            </a:endParaRPr>
          </a:p>
          <a:p>
            <a:pPr marL="885825" lvl="1" indent="-441325" eaLnBrk="1" hangingPunct="1">
              <a:buFont typeface="Wingdings" pitchFamily="2" charset="2"/>
              <a:buChar char="Ø"/>
            </a:pPr>
            <a:r>
              <a:rPr lang="sk-SK" sz="1600" dirty="0">
                <a:solidFill>
                  <a:schemeClr val="accent1">
                    <a:lumMod val="75000"/>
                  </a:schemeClr>
                </a:solidFill>
              </a:rPr>
              <a:t>Náročnejšie úlohy, ktoré ale zvládnem, ak budem mať dosť času. </a:t>
            </a:r>
            <a:r>
              <a:rPr lang="sk-SK" sz="3200" dirty="0">
                <a:solidFill>
                  <a:schemeClr val="accent1">
                    <a:lumMod val="75000"/>
                  </a:schemeClr>
                </a:solidFill>
                <a:latin typeface="Segoe Script" panose="030B0504020000000003" pitchFamily="66" charset="0"/>
              </a:rPr>
              <a:t>?</a:t>
            </a:r>
            <a:r>
              <a:rPr lang="sk-SK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885825" lvl="1" indent="-441325" eaLnBrk="1" hangingPunct="1">
              <a:buFont typeface="Wingdings" pitchFamily="2" charset="2"/>
              <a:buChar char="Ø"/>
            </a:pPr>
            <a:r>
              <a:rPr lang="sk-SK" sz="1600" dirty="0">
                <a:solidFill>
                  <a:schemeClr val="accent1">
                    <a:lumMod val="75000"/>
                  </a:schemeClr>
                </a:solidFill>
              </a:rPr>
              <a:t>Náročné úlohy, u ktorých nemám istotu, či ich vyriešim – nechám si ich </a:t>
            </a:r>
            <a:r>
              <a:rPr lang="sk-SK" sz="2800" dirty="0">
                <a:solidFill>
                  <a:schemeClr val="accent1">
                    <a:lumMod val="75000"/>
                  </a:schemeClr>
                </a:solidFill>
              </a:rPr>
              <a:t>∞</a:t>
            </a:r>
            <a:r>
              <a:rPr lang="sk-SK" sz="1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k-SK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sk-SK" sz="1600" dirty="0">
                <a:solidFill>
                  <a:schemeClr val="accent1">
                    <a:lumMod val="75000"/>
                  </a:schemeClr>
                </a:solidFill>
              </a:rPr>
              <a:t>na koniec ak zvýši čas.  </a:t>
            </a:r>
          </a:p>
          <a:p>
            <a:pPr marL="885825" lvl="1" indent="-441325" eaLnBrk="1" hangingPunct="1">
              <a:buFont typeface="Wingdings" pitchFamily="2" charset="2"/>
              <a:buChar char="Ø"/>
            </a:pPr>
            <a:r>
              <a:rPr lang="sk-SK" sz="1600" noProof="0" dirty="0">
                <a:solidFill>
                  <a:schemeClr val="accent1">
                    <a:lumMod val="75000"/>
                  </a:schemeClr>
                </a:solidFill>
              </a:rPr>
              <a:t>Zadania, ktorým vôbec nerozumiem a nemá zmysel nad nimi stráca</a:t>
            </a:r>
            <a:r>
              <a:rPr lang="sk-SK" sz="1600" dirty="0">
                <a:solidFill>
                  <a:schemeClr val="accent1">
                    <a:lumMod val="75000"/>
                  </a:schemeClr>
                </a:solidFill>
              </a:rPr>
              <a:t>ť čas.  </a:t>
            </a:r>
            <a:r>
              <a:rPr lang="sk-SK" sz="2400" dirty="0">
                <a:solidFill>
                  <a:schemeClr val="accent1">
                    <a:lumMod val="75000"/>
                  </a:schemeClr>
                </a:solidFill>
                <a:sym typeface="Webdings" panose="05030102010509060703" pitchFamily="18" charset="2"/>
              </a:rPr>
              <a:t></a:t>
            </a:r>
            <a:endParaRPr lang="sk-SK" sz="24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943400F-BA71-4A9B-9F07-11F4468C5ADC}"/>
              </a:ext>
            </a:extLst>
          </p:cNvPr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Ako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uspieť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pri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skúškach</a:t>
            </a:r>
            <a:endParaRPr lang="cs-CZ" sz="36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91208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8568952" cy="4813970"/>
          </a:xfrm>
        </p:spPr>
        <p:txBody>
          <a:bodyPr/>
          <a:lstStyle/>
          <a:p>
            <a:pPr eaLnBrk="1" hangingPunct="1">
              <a:buClr>
                <a:srgbClr val="990000"/>
              </a:buClr>
              <a:buFont typeface="Wingdings" pitchFamily="2" charset="2"/>
              <a:buNone/>
            </a:pPr>
            <a:r>
              <a:rPr lang="sk-SK" b="1" dirty="0">
                <a:solidFill>
                  <a:schemeClr val="accent2"/>
                </a:solidFill>
              </a:rPr>
              <a:t>4. Stratégia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sk-SK" sz="1800" b="1" dirty="0"/>
              <a:t>Vyskúšajte si kompletný test nanečisto doma. </a:t>
            </a:r>
            <a:r>
              <a:rPr lang="sk-SK" sz="1800" dirty="0"/>
              <a:t>Ideálne v rovnakom časovom limite, ako pri ostrej skúške. Zistíte tak, či ho stíhate v časovom rozmedzí, ktoré úlohy vám idú rýchlo, ktoré vás naopak zdržujú....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sk-SK" sz="1800" dirty="0"/>
              <a:t>Dobre si prezrite celý test. Ktoré úlohy sú dlhé, ktoré krátke. Ktoré sú náročné na hľadanie riešenia, ktoré naopak jednoduché. Kde získam najviac bodov za najkratší čas?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sk-SK" sz="1800" dirty="0"/>
              <a:t>U ostrého testu sa vyplatí začať s úlohami: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sk-SK" b="1" dirty="0">
                <a:solidFill>
                  <a:srgbClr val="0070C0"/>
                </a:solidFill>
              </a:rPr>
              <a:t>Jednoduchými</a:t>
            </a:r>
            <a:r>
              <a:rPr lang="sk-SK" dirty="0">
                <a:solidFill>
                  <a:srgbClr val="0070C0"/>
                </a:solidFill>
              </a:rPr>
              <a:t> – krátkymi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sk-SK" dirty="0">
                <a:solidFill>
                  <a:srgbClr val="0070C0"/>
                </a:solidFill>
              </a:rPr>
              <a:t>Tými, o ktorých </a:t>
            </a:r>
            <a:r>
              <a:rPr lang="sk-SK" b="1" dirty="0">
                <a:solidFill>
                  <a:srgbClr val="0070C0"/>
                </a:solidFill>
              </a:rPr>
              <a:t>viem, že mi „idú“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sk-SK" sz="1800" dirty="0"/>
              <a:t>Dlhé a zložité úlohy odložte až </a:t>
            </a:r>
            <a:r>
              <a:rPr lang="sk-SK" sz="1800" b="1" dirty="0"/>
              <a:t>na koniec</a:t>
            </a:r>
            <a:r>
              <a:rPr lang="sk-SK" sz="1800" dirty="0"/>
              <a:t>.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sk-SK" sz="1800" dirty="0"/>
              <a:t>Nemá zmysel strácať čas nad úlohou, s ktorou si neviem rady, alebo ktorej riešenie by mi zabralo príliš mnoho času. Ideálne je takúto úlohu preskočiť a vrátiť sa k nej, ak mi na ňu zvýši čas. 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endParaRPr lang="sk-SK" sz="1800" dirty="0"/>
          </a:p>
          <a:p>
            <a:pPr eaLnBrk="1" hangingPunct="1">
              <a:buClr>
                <a:srgbClr val="990000"/>
              </a:buClr>
              <a:buFont typeface="Wingdings" pitchFamily="2" charset="2"/>
              <a:buNone/>
            </a:pPr>
            <a:endParaRPr lang="sk-SK" sz="800" dirty="0"/>
          </a:p>
          <a:p>
            <a:pPr eaLnBrk="1" hangingPunct="1">
              <a:buFont typeface="Wingdings" pitchFamily="2" charset="2"/>
              <a:buChar char="Ø"/>
            </a:pPr>
            <a:endParaRPr lang="sk-SK" sz="1800" dirty="0"/>
          </a:p>
          <a:p>
            <a:pPr eaLnBrk="1" hangingPunct="1">
              <a:buClr>
                <a:srgbClr val="990000"/>
              </a:buClr>
              <a:buFont typeface="Wingdings" pitchFamily="2" charset="2"/>
              <a:buNone/>
            </a:pPr>
            <a:endParaRPr lang="sk-SK" sz="1800" dirty="0"/>
          </a:p>
          <a:p>
            <a:pPr eaLnBrk="1" hangingPunct="1">
              <a:buClr>
                <a:srgbClr val="990000"/>
              </a:buClr>
              <a:buFont typeface="Wingdings" pitchFamily="2" charset="2"/>
              <a:buNone/>
            </a:pPr>
            <a:endParaRPr lang="sk-SK" sz="18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8E62A4F6-E5D8-4AE5-9691-9B4EC8015B4C}"/>
              </a:ext>
            </a:extLst>
          </p:cNvPr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Ako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uspieť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pri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skúškach</a:t>
            </a:r>
            <a:endParaRPr lang="cs-CZ" sz="36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8712968" cy="502929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90000"/>
              </a:buClr>
              <a:buFont typeface="Wingdings" pitchFamily="2" charset="2"/>
              <a:buNone/>
            </a:pPr>
            <a:r>
              <a:rPr lang="cs-CZ" b="1" noProof="0" dirty="0">
                <a:solidFill>
                  <a:schemeClr val="accent2"/>
                </a:solidFill>
              </a:rPr>
              <a:t>5.  Pozornost</a:t>
            </a:r>
          </a:p>
          <a:p>
            <a:pPr marL="441325" indent="-441325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400" b="1" noProof="0" dirty="0" err="1"/>
              <a:t>Čítajte</a:t>
            </a:r>
            <a:r>
              <a:rPr lang="cs-CZ" sz="2400" b="1" noProof="0" dirty="0"/>
              <a:t> </a:t>
            </a:r>
            <a:r>
              <a:rPr lang="cs-CZ" sz="2400" b="1" noProof="0" dirty="0" err="1"/>
              <a:t>pozorne</a:t>
            </a:r>
            <a:r>
              <a:rPr lang="cs-CZ" sz="2400" b="1" noProof="0" dirty="0"/>
              <a:t> </a:t>
            </a:r>
            <a:r>
              <a:rPr lang="cs-CZ" sz="2400" noProof="0" dirty="0" err="1"/>
              <a:t>zadania</a:t>
            </a:r>
            <a:r>
              <a:rPr lang="cs-CZ" sz="2400" noProof="0" dirty="0"/>
              <a:t> úloh.</a:t>
            </a:r>
          </a:p>
          <a:p>
            <a:pPr marL="441325" indent="-441325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sk-SK" sz="2400" dirty="0"/>
              <a:t>I</a:t>
            </a:r>
            <a:r>
              <a:rPr lang="cs-CZ" sz="2400" dirty="0" err="1"/>
              <a:t>deálne</a:t>
            </a:r>
            <a:r>
              <a:rPr lang="cs-CZ" sz="2400" dirty="0"/>
              <a:t> dvakrát </a:t>
            </a:r>
            <a:r>
              <a:rPr lang="cs-CZ" sz="2400" dirty="0">
                <a:sym typeface="Wingdings" panose="05000000000000000000" pitchFamily="2" charset="2"/>
              </a:rPr>
              <a:t></a:t>
            </a:r>
            <a:endParaRPr lang="cs-CZ" sz="2400" noProof="0" dirty="0"/>
          </a:p>
          <a:p>
            <a:pPr marL="441325" indent="-441325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400" noProof="0" dirty="0"/>
              <a:t>Pozor na otázky, ve </a:t>
            </a:r>
            <a:r>
              <a:rPr lang="cs-CZ" sz="2400" noProof="0" dirty="0" err="1"/>
              <a:t>ktorých</a:t>
            </a:r>
            <a:r>
              <a:rPr lang="cs-CZ" sz="2400" noProof="0" dirty="0"/>
              <a:t> je </a:t>
            </a:r>
            <a:r>
              <a:rPr lang="cs-CZ" sz="2400" b="1" noProof="0" dirty="0" err="1"/>
              <a:t>negácia</a:t>
            </a:r>
            <a:r>
              <a:rPr lang="cs-CZ" sz="2400" noProof="0" dirty="0"/>
              <a:t> </a:t>
            </a:r>
          </a:p>
          <a:p>
            <a:pPr marL="441325" indent="-441325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400" noProof="0" dirty="0"/>
              <a:t>Sledujte </a:t>
            </a:r>
            <a:r>
              <a:rPr lang="cs-CZ" sz="2400" b="1" noProof="0" dirty="0"/>
              <a:t>čas</a:t>
            </a:r>
            <a:r>
              <a:rPr lang="cs-CZ" sz="2400" noProof="0" dirty="0"/>
              <a:t>, ale nestresujte </a:t>
            </a:r>
            <a:r>
              <a:rPr lang="cs-CZ" sz="2400" noProof="0" dirty="0" err="1"/>
              <a:t>sa</a:t>
            </a:r>
            <a:r>
              <a:rPr lang="cs-CZ" sz="2400" noProof="0" dirty="0"/>
              <a:t> </a:t>
            </a:r>
            <a:r>
              <a:rPr lang="cs-CZ" sz="2400" noProof="0" dirty="0" err="1"/>
              <a:t>príliš</a:t>
            </a:r>
            <a:r>
              <a:rPr lang="cs-CZ" sz="2400" noProof="0" dirty="0"/>
              <a:t>.</a:t>
            </a:r>
            <a:endParaRPr lang="cs-CZ" sz="2400" b="1" noProof="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sz="1600" noProof="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sz="1800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A15B18A-FB3E-468A-AE55-082A15C9DDDC}"/>
              </a:ext>
            </a:extLst>
          </p:cNvPr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Ako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uspieť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pri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skúškach</a:t>
            </a:r>
            <a:endParaRPr lang="cs-CZ" sz="36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82294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8712968" cy="5029299"/>
          </a:xfrm>
        </p:spPr>
        <p:txBody>
          <a:bodyPr/>
          <a:lstStyle/>
          <a:p>
            <a:pPr marL="0" indent="0" eaLnBrk="1" hangingPunct="1">
              <a:buNone/>
            </a:pPr>
            <a:endParaRPr lang="cs-CZ" sz="1600" noProof="0" dirty="0"/>
          </a:p>
          <a:p>
            <a:pPr eaLnBrk="1" hangingPunct="1">
              <a:buClr>
                <a:srgbClr val="990000"/>
              </a:buClr>
              <a:buFont typeface="Wingdings" pitchFamily="2" charset="2"/>
              <a:buNone/>
            </a:pPr>
            <a:r>
              <a:rPr lang="cs-CZ" b="1" noProof="0" dirty="0">
                <a:solidFill>
                  <a:schemeClr val="accent2"/>
                </a:solidFill>
              </a:rPr>
              <a:t>6.  </a:t>
            </a:r>
            <a:r>
              <a:rPr lang="cs-CZ" b="1" dirty="0" err="1">
                <a:solidFill>
                  <a:schemeClr val="accent2"/>
                </a:solidFill>
              </a:rPr>
              <a:t>Keď</a:t>
            </a:r>
            <a:r>
              <a:rPr lang="cs-CZ" b="1" noProof="0" dirty="0">
                <a:solidFill>
                  <a:schemeClr val="accent2"/>
                </a:solidFill>
              </a:rPr>
              <a:t> je test hotový</a:t>
            </a:r>
          </a:p>
          <a:p>
            <a:pPr marL="441325" indent="-441325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cs-CZ" sz="1800" noProof="0" dirty="0" err="1"/>
              <a:t>Pokiaľ</a:t>
            </a:r>
            <a:r>
              <a:rPr lang="cs-CZ" sz="1800" noProof="0" dirty="0"/>
              <a:t> to čas a </a:t>
            </a:r>
            <a:r>
              <a:rPr lang="cs-CZ" sz="1800" noProof="0" dirty="0" err="1"/>
              <a:t>podmienky</a:t>
            </a:r>
            <a:r>
              <a:rPr lang="cs-CZ" sz="1800" noProof="0" dirty="0"/>
              <a:t> </a:t>
            </a:r>
            <a:r>
              <a:rPr lang="cs-CZ" sz="1800" noProof="0" dirty="0" err="1"/>
              <a:t>dovolia</a:t>
            </a:r>
            <a:r>
              <a:rPr lang="cs-CZ" sz="1800" noProof="0" dirty="0"/>
              <a:t>, </a:t>
            </a:r>
            <a:r>
              <a:rPr lang="cs-CZ" sz="1800" noProof="0" dirty="0" err="1"/>
              <a:t>mal</a:t>
            </a:r>
            <a:r>
              <a:rPr lang="cs-CZ" sz="1800" noProof="0" dirty="0"/>
              <a:t> by si </a:t>
            </a:r>
            <a:r>
              <a:rPr lang="cs-CZ" sz="1800" noProof="0" dirty="0" err="1"/>
              <a:t>študent</a:t>
            </a:r>
            <a:r>
              <a:rPr lang="cs-CZ" sz="1800" noProof="0" dirty="0"/>
              <a:t> </a:t>
            </a:r>
            <a:r>
              <a:rPr lang="cs-CZ" sz="1800" noProof="0" dirty="0" err="1"/>
              <a:t>poznamenať</a:t>
            </a:r>
            <a:r>
              <a:rPr lang="cs-CZ" sz="1800" noProof="0" dirty="0"/>
              <a:t> otázky, na </a:t>
            </a:r>
            <a:r>
              <a:rPr lang="cs-CZ" sz="1800" noProof="0" dirty="0" err="1"/>
              <a:t>ktoré</a:t>
            </a:r>
            <a:r>
              <a:rPr lang="cs-CZ" sz="1800" noProof="0" dirty="0"/>
              <a:t> </a:t>
            </a:r>
            <a:r>
              <a:rPr lang="cs-CZ" sz="1800" noProof="0" dirty="0" err="1"/>
              <a:t>nevedel</a:t>
            </a:r>
            <a:r>
              <a:rPr lang="cs-CZ" sz="1800" noProof="0" dirty="0"/>
              <a:t> </a:t>
            </a:r>
            <a:r>
              <a:rPr lang="cs-CZ" sz="1800" noProof="0" dirty="0" err="1"/>
              <a:t>odpovedať</a:t>
            </a:r>
            <a:r>
              <a:rPr lang="cs-CZ" sz="1800" noProof="0" dirty="0"/>
              <a:t> a </a:t>
            </a:r>
            <a:r>
              <a:rPr lang="cs-CZ" sz="1800" noProof="0" dirty="0" err="1"/>
              <a:t>pokúsi</a:t>
            </a:r>
            <a:r>
              <a:rPr lang="cs-CZ" sz="1800" dirty="0"/>
              <a:t>ť </a:t>
            </a:r>
            <a:r>
              <a:rPr lang="cs-CZ" sz="1800" dirty="0" err="1"/>
              <a:t>sa</a:t>
            </a:r>
            <a:r>
              <a:rPr lang="cs-CZ" sz="1800" dirty="0"/>
              <a:t> </a:t>
            </a:r>
            <a:r>
              <a:rPr lang="cs-CZ" sz="1800" dirty="0" err="1"/>
              <a:t>nájsť</a:t>
            </a:r>
            <a:r>
              <a:rPr lang="cs-CZ" sz="1800" dirty="0"/>
              <a:t> </a:t>
            </a:r>
            <a:r>
              <a:rPr lang="cs-CZ" sz="1800" dirty="0" err="1"/>
              <a:t>riešenie</a:t>
            </a:r>
            <a:r>
              <a:rPr lang="cs-CZ" sz="1800" dirty="0"/>
              <a:t>.</a:t>
            </a:r>
          </a:p>
          <a:p>
            <a:pPr marL="441325" indent="-441325" eaLnBrk="1" hangingPunct="1">
              <a:spcBef>
                <a:spcPts val="600"/>
              </a:spcBef>
              <a:buFont typeface="Wingdings" pitchFamily="2" charset="2"/>
              <a:buChar char="Ø"/>
            </a:pPr>
            <a:endParaRPr lang="cs-CZ" sz="1800" noProof="0" dirty="0"/>
          </a:p>
          <a:p>
            <a:pPr marL="441325" indent="-441325" eaLnBrk="1" hangingPunct="1">
              <a:buFont typeface="Wingdings" pitchFamily="2" charset="2"/>
              <a:buChar char="Ø"/>
            </a:pPr>
            <a:r>
              <a:rPr lang="cs-CZ" sz="1800" noProof="0" dirty="0"/>
              <a:t>Je dobré si </a:t>
            </a:r>
            <a:r>
              <a:rPr lang="cs-CZ" sz="1800" noProof="0" dirty="0" err="1"/>
              <a:t>poznamenať</a:t>
            </a:r>
            <a:r>
              <a:rPr lang="cs-CZ" sz="1800" noProof="0" dirty="0"/>
              <a:t> i otázky a </a:t>
            </a:r>
            <a:r>
              <a:rPr lang="cs-CZ" sz="1800" noProof="0" dirty="0" err="1"/>
              <a:t>odpovede</a:t>
            </a:r>
            <a:r>
              <a:rPr lang="cs-CZ" sz="1800" noProof="0" dirty="0"/>
              <a:t>, </a:t>
            </a:r>
            <a:r>
              <a:rPr lang="cs-CZ" sz="1800" noProof="0" dirty="0" err="1"/>
              <a:t>ktoré</a:t>
            </a:r>
            <a:r>
              <a:rPr lang="cs-CZ" sz="1800" noProof="0" dirty="0"/>
              <a:t> </a:t>
            </a:r>
            <a:r>
              <a:rPr lang="cs-CZ" sz="1800" noProof="0" dirty="0" err="1"/>
              <a:t>sa</a:t>
            </a:r>
            <a:r>
              <a:rPr lang="cs-CZ" sz="1800" noProof="0" dirty="0"/>
              <a:t> zdali </a:t>
            </a:r>
            <a:r>
              <a:rPr lang="cs-CZ" sz="1800" noProof="0" dirty="0" err="1"/>
              <a:t>nesprávne</a:t>
            </a:r>
            <a:r>
              <a:rPr lang="cs-CZ" sz="1800" noProof="0" dirty="0"/>
              <a:t> </a:t>
            </a:r>
            <a:r>
              <a:rPr lang="cs-CZ" sz="1800" noProof="0" dirty="0" err="1"/>
              <a:t>alebo</a:t>
            </a:r>
            <a:r>
              <a:rPr lang="cs-CZ" sz="1800" noProof="0" dirty="0"/>
              <a:t> nejasné. </a:t>
            </a:r>
            <a:r>
              <a:rPr lang="cs-CZ" sz="1800" noProof="0" dirty="0" err="1"/>
              <a:t>Informácie</a:t>
            </a:r>
            <a:r>
              <a:rPr lang="cs-CZ" sz="1800" noProof="0" dirty="0"/>
              <a:t> o </a:t>
            </a:r>
            <a:r>
              <a:rPr lang="cs-CZ" sz="1800" noProof="0" dirty="0" err="1"/>
              <a:t>takýchto</a:t>
            </a:r>
            <a:r>
              <a:rPr lang="cs-CZ" sz="1800" noProof="0" dirty="0"/>
              <a:t> úlohách </a:t>
            </a:r>
            <a:r>
              <a:rPr lang="cs-CZ" sz="1800" noProof="0" dirty="0" err="1"/>
              <a:t>sa</a:t>
            </a:r>
            <a:r>
              <a:rPr lang="cs-CZ" sz="1800" noProof="0" dirty="0"/>
              <a:t> </a:t>
            </a:r>
            <a:r>
              <a:rPr lang="cs-CZ" sz="1800" noProof="0" dirty="0" err="1"/>
              <a:t>dajú</a:t>
            </a:r>
            <a:r>
              <a:rPr lang="cs-CZ" sz="1800" noProof="0" dirty="0"/>
              <a:t> </a:t>
            </a:r>
            <a:r>
              <a:rPr lang="cs-CZ" sz="1800" noProof="0" dirty="0" err="1"/>
              <a:t>využiť</a:t>
            </a:r>
            <a:r>
              <a:rPr lang="cs-CZ" sz="1800" noProof="0" dirty="0"/>
              <a:t> </a:t>
            </a:r>
            <a:r>
              <a:rPr lang="cs-CZ" sz="1800" noProof="0" dirty="0" err="1"/>
              <a:t>pri</a:t>
            </a:r>
            <a:r>
              <a:rPr lang="cs-CZ" sz="1800" noProof="0" dirty="0"/>
              <a:t> podávaní </a:t>
            </a:r>
            <a:r>
              <a:rPr lang="cs-CZ" sz="1800" noProof="0" dirty="0" err="1"/>
              <a:t>námietok</a:t>
            </a:r>
            <a:r>
              <a:rPr lang="cs-CZ" sz="1800" noProof="0" dirty="0"/>
              <a:t> </a:t>
            </a:r>
            <a:br>
              <a:rPr lang="cs-CZ" sz="1800" noProof="0" dirty="0"/>
            </a:br>
            <a:r>
              <a:rPr lang="cs-CZ" sz="1800" noProof="0" dirty="0"/>
              <a:t>k úlohám i k </a:t>
            </a:r>
            <a:r>
              <a:rPr lang="cs-CZ" sz="1800" noProof="0" dirty="0" err="1"/>
              <a:t>vyhodnoteniu</a:t>
            </a:r>
            <a:r>
              <a:rPr lang="cs-CZ" sz="1800" noProof="0" dirty="0"/>
              <a:t>. </a:t>
            </a:r>
          </a:p>
          <a:p>
            <a:pPr marL="441325" indent="-441325" eaLnBrk="1" hangingPunct="1">
              <a:buFont typeface="Wingdings" pitchFamily="2" charset="2"/>
              <a:buChar char="Ø"/>
            </a:pPr>
            <a:r>
              <a:rPr lang="cs-CZ" sz="1800" noProof="0" dirty="0"/>
              <a:t>Vysoká škola musí </a:t>
            </a:r>
            <a:r>
              <a:rPr lang="cs-CZ" sz="1800" noProof="0" dirty="0" err="1"/>
              <a:t>umožniť</a:t>
            </a:r>
            <a:r>
              <a:rPr lang="cs-CZ" sz="1800" noProof="0" dirty="0"/>
              <a:t> </a:t>
            </a:r>
            <a:r>
              <a:rPr lang="cs-CZ" sz="1800" noProof="0" dirty="0" err="1"/>
              <a:t>nahliadnutie</a:t>
            </a:r>
            <a:r>
              <a:rPr lang="cs-CZ" sz="1800" noProof="0" dirty="0"/>
              <a:t> do </a:t>
            </a:r>
            <a:r>
              <a:rPr lang="cs-CZ" sz="1800" noProof="0" dirty="0" err="1"/>
              <a:t>testov</a:t>
            </a:r>
            <a:r>
              <a:rPr lang="cs-CZ" sz="1800" noProof="0" dirty="0"/>
              <a:t>, </a:t>
            </a:r>
            <a:r>
              <a:rPr lang="cs-CZ" sz="1800" noProof="0" dirty="0" err="1"/>
              <a:t>správnych</a:t>
            </a:r>
            <a:r>
              <a:rPr lang="cs-CZ" sz="1800" noProof="0" dirty="0"/>
              <a:t> </a:t>
            </a:r>
            <a:r>
              <a:rPr lang="cs-CZ" sz="1800" noProof="0" dirty="0" err="1"/>
              <a:t>riešení</a:t>
            </a:r>
            <a:r>
              <a:rPr lang="cs-CZ" sz="1800" noProof="0" dirty="0"/>
              <a:t> a </a:t>
            </a:r>
            <a:r>
              <a:rPr lang="cs-CZ" sz="1800" noProof="0" dirty="0" err="1"/>
              <a:t>mojich</a:t>
            </a:r>
            <a:r>
              <a:rPr lang="cs-CZ" sz="1800" noProof="0" dirty="0"/>
              <a:t> </a:t>
            </a:r>
            <a:r>
              <a:rPr lang="cs-CZ" sz="1800" noProof="0" dirty="0" err="1"/>
              <a:t>vlastných</a:t>
            </a:r>
            <a:r>
              <a:rPr lang="cs-CZ" sz="1800" noProof="0" dirty="0"/>
              <a:t> </a:t>
            </a:r>
            <a:r>
              <a:rPr lang="cs-CZ" sz="1800" noProof="0" dirty="0" err="1"/>
              <a:t>odpovedí</a:t>
            </a:r>
            <a:r>
              <a:rPr lang="cs-CZ" sz="1800" noProof="0" dirty="0"/>
              <a:t>.</a:t>
            </a:r>
          </a:p>
          <a:p>
            <a:pPr marL="441325" indent="-441325" eaLnBrk="1" hangingPunct="1">
              <a:buFont typeface="Wingdings" pitchFamily="2" charset="2"/>
              <a:buChar char="Ø"/>
            </a:pPr>
            <a:r>
              <a:rPr lang="cs-CZ" sz="1800" noProof="0" dirty="0" err="1"/>
              <a:t>Konzultovaním</a:t>
            </a:r>
            <a:r>
              <a:rPr lang="cs-CZ" sz="1800" noProof="0" dirty="0"/>
              <a:t> </a:t>
            </a:r>
            <a:r>
              <a:rPr lang="cs-CZ" sz="1800" noProof="0" dirty="0" err="1"/>
              <a:t>vlastného</a:t>
            </a:r>
            <a:r>
              <a:rPr lang="cs-CZ" sz="1800" noProof="0" dirty="0"/>
              <a:t> </a:t>
            </a:r>
            <a:r>
              <a:rPr lang="cs-CZ" sz="1800" noProof="0" dirty="0" err="1"/>
              <a:t>podozrenia</a:t>
            </a:r>
            <a:r>
              <a:rPr lang="cs-CZ" sz="1800" noProof="0" dirty="0"/>
              <a:t> s </a:t>
            </a:r>
            <a:r>
              <a:rPr lang="cs-CZ" sz="1800" noProof="0" dirty="0" err="1"/>
              <a:t>ostatnými</a:t>
            </a:r>
            <a:r>
              <a:rPr lang="cs-CZ" sz="1800" noProof="0" dirty="0"/>
              <a:t> je možné </a:t>
            </a:r>
            <a:r>
              <a:rPr lang="cs-CZ" sz="1800" noProof="0" dirty="0" err="1"/>
              <a:t>odhaliť</a:t>
            </a:r>
            <a:r>
              <a:rPr lang="cs-CZ" sz="1800" noProof="0" dirty="0"/>
              <a:t> chybu, </a:t>
            </a:r>
            <a:r>
              <a:rPr lang="cs-CZ" sz="1800" noProof="0" dirty="0" err="1"/>
              <a:t>ktorá</a:t>
            </a:r>
            <a:r>
              <a:rPr lang="cs-CZ" sz="1800" noProof="0" dirty="0"/>
              <a:t> nemusí </a:t>
            </a:r>
            <a:r>
              <a:rPr lang="cs-CZ" sz="1800" noProof="0" dirty="0" err="1"/>
              <a:t>nutne</a:t>
            </a:r>
            <a:r>
              <a:rPr lang="cs-CZ" sz="1800" noProof="0" dirty="0"/>
              <a:t> byť na </a:t>
            </a:r>
            <a:r>
              <a:rPr lang="cs-CZ" sz="1800" noProof="0" dirty="0" err="1"/>
              <a:t>strane</a:t>
            </a:r>
            <a:r>
              <a:rPr lang="cs-CZ" sz="1800" noProof="0" dirty="0"/>
              <a:t> </a:t>
            </a:r>
            <a:r>
              <a:rPr lang="cs-CZ" sz="1800" dirty="0" err="1"/>
              <a:t>ri</a:t>
            </a:r>
            <a:r>
              <a:rPr lang="cs-CZ" sz="1800" noProof="0" dirty="0" err="1"/>
              <a:t>ešite</a:t>
            </a:r>
            <a:r>
              <a:rPr lang="cs-CZ" sz="1800" dirty="0" err="1"/>
              <a:t>ľa</a:t>
            </a:r>
            <a:r>
              <a:rPr lang="cs-CZ" sz="1800" noProof="0" dirty="0"/>
              <a:t>. </a:t>
            </a:r>
          </a:p>
          <a:p>
            <a:pPr eaLnBrk="1" hangingPunct="1">
              <a:buFont typeface="Wingdings" pitchFamily="2" charset="2"/>
              <a:buChar char="Ø"/>
            </a:pPr>
            <a:endParaRPr lang="cs-CZ" sz="1800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A15B18A-FB3E-468A-AE55-082A15C9DDDC}"/>
              </a:ext>
            </a:extLst>
          </p:cNvPr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Ako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uspieť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pri</a:t>
            </a:r>
            <a:r>
              <a:rPr lang="cs-CZ" sz="36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skúškach</a:t>
            </a:r>
            <a:endParaRPr lang="cs-CZ" sz="36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questionnaire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572000" y="3789040"/>
            <a:ext cx="4369668" cy="2898548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5288" y="332656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0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Otázky?</a:t>
            </a:r>
          </a:p>
        </p:txBody>
      </p:sp>
    </p:spTree>
    <p:extLst>
      <p:ext uri="{BB962C8B-B14F-4D97-AF65-F5344CB8AC3E}">
        <p14:creationId xmlns:p14="http://schemas.microsoft.com/office/powerpoint/2010/main" val="4136952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32912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chemeClr val="tx2">
                    <a:lumMod val="50000"/>
                  </a:schemeClr>
                </a:solidFill>
              </a:rPr>
              <a:t>Testovanie</a:t>
            </a:r>
            <a:r>
              <a:rPr lang="cs-CZ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800" b="1" dirty="0" err="1">
                <a:solidFill>
                  <a:schemeClr val="tx2">
                    <a:lumMod val="50000"/>
                  </a:schemeClr>
                </a:solidFill>
              </a:rPr>
              <a:t>pre</a:t>
            </a:r>
            <a:r>
              <a:rPr lang="cs-CZ" sz="2800" b="1" dirty="0">
                <a:solidFill>
                  <a:schemeClr val="tx2">
                    <a:lumMod val="50000"/>
                  </a:schemeClr>
                </a:solidFill>
              </a:rPr>
              <a:t> školy </a:t>
            </a: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(Stonožka, Scate, Trénink na přijímací zkoušky, Maturitní trénink,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2">
                    <a:lumMod val="50000"/>
                  </a:schemeClr>
                </a:solidFill>
              </a:rPr>
              <a:t>Mapa školy </a:t>
            </a: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(pro MŠ, ZŠ, SŠ) – aj na Slovensku?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2">
                    <a:lumMod val="50000"/>
                  </a:schemeClr>
                </a:solidFill>
              </a:rPr>
              <a:t>„Gramotnosti“ </a:t>
            </a: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(svetgramotnosti.cz)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2">
                    <a:lumMod val="50000"/>
                  </a:schemeClr>
                </a:solidFill>
              </a:rPr>
              <a:t>Šablony</a:t>
            </a: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450850"/>
          </a:xfrm>
        </p:spPr>
        <p:txBody>
          <a:bodyPr/>
          <a:lstStyle/>
          <a:p>
            <a:r>
              <a:rPr lang="cs-CZ" sz="4000" dirty="0">
                <a:solidFill>
                  <a:schemeClr val="accent2"/>
                </a:solidFill>
                <a:latin typeface="Segoe UI Light" panose="020B0502040204020203" pitchFamily="34" charset="0"/>
              </a:rPr>
              <a:t>…</a:t>
            </a:r>
            <a:r>
              <a:rPr lang="cs-CZ" sz="4000" dirty="0" err="1">
                <a:solidFill>
                  <a:schemeClr val="accent2"/>
                </a:solidFill>
                <a:latin typeface="Segoe UI Light" panose="020B0502040204020203" pitchFamily="34" charset="0"/>
              </a:rPr>
              <a:t>pre</a:t>
            </a:r>
            <a:r>
              <a:rPr lang="cs-CZ" sz="4000" dirty="0">
                <a:solidFill>
                  <a:schemeClr val="accent2"/>
                </a:solidFill>
                <a:latin typeface="Segoe UI Light" panose="020B0502040204020203" pitchFamily="34" charset="0"/>
              </a:rPr>
              <a:t> školy</a:t>
            </a:r>
          </a:p>
        </p:txBody>
      </p:sp>
    </p:spTree>
    <p:extLst>
      <p:ext uri="{BB962C8B-B14F-4D97-AF65-F5344CB8AC3E}">
        <p14:creationId xmlns:p14="http://schemas.microsoft.com/office/powerpoint/2010/main" val="30947564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17A995-5A67-405D-BF60-10880E14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03" y="147373"/>
            <a:ext cx="8229600" cy="1143000"/>
          </a:xfrm>
        </p:spPr>
        <p:txBody>
          <a:bodyPr/>
          <a:lstStyle/>
          <a:p>
            <a:pPr algn="l"/>
            <a:r>
              <a:rPr lang="cs-CZ" sz="4000" b="0" dirty="0">
                <a:solidFill>
                  <a:schemeClr val="accent6">
                    <a:lumMod val="75000"/>
                  </a:schemeClr>
                </a:solidFill>
              </a:rPr>
              <a:t>Dojmy z NPS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8A642447-4764-4C46-997C-392E1311C2E0}"/>
              </a:ext>
            </a:extLst>
          </p:cNvPr>
          <p:cNvSpPr txBox="1"/>
          <p:nvPr/>
        </p:nvSpPr>
        <p:spPr>
          <a:xfrm rot="20466842">
            <a:off x="373523" y="2057106"/>
            <a:ext cx="2903117" cy="707886"/>
          </a:xfrm>
          <a:prstGeom prst="rect">
            <a:avLst/>
          </a:prstGeom>
          <a:noFill/>
          <a:effectLst>
            <a:softEdge rad="76200"/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„Moc pěkný průběh, ale byla mi zima na nohy.”</a:t>
            </a:r>
            <a:endParaRPr lang="cs-CZ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ADCE4C5F-89FD-4113-BE65-454EF57133EC}"/>
              </a:ext>
            </a:extLst>
          </p:cNvPr>
          <p:cNvSpPr txBox="1"/>
          <p:nvPr/>
        </p:nvSpPr>
        <p:spPr>
          <a:xfrm rot="612050">
            <a:off x="434356" y="5320952"/>
            <a:ext cx="284215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76200"/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„</a:t>
            </a:r>
            <a:r>
              <a:rPr lang="cs-CZ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Rušil mě vítr na chodbě a zpěv ptáků.</a:t>
            </a:r>
            <a:r>
              <a:rPr lang="pl-PL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”</a:t>
            </a:r>
            <a:endParaRPr lang="cs-CZ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40DFEEAF-DFE2-4428-995B-1B81013CD9D0}"/>
              </a:ext>
            </a:extLst>
          </p:cNvPr>
          <p:cNvSpPr txBox="1"/>
          <p:nvPr/>
        </p:nvSpPr>
        <p:spPr>
          <a:xfrm rot="330889">
            <a:off x="3828969" y="2409820"/>
            <a:ext cx="3725211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76200"/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„</a:t>
            </a:r>
            <a:r>
              <a:rPr lang="cs-CZ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Byl to pro mne jedinečný zážitek, přirovnatelný </a:t>
            </a:r>
            <a:br>
              <a:rPr lang="cs-CZ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cs-CZ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k volnému pádu z letadla.</a:t>
            </a:r>
            <a:r>
              <a:rPr lang="pl-PL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”</a:t>
            </a:r>
            <a:endParaRPr lang="cs-CZ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2E39054D-22F8-4948-9E00-982289879C33}"/>
              </a:ext>
            </a:extLst>
          </p:cNvPr>
          <p:cNvSpPr txBox="1"/>
          <p:nvPr/>
        </p:nvSpPr>
        <p:spPr>
          <a:xfrm>
            <a:off x="2864433" y="4082186"/>
            <a:ext cx="2592288" cy="1015663"/>
          </a:xfrm>
          <a:prstGeom prst="rect">
            <a:avLst/>
          </a:prstGeom>
          <a:noFill/>
          <a:effectLst>
            <a:softEdge rad="76200"/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„</a:t>
            </a:r>
            <a:r>
              <a:rPr lang="cs-CZ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Venku plakalo dítě, štěkali psi, dokonce pod okny klusal kůň.“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EF2809DF-555D-4392-9D6B-73271AFEFAC5}"/>
              </a:ext>
            </a:extLst>
          </p:cNvPr>
          <p:cNvSpPr txBox="1"/>
          <p:nvPr/>
        </p:nvSpPr>
        <p:spPr>
          <a:xfrm rot="20989336">
            <a:off x="4649504" y="5029311"/>
            <a:ext cx="4141554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76200"/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„</a:t>
            </a:r>
            <a:r>
              <a:rPr lang="cs-CZ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Bylo to mnohem záživnější než pozorování tučňáků. Na druhou stranu to zdaleka nedosahovalo kvalit plavání s delfíny.</a:t>
            </a:r>
            <a:r>
              <a:rPr lang="pl-PL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”</a:t>
            </a:r>
            <a:endParaRPr lang="cs-CZ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3034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1484784"/>
            <a:ext cx="7343775" cy="1512887"/>
          </a:xfrm>
        </p:spPr>
        <p:txBody>
          <a:bodyPr/>
          <a:lstStyle/>
          <a:p>
            <a:pPr>
              <a:buFontTx/>
              <a:buNone/>
            </a:pPr>
            <a:endParaRPr lang="cs-CZ" dirty="0"/>
          </a:p>
          <a:p>
            <a:pPr>
              <a:buFontTx/>
              <a:buNone/>
            </a:pPr>
            <a:endParaRPr lang="cs-CZ" dirty="0"/>
          </a:p>
          <a:p>
            <a:pPr algn="r">
              <a:buFontTx/>
              <a:buNone/>
            </a:pPr>
            <a:r>
              <a:rPr lang="cs-CZ" sz="6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Ďakujem</a:t>
            </a:r>
            <a:r>
              <a:rPr lang="cs-CZ" sz="60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 za </a:t>
            </a:r>
            <a:r>
              <a:rPr lang="cs-CZ" sz="6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pozornosť</a:t>
            </a:r>
            <a:endParaRPr lang="cs-CZ" sz="60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  <a:p>
            <a:pPr algn="r">
              <a:buFontTx/>
              <a:buNone/>
            </a:pPr>
            <a:endParaRPr lang="cs-CZ" sz="4000" dirty="0">
              <a:solidFill>
                <a:srgbClr val="002060"/>
              </a:solidFill>
            </a:endParaRPr>
          </a:p>
          <a:p>
            <a:pPr algn="r">
              <a:spcBef>
                <a:spcPts val="600"/>
              </a:spcBef>
              <a:buFontTx/>
              <a:buNone/>
            </a:pPr>
            <a:r>
              <a:rPr lang="cs-CZ" sz="40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Andrej Kutarňa</a:t>
            </a:r>
          </a:p>
          <a:p>
            <a:pPr algn="r">
              <a:spcBef>
                <a:spcPts val="600"/>
              </a:spcBef>
              <a:buFontTx/>
              <a:buNone/>
            </a:pPr>
            <a:r>
              <a:rPr lang="cs-CZ" sz="34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akutarna@scio.cz</a:t>
            </a:r>
          </a:p>
          <a:p>
            <a:pPr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2272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20d4b442380357.57da87201836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19432"/>
            <a:ext cx="3203848" cy="21385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0" dirty="0" err="1">
                <a:solidFill>
                  <a:srgbClr val="002060"/>
                </a:solidFill>
              </a:rPr>
              <a:t>ScioŠkoly</a:t>
            </a:r>
            <a:r>
              <a:rPr lang="cs-CZ" sz="2400" b="0" dirty="0">
                <a:solidFill>
                  <a:srgbClr val="002060"/>
                </a:solidFill>
              </a:rPr>
              <a:t> – Praha, Brno, Olomouc,…</a:t>
            </a:r>
          </a:p>
        </p:txBody>
      </p:sp>
      <p:pic>
        <p:nvPicPr>
          <p:cNvPr id="5" name="Obrázek 4" descr="12646700_481855708653084_4979053533544935534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05" y="1207982"/>
            <a:ext cx="5148064" cy="3416123"/>
          </a:xfrm>
          <a:prstGeom prst="rect">
            <a:avLst/>
          </a:prstGeom>
        </p:spPr>
      </p:pic>
      <p:pic>
        <p:nvPicPr>
          <p:cNvPr id="6" name="Obrázek 5" descr="96d0b042380357.57da87202da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195289" cy="2132856"/>
          </a:xfrm>
          <a:prstGeom prst="rect">
            <a:avLst/>
          </a:prstGeom>
        </p:spPr>
      </p:pic>
      <p:pic>
        <p:nvPicPr>
          <p:cNvPr id="7" name="Obrázek 6" descr="50a9a142380357.57da87203597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4725144"/>
            <a:ext cx="3195289" cy="213285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13B3D2B9-5E1F-4B6C-9B80-ED2AAF7EE2F1}"/>
              </a:ext>
            </a:extLst>
          </p:cNvPr>
          <p:cNvSpPr txBox="1"/>
          <p:nvPr/>
        </p:nvSpPr>
        <p:spPr>
          <a:xfrm>
            <a:off x="5482952" y="1484784"/>
            <a:ext cx="3481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>
                <a:latin typeface="+mj-lt"/>
              </a:rPr>
              <a:t>… Jihlava 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… </a:t>
            </a:r>
            <a:r>
              <a:rPr lang="cs-CZ" i="1" dirty="0">
                <a:latin typeface="+mj-lt"/>
              </a:rPr>
              <a:t>Frýdek-Místek</a:t>
            </a:r>
          </a:p>
          <a:p>
            <a:pPr>
              <a:buNone/>
            </a:pPr>
            <a:r>
              <a:rPr lang="cs-CZ" dirty="0">
                <a:latin typeface="+mj-lt"/>
              </a:rPr>
              <a:t>… Brandýs </a:t>
            </a:r>
            <a:r>
              <a:rPr lang="cs-CZ" dirty="0" err="1">
                <a:latin typeface="+mj-lt"/>
              </a:rPr>
              <a:t>n.L.</a:t>
            </a:r>
            <a:endParaRPr lang="cs-CZ" dirty="0">
              <a:latin typeface="+mj-lt"/>
            </a:endParaRPr>
          </a:p>
          <a:p>
            <a:pPr>
              <a:buNone/>
            </a:pPr>
            <a:r>
              <a:rPr lang="cs-CZ" dirty="0">
                <a:latin typeface="+mj-lt"/>
              </a:rPr>
              <a:t>….</a:t>
            </a:r>
          </a:p>
          <a:p>
            <a:pPr>
              <a:buNone/>
            </a:pPr>
            <a:endParaRPr lang="cs-CZ" dirty="0">
              <a:latin typeface="+mj-lt"/>
            </a:endParaRPr>
          </a:p>
          <a:p>
            <a:pPr>
              <a:buNone/>
            </a:pPr>
            <a:r>
              <a:rPr lang="cs-CZ" dirty="0">
                <a:latin typeface="+mj-lt"/>
              </a:rPr>
              <a:t>NOVINKA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Pedagogické </a:t>
            </a:r>
            <a:r>
              <a:rPr lang="cs-CZ" dirty="0" err="1">
                <a:latin typeface="+mj-lt"/>
              </a:rPr>
              <a:t>lýceum</a:t>
            </a:r>
            <a:r>
              <a:rPr lang="cs-CZ" dirty="0">
                <a:latin typeface="+mj-lt"/>
              </a:rPr>
              <a:t> Praha</a:t>
            </a:r>
          </a:p>
          <a:p>
            <a:pPr>
              <a:buNone/>
            </a:pPr>
            <a:endParaRPr lang="cs-CZ" dirty="0">
              <a:latin typeface="+mj-lt"/>
            </a:endParaRPr>
          </a:p>
          <a:p>
            <a:pPr>
              <a:buNone/>
            </a:pPr>
            <a:endParaRPr lang="cs-CZ" dirty="0">
              <a:latin typeface="+mj-lt"/>
            </a:endParaRPr>
          </a:p>
          <a:p>
            <a:pPr>
              <a:buNone/>
            </a:pPr>
            <a:r>
              <a:rPr lang="cs-CZ" dirty="0">
                <a:latin typeface="+mj-lt"/>
              </a:rPr>
              <a:t>-&gt; </a:t>
            </a:r>
            <a:r>
              <a:rPr lang="cs-CZ" dirty="0">
                <a:latin typeface="+mj-lt"/>
                <a:hlinkClick r:id="rId6"/>
              </a:rPr>
              <a:t>Dokument ČT </a:t>
            </a:r>
            <a:r>
              <a:rPr lang="cs-CZ" dirty="0">
                <a:latin typeface="+mj-lt"/>
              </a:rPr>
              <a:t>(cca 30 min)</a:t>
            </a:r>
          </a:p>
          <a:p>
            <a:pPr>
              <a:buNone/>
            </a:pPr>
            <a:endParaRPr lang="cs-CZ" dirty="0"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0" dirty="0" err="1">
                <a:solidFill>
                  <a:srgbClr val="002060"/>
                </a:solidFill>
              </a:rPr>
              <a:t>Princípy</a:t>
            </a:r>
            <a:r>
              <a:rPr lang="cs-CZ" sz="3200" b="0" dirty="0">
                <a:solidFill>
                  <a:srgbClr val="002060"/>
                </a:solidFill>
              </a:rPr>
              <a:t> </a:t>
            </a:r>
            <a:r>
              <a:rPr lang="cs-CZ" sz="3200" b="0" dirty="0" err="1">
                <a:solidFill>
                  <a:srgbClr val="002060"/>
                </a:solidFill>
              </a:rPr>
              <a:t>ScioŠkôl</a:t>
            </a:r>
            <a:endParaRPr lang="cs-CZ" sz="3200" b="0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356" y="1340768"/>
            <a:ext cx="8507288" cy="4525963"/>
          </a:xfrm>
        </p:spPr>
        <p:txBody>
          <a:bodyPr/>
          <a:lstStyle/>
          <a:p>
            <a:r>
              <a:rPr lang="cs-CZ" sz="2400" b="1" dirty="0" err="1">
                <a:solidFill>
                  <a:srgbClr val="0076B8"/>
                </a:solidFill>
              </a:rPr>
              <a:t>Orientácia</a:t>
            </a:r>
            <a:r>
              <a:rPr lang="cs-CZ" sz="2400" b="1" dirty="0">
                <a:solidFill>
                  <a:srgbClr val="0076B8"/>
                </a:solidFill>
              </a:rPr>
              <a:t> na </a:t>
            </a:r>
            <a:r>
              <a:rPr lang="cs-CZ" sz="2400" b="1" dirty="0" err="1">
                <a:solidFill>
                  <a:srgbClr val="0076B8"/>
                </a:solidFill>
              </a:rPr>
              <a:t>budúcnosť</a:t>
            </a:r>
            <a:r>
              <a:rPr lang="cs-CZ" sz="2400" b="1" dirty="0">
                <a:solidFill>
                  <a:srgbClr val="0076B8"/>
                </a:solidFill>
              </a:rPr>
              <a:t/>
            </a:r>
            <a:br>
              <a:rPr lang="cs-CZ" sz="2400" b="1" dirty="0">
                <a:solidFill>
                  <a:srgbClr val="0076B8"/>
                </a:solidFill>
              </a:rPr>
            </a:br>
            <a:r>
              <a:rPr lang="cs-CZ" sz="2400" dirty="0">
                <a:solidFill>
                  <a:srgbClr val="0076B8"/>
                </a:solidFill>
              </a:rPr>
              <a:t>nech už bude </a:t>
            </a:r>
            <a:r>
              <a:rPr lang="cs-CZ" sz="2400" dirty="0" err="1">
                <a:solidFill>
                  <a:srgbClr val="0076B8"/>
                </a:solidFill>
              </a:rPr>
              <a:t>svet</a:t>
            </a:r>
            <a:r>
              <a:rPr lang="cs-CZ" sz="2400" dirty="0">
                <a:solidFill>
                  <a:srgbClr val="0076B8"/>
                </a:solidFill>
              </a:rPr>
              <a:t> za 20 </a:t>
            </a:r>
            <a:r>
              <a:rPr lang="cs-CZ" sz="2400" dirty="0" err="1">
                <a:solidFill>
                  <a:srgbClr val="0076B8"/>
                </a:solidFill>
              </a:rPr>
              <a:t>rokov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r>
              <a:rPr lang="cs-CZ" sz="2400" dirty="0" err="1">
                <a:solidFill>
                  <a:srgbClr val="0076B8"/>
                </a:solidFill>
              </a:rPr>
              <a:t>akýkoľvek</a:t>
            </a:r>
            <a:r>
              <a:rPr lang="cs-CZ" sz="2400" dirty="0">
                <a:solidFill>
                  <a:srgbClr val="0076B8"/>
                </a:solidFill>
              </a:rPr>
              <a:t>, snažíme </a:t>
            </a:r>
            <a:r>
              <a:rPr lang="cs-CZ" sz="2400" dirty="0" err="1">
                <a:solidFill>
                  <a:srgbClr val="0076B8"/>
                </a:solidFill>
              </a:rPr>
              <a:t>sa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r>
              <a:rPr lang="cs-CZ" sz="2400" dirty="0" err="1">
                <a:solidFill>
                  <a:srgbClr val="0076B8"/>
                </a:solidFill>
              </a:rPr>
              <a:t>pripraviť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r>
              <a:rPr lang="cs-CZ" sz="2400" dirty="0" err="1">
                <a:solidFill>
                  <a:srgbClr val="0076B8"/>
                </a:solidFill>
              </a:rPr>
              <a:t>deti</a:t>
            </a:r>
            <a:r>
              <a:rPr lang="cs-CZ" sz="2400" dirty="0">
                <a:solidFill>
                  <a:srgbClr val="0076B8"/>
                </a:solidFill>
              </a:rPr>
              <a:t> na to, aby v </a:t>
            </a:r>
            <a:r>
              <a:rPr lang="cs-CZ" sz="2400" dirty="0" err="1">
                <a:solidFill>
                  <a:srgbClr val="0076B8"/>
                </a:solidFill>
              </a:rPr>
              <a:t>ňom</a:t>
            </a:r>
            <a:r>
              <a:rPr lang="cs-CZ" sz="2400" dirty="0">
                <a:solidFill>
                  <a:srgbClr val="0076B8"/>
                </a:solidFill>
              </a:rPr>
              <a:t> našli svoje </a:t>
            </a:r>
            <a:r>
              <a:rPr lang="cs-CZ" sz="2400" dirty="0" err="1">
                <a:solidFill>
                  <a:srgbClr val="0076B8"/>
                </a:solidFill>
              </a:rPr>
              <a:t>miesto</a:t>
            </a:r>
            <a:r>
              <a:rPr lang="cs-CZ" sz="2400" dirty="0">
                <a:solidFill>
                  <a:srgbClr val="0076B8"/>
                </a:solidFill>
              </a:rPr>
              <a:t>.</a:t>
            </a:r>
          </a:p>
          <a:p>
            <a:r>
              <a:rPr lang="cs-CZ" sz="2400" b="1" dirty="0" err="1">
                <a:solidFill>
                  <a:srgbClr val="0076B8"/>
                </a:solidFill>
              </a:rPr>
              <a:t>Jedinečnosť</a:t>
            </a:r>
            <a:r>
              <a:rPr lang="cs-CZ" sz="2400" b="1" dirty="0">
                <a:solidFill>
                  <a:srgbClr val="0076B8"/>
                </a:solidFill>
              </a:rPr>
              <a:t> každého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br>
              <a:rPr lang="cs-CZ" sz="2400" dirty="0">
                <a:solidFill>
                  <a:srgbClr val="0076B8"/>
                </a:solidFill>
              </a:rPr>
            </a:br>
            <a:r>
              <a:rPr lang="cs-CZ" sz="2400" dirty="0">
                <a:solidFill>
                  <a:srgbClr val="0076B8"/>
                </a:solidFill>
              </a:rPr>
              <a:t>umožňujeme </a:t>
            </a:r>
            <a:r>
              <a:rPr lang="cs-CZ" sz="2400" dirty="0" err="1">
                <a:solidFill>
                  <a:srgbClr val="0076B8"/>
                </a:solidFill>
              </a:rPr>
              <a:t>deťom</a:t>
            </a:r>
            <a:r>
              <a:rPr lang="cs-CZ" sz="2400" dirty="0">
                <a:solidFill>
                  <a:srgbClr val="0076B8"/>
                </a:solidFill>
              </a:rPr>
              <a:t>, aby </a:t>
            </a:r>
            <a:r>
              <a:rPr lang="cs-CZ" sz="2400" dirty="0" err="1">
                <a:solidFill>
                  <a:srgbClr val="0076B8"/>
                </a:solidFill>
              </a:rPr>
              <a:t>sa</a:t>
            </a:r>
            <a:r>
              <a:rPr lang="cs-CZ" sz="2400" dirty="0">
                <a:solidFill>
                  <a:srgbClr val="0076B8"/>
                </a:solidFill>
              </a:rPr>
              <a:t> učili </a:t>
            </a:r>
            <a:r>
              <a:rPr lang="cs-CZ" sz="2400" dirty="0" err="1">
                <a:solidFill>
                  <a:srgbClr val="0076B8"/>
                </a:solidFill>
              </a:rPr>
              <a:t>štýlom</a:t>
            </a:r>
            <a:r>
              <a:rPr lang="cs-CZ" sz="2400" dirty="0">
                <a:solidFill>
                  <a:srgbClr val="0076B8"/>
                </a:solidFill>
              </a:rPr>
              <a:t>, </a:t>
            </a:r>
            <a:r>
              <a:rPr lang="cs-CZ" sz="2400" dirty="0" err="1">
                <a:solidFill>
                  <a:srgbClr val="0076B8"/>
                </a:solidFill>
              </a:rPr>
              <a:t>ktorý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r>
              <a:rPr lang="cs-CZ" sz="2400" dirty="0" err="1">
                <a:solidFill>
                  <a:srgbClr val="0076B8"/>
                </a:solidFill>
              </a:rPr>
              <a:t>im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r>
              <a:rPr lang="cs-CZ" sz="2400" dirty="0" err="1">
                <a:solidFill>
                  <a:srgbClr val="0076B8"/>
                </a:solidFill>
              </a:rPr>
              <a:t>najviac</a:t>
            </a:r>
            <a:r>
              <a:rPr lang="cs-CZ" sz="2400" dirty="0">
                <a:solidFill>
                  <a:srgbClr val="0076B8"/>
                </a:solidFill>
              </a:rPr>
              <a:t> vyhovuje.</a:t>
            </a:r>
          </a:p>
          <a:p>
            <a:r>
              <a:rPr lang="cs-CZ" sz="2400" b="1" dirty="0" err="1">
                <a:solidFill>
                  <a:srgbClr val="0076B8"/>
                </a:solidFill>
              </a:rPr>
              <a:t>Vnútorná</a:t>
            </a:r>
            <a:r>
              <a:rPr lang="cs-CZ" sz="2400" b="1" dirty="0">
                <a:solidFill>
                  <a:srgbClr val="0076B8"/>
                </a:solidFill>
              </a:rPr>
              <a:t> </a:t>
            </a:r>
            <a:r>
              <a:rPr lang="cs-CZ" sz="2400" b="1" dirty="0" err="1">
                <a:solidFill>
                  <a:srgbClr val="0076B8"/>
                </a:solidFill>
              </a:rPr>
              <a:t>motivácia</a:t>
            </a:r>
            <a:r>
              <a:rPr lang="cs-CZ" sz="2400" b="1" dirty="0">
                <a:solidFill>
                  <a:srgbClr val="0076B8"/>
                </a:solidFill>
              </a:rPr>
              <a:t/>
            </a:r>
            <a:br>
              <a:rPr lang="cs-CZ" sz="2400" b="1" dirty="0">
                <a:solidFill>
                  <a:srgbClr val="0076B8"/>
                </a:solidFill>
              </a:rPr>
            </a:br>
            <a:r>
              <a:rPr lang="cs-CZ" sz="2400" dirty="0">
                <a:solidFill>
                  <a:srgbClr val="0076B8"/>
                </a:solidFill>
              </a:rPr>
              <a:t>podporujeme </a:t>
            </a:r>
            <a:r>
              <a:rPr lang="cs-CZ" sz="2400" dirty="0" err="1">
                <a:solidFill>
                  <a:srgbClr val="0076B8"/>
                </a:solidFill>
              </a:rPr>
              <a:t>prirodzenú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r>
              <a:rPr lang="cs-CZ" sz="2400" dirty="0" err="1">
                <a:solidFill>
                  <a:srgbClr val="0076B8"/>
                </a:solidFill>
              </a:rPr>
              <a:t>radosť</a:t>
            </a:r>
            <a:r>
              <a:rPr lang="cs-CZ" sz="2400" dirty="0">
                <a:solidFill>
                  <a:srgbClr val="0076B8"/>
                </a:solidFill>
              </a:rPr>
              <a:t> z </a:t>
            </a:r>
            <a:r>
              <a:rPr lang="cs-CZ" sz="2400" dirty="0" err="1">
                <a:solidFill>
                  <a:srgbClr val="0076B8"/>
                </a:solidFill>
              </a:rPr>
              <a:t>učenia</a:t>
            </a:r>
            <a:r>
              <a:rPr lang="cs-CZ" sz="2400" dirty="0">
                <a:solidFill>
                  <a:srgbClr val="0076B8"/>
                </a:solidFill>
              </a:rPr>
              <a:t>, </a:t>
            </a:r>
            <a:r>
              <a:rPr lang="cs-CZ" sz="2400" dirty="0" err="1">
                <a:solidFill>
                  <a:srgbClr val="0076B8"/>
                </a:solidFill>
              </a:rPr>
              <a:t>ktorá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r>
              <a:rPr lang="cs-CZ" sz="2400" dirty="0" err="1">
                <a:solidFill>
                  <a:srgbClr val="0076B8"/>
                </a:solidFill>
              </a:rPr>
              <a:t>nepotrebuje</a:t>
            </a:r>
            <a:r>
              <a:rPr lang="cs-CZ" sz="2400" dirty="0">
                <a:solidFill>
                  <a:srgbClr val="0076B8"/>
                </a:solidFill>
              </a:rPr>
              <a:t> dobré a zlé známky.</a:t>
            </a:r>
          </a:p>
          <a:p>
            <a:r>
              <a:rPr lang="cs-CZ" sz="2400" b="1" dirty="0" err="1">
                <a:solidFill>
                  <a:srgbClr val="0076B8"/>
                </a:solidFill>
              </a:rPr>
              <a:t>Osobné</a:t>
            </a:r>
            <a:r>
              <a:rPr lang="cs-CZ" sz="2400" b="1" dirty="0">
                <a:solidFill>
                  <a:srgbClr val="0076B8"/>
                </a:solidFill>
              </a:rPr>
              <a:t> </a:t>
            </a:r>
            <a:r>
              <a:rPr lang="cs-CZ" sz="2400" b="1" dirty="0" err="1">
                <a:solidFill>
                  <a:srgbClr val="0076B8"/>
                </a:solidFill>
              </a:rPr>
              <a:t>vzťahy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br>
              <a:rPr lang="cs-CZ" sz="2400" dirty="0">
                <a:solidFill>
                  <a:srgbClr val="0076B8"/>
                </a:solidFill>
              </a:rPr>
            </a:br>
            <a:r>
              <a:rPr lang="cs-CZ" sz="2400" dirty="0" err="1">
                <a:solidFill>
                  <a:srgbClr val="0076B8"/>
                </a:solidFill>
              </a:rPr>
              <a:t>dieťa</a:t>
            </a:r>
            <a:r>
              <a:rPr lang="cs-CZ" sz="2400" dirty="0">
                <a:solidFill>
                  <a:srgbClr val="0076B8"/>
                </a:solidFill>
              </a:rPr>
              <a:t> je náš partner, s </a:t>
            </a:r>
            <a:r>
              <a:rPr lang="cs-CZ" sz="2400" dirty="0" err="1">
                <a:solidFill>
                  <a:srgbClr val="0076B8"/>
                </a:solidFill>
              </a:rPr>
              <a:t>ktorým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r>
              <a:rPr lang="cs-CZ" sz="2400" dirty="0" err="1">
                <a:solidFill>
                  <a:srgbClr val="0076B8"/>
                </a:solidFill>
              </a:rPr>
              <a:t>sa</a:t>
            </a:r>
            <a:r>
              <a:rPr lang="cs-CZ" sz="2400" dirty="0">
                <a:solidFill>
                  <a:srgbClr val="0076B8"/>
                </a:solidFill>
              </a:rPr>
              <a:t> učíme, </a:t>
            </a:r>
            <a:r>
              <a:rPr lang="cs-CZ" sz="2400" dirty="0" err="1">
                <a:solidFill>
                  <a:srgbClr val="0076B8"/>
                </a:solidFill>
              </a:rPr>
              <a:t>nie</a:t>
            </a:r>
            <a:r>
              <a:rPr lang="cs-CZ" sz="2400" dirty="0">
                <a:solidFill>
                  <a:srgbClr val="0076B8"/>
                </a:solidFill>
              </a:rPr>
              <a:t> nádoba, </a:t>
            </a:r>
            <a:r>
              <a:rPr lang="cs-CZ" sz="2400" dirty="0" err="1">
                <a:solidFill>
                  <a:srgbClr val="0076B8"/>
                </a:solidFill>
              </a:rPr>
              <a:t>ktorú</a:t>
            </a:r>
            <a:r>
              <a:rPr lang="cs-CZ" sz="2400" dirty="0">
                <a:solidFill>
                  <a:srgbClr val="0076B8"/>
                </a:solidFill>
              </a:rPr>
              <a:t> máme </a:t>
            </a:r>
            <a:r>
              <a:rPr lang="cs-CZ" sz="2400" dirty="0" err="1">
                <a:solidFill>
                  <a:srgbClr val="0076B8"/>
                </a:solidFill>
              </a:rPr>
              <a:t>naplniť</a:t>
            </a:r>
            <a:r>
              <a:rPr lang="cs-CZ" sz="2400" dirty="0">
                <a:solidFill>
                  <a:srgbClr val="0076B8"/>
                </a:solidFill>
              </a:rPr>
              <a:t> </a:t>
            </a:r>
            <a:r>
              <a:rPr lang="cs-CZ" sz="2400" dirty="0" err="1">
                <a:solidFill>
                  <a:srgbClr val="0076B8"/>
                </a:solidFill>
              </a:rPr>
              <a:t>vedomosťami</a:t>
            </a:r>
            <a:r>
              <a:rPr lang="cs-CZ" sz="2400" dirty="0">
                <a:solidFill>
                  <a:srgbClr val="0076B8"/>
                </a:solidFill>
              </a:rPr>
              <a:t>.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cs-CZ" noProof="0" dirty="0"/>
          </a:p>
          <a:p>
            <a:pPr algn="ctr" eaLnBrk="1" hangingPunct="1">
              <a:buFontTx/>
              <a:buNone/>
            </a:pPr>
            <a:endParaRPr lang="cs-CZ" noProof="0" dirty="0"/>
          </a:p>
          <a:p>
            <a:pPr marL="0" indent="0" algn="ctr" eaLnBrk="1" hangingPunct="1">
              <a:buFontTx/>
              <a:buNone/>
            </a:pPr>
            <a:r>
              <a:rPr lang="cs-CZ" sz="4400" b="1" noProof="0" dirty="0" err="1">
                <a:solidFill>
                  <a:schemeClr val="bg1"/>
                </a:solidFill>
              </a:rPr>
              <a:t>Ako</a:t>
            </a:r>
            <a:r>
              <a:rPr lang="cs-CZ" sz="4400" b="1" noProof="0" dirty="0">
                <a:solidFill>
                  <a:schemeClr val="bg1"/>
                </a:solidFill>
              </a:rPr>
              <a:t> </a:t>
            </a:r>
            <a:r>
              <a:rPr lang="cs-CZ" sz="4400" b="1" noProof="0" dirty="0" err="1">
                <a:solidFill>
                  <a:schemeClr val="bg1"/>
                </a:solidFill>
              </a:rPr>
              <a:t>uvažujú</a:t>
            </a:r>
            <a:r>
              <a:rPr lang="cs-CZ" sz="4400" b="1" noProof="0" dirty="0">
                <a:solidFill>
                  <a:schemeClr val="bg1"/>
                </a:solidFill>
              </a:rPr>
              <a:t> maturanti </a:t>
            </a:r>
            <a:br>
              <a:rPr lang="cs-CZ" sz="4400" b="1" noProof="0" dirty="0">
                <a:solidFill>
                  <a:schemeClr val="bg1"/>
                </a:solidFill>
              </a:rPr>
            </a:br>
            <a:r>
              <a:rPr lang="cs-CZ" sz="4400" b="1" noProof="0" dirty="0">
                <a:solidFill>
                  <a:schemeClr val="bg1"/>
                </a:solidFill>
              </a:rPr>
              <a:t>o </a:t>
            </a:r>
            <a:r>
              <a:rPr lang="cs-CZ" sz="4400" b="1" noProof="0" dirty="0" err="1">
                <a:solidFill>
                  <a:schemeClr val="bg1"/>
                </a:solidFill>
              </a:rPr>
              <a:t>štúdiu</a:t>
            </a:r>
            <a:r>
              <a:rPr lang="cs-CZ" sz="4400" b="1" noProof="0" dirty="0">
                <a:solidFill>
                  <a:schemeClr val="bg1"/>
                </a:solidFill>
              </a:rPr>
              <a:t> na VŠ?</a:t>
            </a:r>
          </a:p>
          <a:p>
            <a:pPr eaLnBrk="1" hangingPunct="1">
              <a:buFontTx/>
              <a:buNone/>
            </a:pPr>
            <a:endParaRPr lang="cs-CZ" noProof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irthday-2810950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4211960" cy="4211960"/>
          </a:xfrm>
          <a:prstGeom prst="rect">
            <a:avLst/>
          </a:prstGeom>
        </p:spPr>
      </p:pic>
      <p:pic>
        <p:nvPicPr>
          <p:cNvPr id="6" name="Zástupný symbol pro obsah 5" descr="puzzle-2856320_128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92880" y="1306880"/>
            <a:ext cx="5551120" cy="5551120"/>
          </a:xfr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Ako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uvažujú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maturanti…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25149" y="360300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36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Maturanti a </a:t>
            </a:r>
            <a:r>
              <a:rPr lang="cs-CZ" sz="3600" b="1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študenti</a:t>
            </a:r>
            <a:endParaRPr lang="cs-CZ" sz="36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442" name="AutoShape 2" descr="Výsledek obrázku pro lu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1444" name="AutoShape 4" descr="Výsledek obrázku pro lu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50B3A2-5689-4BF8-AA02-FC3130A44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13">
            <a:off x="-24521" y="1376772"/>
            <a:ext cx="4684776" cy="30963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90D2768-EB2A-4DE6-9337-1D7B30D5E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165">
            <a:off x="3395543" y="3109642"/>
            <a:ext cx="6096000" cy="40576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AC4B0D4F-A6E3-4DA6-9E8F-51F8A1DCE60C}"/>
              </a:ext>
            </a:extLst>
          </p:cNvPr>
          <p:cNvSpPr txBox="1"/>
          <p:nvPr/>
        </p:nvSpPr>
        <p:spPr>
          <a:xfrm>
            <a:off x="4775747" y="167427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err="1">
                <a:latin typeface="+mj-lt"/>
              </a:rPr>
              <a:t>Kedysi</a:t>
            </a:r>
            <a:r>
              <a:rPr lang="cs-CZ" dirty="0">
                <a:latin typeface="+mj-lt"/>
              </a:rPr>
              <a:t>…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96F6EBCB-8802-47D7-82BF-A2D253C120C1}"/>
              </a:ext>
            </a:extLst>
          </p:cNvPr>
          <p:cNvSpPr txBox="1"/>
          <p:nvPr/>
        </p:nvSpPr>
        <p:spPr>
          <a:xfrm>
            <a:off x="1619672" y="560335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>
                <a:latin typeface="+mj-lt"/>
              </a:rPr>
              <a:t>…a dnes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2470B409-75A7-0948-862D-8230E11D0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29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xmlns="" id="{D2AAAB61-2D5A-49F3-BD58-8D8E848DE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od roku 2006 </a:t>
            </a:r>
            <a:r>
              <a:rPr lang="cs-CZ" sz="2400" dirty="0" err="1"/>
              <a:t>dávame</a:t>
            </a:r>
            <a:r>
              <a:rPr lang="cs-CZ" sz="2400" dirty="0"/>
              <a:t> </a:t>
            </a:r>
            <a:r>
              <a:rPr lang="cs-CZ" sz="2400" dirty="0" err="1"/>
              <a:t>pred</a:t>
            </a:r>
            <a:r>
              <a:rPr lang="cs-CZ" sz="2400" dirty="0"/>
              <a:t> </a:t>
            </a:r>
            <a:r>
              <a:rPr lang="cs-CZ" sz="2400" dirty="0" err="1"/>
              <a:t>testom</a:t>
            </a:r>
            <a:r>
              <a:rPr lang="cs-CZ" sz="2400" dirty="0"/>
              <a:t> OSP dotazníky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750 000 </a:t>
            </a:r>
            <a:r>
              <a:rPr lang="cs-CZ" sz="2400" dirty="0" err="1"/>
              <a:t>respondentov</a:t>
            </a:r>
            <a:endParaRPr lang="cs-CZ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2 500 </a:t>
            </a:r>
            <a:r>
              <a:rPr lang="cs-CZ" sz="2400" dirty="0" err="1"/>
              <a:t>otázok</a:t>
            </a:r>
            <a:r>
              <a:rPr lang="cs-CZ" sz="2400" dirty="0"/>
              <a:t>, 60 </a:t>
            </a:r>
            <a:r>
              <a:rPr lang="cs-CZ" sz="2400" dirty="0" err="1"/>
              <a:t>dotazníkov</a:t>
            </a:r>
            <a:endParaRPr lang="cs-CZ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err="1"/>
              <a:t>porovnávame</a:t>
            </a:r>
            <a:r>
              <a:rPr lang="cs-CZ" sz="2400" dirty="0"/>
              <a:t> </a:t>
            </a:r>
            <a:r>
              <a:rPr lang="cs-CZ" sz="2400" dirty="0" err="1"/>
              <a:t>odpovede</a:t>
            </a:r>
            <a:r>
              <a:rPr lang="cs-CZ" sz="2400" dirty="0"/>
              <a:t> s </a:t>
            </a:r>
            <a:r>
              <a:rPr lang="cs-CZ" sz="2400" dirty="0" err="1"/>
              <a:t>výsledkami</a:t>
            </a:r>
            <a:r>
              <a:rPr lang="cs-CZ" sz="2400" dirty="0"/>
              <a:t> </a:t>
            </a:r>
            <a:r>
              <a:rPr lang="cs-CZ" sz="2400" dirty="0" err="1"/>
              <a:t>testov</a:t>
            </a:r>
            <a:endParaRPr lang="cs-CZ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spolupracujeme s </a:t>
            </a:r>
            <a:r>
              <a:rPr lang="pl-PL" sz="2400" dirty="0" err="1"/>
              <a:t>vedcami</a:t>
            </a:r>
            <a:r>
              <a:rPr lang="pl-PL" sz="2400" dirty="0"/>
              <a:t>, </a:t>
            </a:r>
            <a:r>
              <a:rPr lang="pl-PL" sz="2400" dirty="0" err="1"/>
              <a:t>agentúrami</a:t>
            </a:r>
            <a:r>
              <a:rPr lang="pl-PL" sz="2400" dirty="0"/>
              <a:t> i </a:t>
            </a:r>
            <a:r>
              <a:rPr lang="pl-PL" sz="2400" dirty="0" err="1"/>
              <a:t>verejnou</a:t>
            </a:r>
            <a:r>
              <a:rPr lang="pl-PL" sz="2400" dirty="0"/>
              <a:t> sférou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 err="1"/>
              <a:t>zbierame</a:t>
            </a:r>
            <a:r>
              <a:rPr lang="pl-PL" sz="2400" dirty="0"/>
              <a:t> </a:t>
            </a:r>
            <a:r>
              <a:rPr lang="pl-PL" sz="2400" dirty="0" err="1"/>
              <a:t>dáta</a:t>
            </a:r>
            <a:r>
              <a:rPr lang="pl-PL" sz="2400" dirty="0"/>
              <a:t> o </a:t>
            </a:r>
            <a:r>
              <a:rPr lang="pl-PL" sz="2400" dirty="0" err="1"/>
              <a:t>súčasne</a:t>
            </a:r>
            <a:r>
              <a:rPr lang="pl-PL" sz="2400" dirty="0"/>
              <a:t> </a:t>
            </a:r>
            <a:r>
              <a:rPr lang="pl-PL" sz="2400" dirty="0" err="1"/>
              <a:t>generácii</a:t>
            </a:r>
            <a:endParaRPr lang="cs-CZ" sz="24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77DF7732-1371-4ECE-9775-6A2E44AF7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9604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70B73B-DDC9-4405-8CB1-72AE7D45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68760"/>
            <a:ext cx="8229600" cy="450850"/>
          </a:xfrm>
        </p:spPr>
        <p:txBody>
          <a:bodyPr/>
          <a:lstStyle/>
          <a:p>
            <a:r>
              <a:rPr lang="sk-SK" sz="2800" b="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Koľko hodín denne priemerne spíte?</a:t>
            </a:r>
            <a:endParaRPr lang="cs-CZ" sz="2800" b="0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024934E8-E158-41FD-80CB-A9AEE71930C0}"/>
              </a:ext>
            </a:extLst>
          </p:cNvPr>
          <p:cNvGraphicFramePr/>
          <p:nvPr>
            <p:extLst/>
          </p:nvPr>
        </p:nvGraphicFramePr>
        <p:xfrm>
          <a:off x="503040" y="1916832"/>
          <a:ext cx="864096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41305D89-037B-2B42-8657-5141DFEBF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7526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211780"/>
              </p:ext>
            </p:extLst>
          </p:nvPr>
        </p:nvGraphicFramePr>
        <p:xfrm>
          <a:off x="457200" y="1196752"/>
          <a:ext cx="82296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5D040EC3-9F7C-4614-BF49-FB5B9981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228471"/>
              </p:ext>
            </p:extLst>
          </p:nvPr>
        </p:nvGraphicFramePr>
        <p:xfrm>
          <a:off x="179512" y="1359000"/>
          <a:ext cx="5328592" cy="41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xmlns="" id="{6AF561BF-39CA-497C-9BC7-7C86DD9A1E68}"/>
              </a:ext>
            </a:extLst>
          </p:cNvPr>
          <p:cNvGraphicFramePr/>
          <p:nvPr>
            <p:extLst/>
          </p:nvPr>
        </p:nvGraphicFramePr>
        <p:xfrm>
          <a:off x="5436096" y="2348880"/>
          <a:ext cx="352839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61ED0E9E-C7D3-2843-88C9-5EF36AA8B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53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7774C50-B93B-4A30-B7EA-091C035A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5987008" cy="1180727"/>
          </a:xfrm>
        </p:spPr>
        <p:txBody>
          <a:bodyPr/>
          <a:lstStyle/>
          <a:p>
            <a:r>
              <a:rPr lang="cs-CZ" sz="2400" dirty="0">
                <a:solidFill>
                  <a:srgbClr val="0076B8"/>
                </a:solidFill>
              </a:rPr>
              <a:t>Je pro Vás důležité, aby produkty, které kupujete, byly ekologické?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xmlns="" id="{B2A6E7FB-41B3-4FAE-9429-5838A0AA2B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122160"/>
              </p:ext>
            </p:extLst>
          </p:nvPr>
        </p:nvGraphicFramePr>
        <p:xfrm>
          <a:off x="179512" y="1484784"/>
          <a:ext cx="900099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xmlns="" id="{7A99C26F-1DFD-4093-894D-76A14F08E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8320298"/>
              </p:ext>
            </p:extLst>
          </p:nvPr>
        </p:nvGraphicFramePr>
        <p:xfrm>
          <a:off x="-1116632" y="3681028"/>
          <a:ext cx="50405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161860C7-E5B8-4C20-82B0-2A074951CE2A}"/>
              </a:ext>
            </a:extLst>
          </p:cNvPr>
          <p:cNvSpPr/>
          <p:nvPr/>
        </p:nvSpPr>
        <p:spPr>
          <a:xfrm>
            <a:off x="3194157" y="4917067"/>
            <a:ext cx="5215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400" dirty="0">
                <a:solidFill>
                  <a:srgbClr val="0076B8"/>
                </a:solidFill>
                <a:latin typeface="+mn-lt"/>
              </a:rPr>
              <a:t>Je pro Vás důležité, aby produkty, které kupujete, vyráběly firmy, které se chovají společensky odpovědně?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1FAE853A-43F7-4E08-9F22-693D25F809D0}"/>
              </a:ext>
            </a:extLst>
          </p:cNvPr>
          <p:cNvSpPr txBox="1"/>
          <p:nvPr/>
        </p:nvSpPr>
        <p:spPr>
          <a:xfrm>
            <a:off x="6372199" y="6330153"/>
            <a:ext cx="280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dirty="0">
                <a:latin typeface="+mj-lt"/>
              </a:rPr>
              <a:t>1421 </a:t>
            </a:r>
            <a:r>
              <a:rPr lang="cs-CZ" sz="2000" dirty="0" err="1">
                <a:latin typeface="+mj-lt"/>
              </a:rPr>
              <a:t>respondentov</a:t>
            </a:r>
            <a:r>
              <a:rPr lang="cs-CZ" sz="2000" dirty="0">
                <a:latin typeface="+mj-lt"/>
              </a:rPr>
              <a:t>, ČR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BE902281-9CDA-8640-8A8F-4DF1C5B7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1266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0F6C727-D272-4A04-8A08-5BBF7974A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err="1"/>
              <a:t>Čo</a:t>
            </a:r>
            <a:r>
              <a:rPr lang="cs-CZ" sz="2000" dirty="0"/>
              <a:t> plánujete v horizonte 3-5 </a:t>
            </a:r>
            <a:r>
              <a:rPr lang="cs-CZ" sz="2000" dirty="0" err="1"/>
              <a:t>rokov</a:t>
            </a:r>
            <a:r>
              <a:rPr lang="cs-CZ" sz="2000" dirty="0"/>
              <a:t> po skončení </a:t>
            </a:r>
            <a:r>
              <a:rPr lang="cs-CZ" sz="2000" dirty="0" err="1"/>
              <a:t>štúdia</a:t>
            </a:r>
            <a:r>
              <a:rPr lang="cs-CZ" sz="2000" dirty="0"/>
              <a:t>)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xmlns="" id="{96E17354-8949-4BF3-8788-7BF7FC23AE0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100013" y="2348880"/>
          <a:ext cx="934402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B00531F5-11E1-4D73-A1E5-DA1D26B61D3A}"/>
              </a:ext>
            </a:extLst>
          </p:cNvPr>
          <p:cNvSpPr txBox="1"/>
          <p:nvPr/>
        </p:nvSpPr>
        <p:spPr>
          <a:xfrm>
            <a:off x="6228184" y="6404780"/>
            <a:ext cx="291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dirty="0">
                <a:latin typeface="+mj-lt"/>
              </a:rPr>
              <a:t>1359 </a:t>
            </a:r>
            <a:r>
              <a:rPr lang="cs-CZ" sz="2000" dirty="0" err="1">
                <a:latin typeface="+mj-lt"/>
              </a:rPr>
              <a:t>respondentov</a:t>
            </a:r>
            <a:r>
              <a:rPr lang="cs-CZ" sz="2000" dirty="0">
                <a:latin typeface="+mj-lt"/>
              </a:rPr>
              <a:t>, ČR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B1162AAA-7488-D448-903B-C2E5E58E5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9395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29DB6CA-011F-4562-9EF5-95B64C806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63780"/>
            <a:ext cx="8229600" cy="450850"/>
          </a:xfrm>
        </p:spPr>
        <p:txBody>
          <a:bodyPr/>
          <a:lstStyle/>
          <a:p>
            <a:r>
              <a:rPr lang="cs-CZ" dirty="0" err="1"/>
              <a:t>Kedy</a:t>
            </a:r>
            <a:r>
              <a:rPr lang="cs-CZ" dirty="0"/>
              <a:t> plánujete… ?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BDBE4172-93FC-48C9-BA14-15C1CBA875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333764"/>
              </p:ext>
            </p:extLst>
          </p:nvPr>
        </p:nvGraphicFramePr>
        <p:xfrm>
          <a:off x="-131500" y="1340768"/>
          <a:ext cx="9305925" cy="6105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66CDE0FB-533F-6145-B075-90D2BE3D1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3193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CA59FBD1-CAD1-4A77-9717-15FAA2422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509346"/>
              </p:ext>
            </p:extLst>
          </p:nvPr>
        </p:nvGraphicFramePr>
        <p:xfrm>
          <a:off x="26346" y="0"/>
          <a:ext cx="888064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5453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ECFD0D-0091-4D18-A50C-9CAC7D8F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96751"/>
            <a:ext cx="8229600" cy="450850"/>
          </a:xfrm>
        </p:spPr>
        <p:txBody>
          <a:bodyPr/>
          <a:lstStyle/>
          <a:p>
            <a:r>
              <a:rPr lang="sk-SK" dirty="0"/>
              <a:t>Čo je pre vás práca?</a:t>
            </a:r>
            <a:endParaRPr lang="cs-CZ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B524D6C2-D3D0-4209-8BC9-7610B8E4FD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7560881"/>
              </p:ext>
            </p:extLst>
          </p:nvPr>
        </p:nvGraphicFramePr>
        <p:xfrm>
          <a:off x="149424" y="1196751"/>
          <a:ext cx="8845152" cy="549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8B7F99D7-C57A-EE45-B5D9-39BBA1855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281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F4D8771-F42F-4D1D-8A23-8CFEC43E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12776"/>
            <a:ext cx="8229600" cy="450850"/>
          </a:xfrm>
        </p:spPr>
        <p:txBody>
          <a:bodyPr/>
          <a:lstStyle/>
          <a:p>
            <a:r>
              <a:rPr lang="sk-SK" dirty="0"/>
              <a:t>Chcete často meniť zamestnanie?</a:t>
            </a:r>
            <a:endParaRPr lang="cs-CZ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578C6479-995B-452F-BE45-D802020D8E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734211"/>
              </p:ext>
            </p:extLst>
          </p:nvPr>
        </p:nvGraphicFramePr>
        <p:xfrm>
          <a:off x="196559" y="2276872"/>
          <a:ext cx="4435015" cy="4113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xmlns="" id="{8BB3198F-AA08-497A-B2AC-5A8D0BBFEF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3794299"/>
              </p:ext>
            </p:extLst>
          </p:nvPr>
        </p:nvGraphicFramePr>
        <p:xfrm>
          <a:off x="5292080" y="2132856"/>
          <a:ext cx="4176463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4668AA10-0FEC-F34A-B58A-6FDE50B74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75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29DB6CA-011F-4562-9EF5-95B64C806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5947"/>
            <a:ext cx="8229600" cy="450850"/>
          </a:xfrm>
        </p:spPr>
        <p:txBody>
          <a:bodyPr/>
          <a:lstStyle/>
          <a:p>
            <a:r>
              <a:rPr lang="cs-CZ" sz="2000" dirty="0" err="1"/>
              <a:t>Chceli</a:t>
            </a:r>
            <a:r>
              <a:rPr lang="cs-CZ" sz="2000" dirty="0"/>
              <a:t> by </a:t>
            </a:r>
            <a:r>
              <a:rPr lang="cs-CZ" sz="2000" dirty="0" err="1"/>
              <a:t>ste</a:t>
            </a:r>
            <a:r>
              <a:rPr lang="cs-CZ" sz="2000" dirty="0"/>
              <a:t> </a:t>
            </a:r>
            <a:r>
              <a:rPr lang="cs-CZ" sz="2000" dirty="0" err="1"/>
              <a:t>niekedy</a:t>
            </a:r>
            <a:r>
              <a:rPr lang="cs-CZ" sz="2000" dirty="0"/>
              <a:t> </a:t>
            </a:r>
            <a:r>
              <a:rPr lang="cs-CZ" sz="2000" dirty="0" err="1"/>
              <a:t>pracovať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v zahraničí?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xmlns="" id="{4D39D3A5-7696-4D71-BB23-862C7B567E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4604306"/>
              </p:ext>
            </p:extLst>
          </p:nvPr>
        </p:nvGraphicFramePr>
        <p:xfrm>
          <a:off x="1223628" y="1772816"/>
          <a:ext cx="6696744" cy="4394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1972B76F-1B8A-4A5F-BEB6-E397A498A652}"/>
              </a:ext>
            </a:extLst>
          </p:cNvPr>
          <p:cNvSpPr txBox="1"/>
          <p:nvPr/>
        </p:nvSpPr>
        <p:spPr>
          <a:xfrm>
            <a:off x="6372200" y="6330153"/>
            <a:ext cx="24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dirty="0">
                <a:latin typeface="+mj-lt"/>
              </a:rPr>
              <a:t>1392 respondentů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B215C70B-AAB8-D145-BA3B-443817A1D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7837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DDA5C514-F0EC-42F9-8902-4E6EC5BA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32" y="1249534"/>
            <a:ext cx="871296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20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Viete už, kam si podáte </a:t>
            </a:r>
            <a:r>
              <a:rPr lang="cs-CZ" sz="20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prihlášku</a:t>
            </a:r>
            <a:r>
              <a:rPr lang="cs-CZ" sz="20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4DBDC733-ACDA-4524-B781-70738064B564}"/>
              </a:ext>
            </a:extLst>
          </p:cNvPr>
          <p:cNvSpPr txBox="1"/>
          <p:nvPr/>
        </p:nvSpPr>
        <p:spPr>
          <a:xfrm>
            <a:off x="4067944" y="6200851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dirty="0" err="1">
                <a:latin typeface="+mj-lt"/>
              </a:rPr>
              <a:t>jún</a:t>
            </a:r>
            <a:r>
              <a:rPr lang="cs-CZ" sz="2000" dirty="0">
                <a:latin typeface="+mj-lt"/>
              </a:rPr>
              <a:t>, 3. ročník SŠ, 2163 respondentů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xmlns="" id="{A89CFE02-C26E-450C-B9BE-C788C980E5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988612"/>
              </p:ext>
            </p:extLst>
          </p:nvPr>
        </p:nvGraphicFramePr>
        <p:xfrm>
          <a:off x="312229" y="1772816"/>
          <a:ext cx="8591550" cy="398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6DEE6835-A1C1-FE49-9A0A-10890E5D8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801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Čo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 nich </a:t>
            </a:r>
            <a:r>
              <a:rPr lang="cs-CZ" sz="4800" kern="0" dirty="0" err="1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vieme</a:t>
            </a:r>
            <a:r>
              <a:rPr lang="cs-CZ" sz="4800" kern="0" dirty="0">
                <a:solidFill>
                  <a:schemeClr val="accent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5334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332656"/>
            <a:ext cx="8568952" cy="756084"/>
          </a:xfrm>
        </p:spPr>
        <p:txBody>
          <a:bodyPr numCol="1"/>
          <a:lstStyle/>
          <a:p>
            <a:pPr marL="355600" indent="-355600">
              <a:buNone/>
            </a:pPr>
            <a:r>
              <a:rPr lang="pl-PL" dirty="0" err="1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Záujem</a:t>
            </a:r>
            <a:r>
              <a:rPr lang="pl-PL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 </a:t>
            </a:r>
            <a:r>
              <a:rPr lang="pl-PL" dirty="0" err="1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odbory</a:t>
            </a:r>
            <a:r>
              <a:rPr lang="pl-PL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l-PL" dirty="0" err="1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štúdia</a:t>
            </a:r>
            <a:r>
              <a:rPr lang="pl-PL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l-PL" dirty="0" err="1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medzi</a:t>
            </a:r>
            <a:r>
              <a:rPr lang="pl-PL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l-PL" dirty="0" err="1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maturantami</a:t>
            </a:r>
            <a:endParaRPr lang="cs-CZ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2D03EF02-3801-48C4-A9C8-1F82D2C3DCA2}"/>
              </a:ext>
            </a:extLst>
          </p:cNvPr>
          <p:cNvSpPr txBox="1"/>
          <p:nvPr/>
        </p:nvSpPr>
        <p:spPr>
          <a:xfrm>
            <a:off x="6084168" y="6330153"/>
            <a:ext cx="277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dirty="0">
                <a:latin typeface="+mj-lt"/>
              </a:rPr>
              <a:t>2245 </a:t>
            </a:r>
            <a:r>
              <a:rPr lang="cs-CZ" sz="2000" dirty="0" err="1">
                <a:latin typeface="+mj-lt"/>
              </a:rPr>
              <a:t>respondentov</a:t>
            </a:r>
            <a:r>
              <a:rPr lang="cs-CZ" sz="2000" dirty="0">
                <a:latin typeface="+mj-lt"/>
              </a:rPr>
              <a:t>, SR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xmlns="" id="{BDE73B97-07E5-45A8-929C-F21CF316DFA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9512" y="1453353"/>
          <a:ext cx="8784976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34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988840"/>
            <a:ext cx="83531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3600" b="1" kern="0" dirty="0">
                <a:solidFill>
                  <a:srgbClr val="0066A4"/>
                </a:solidFill>
                <a:latin typeface="+mn-lt"/>
              </a:rPr>
              <a:t>Nemusíte si </a:t>
            </a:r>
            <a:r>
              <a:rPr lang="cs-CZ" sz="3600" b="1" kern="0" dirty="0" err="1">
                <a:solidFill>
                  <a:srgbClr val="0066A4"/>
                </a:solidFill>
                <a:latin typeface="+mn-lt"/>
              </a:rPr>
              <a:t>robiť</a:t>
            </a:r>
            <a:r>
              <a:rPr lang="cs-CZ" sz="3600" b="1" kern="0" dirty="0">
                <a:solidFill>
                  <a:srgbClr val="0066A4"/>
                </a:solidFill>
                <a:latin typeface="+mn-lt"/>
              </a:rPr>
              <a:t> poznámky,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kern="0" dirty="0">
              <a:solidFill>
                <a:srgbClr val="0066A4"/>
              </a:solidFill>
              <a:latin typeface="+mn-lt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3600" kern="0" dirty="0" err="1">
                <a:solidFill>
                  <a:srgbClr val="0066A4"/>
                </a:solidFill>
                <a:latin typeface="+mn-lt"/>
              </a:rPr>
              <a:t>túto</a:t>
            </a:r>
            <a:r>
              <a:rPr lang="cs-CZ" sz="3600" kern="0" dirty="0">
                <a:solidFill>
                  <a:srgbClr val="0066A4"/>
                </a:solidFill>
                <a:latin typeface="+mn-lt"/>
              </a:rPr>
              <a:t> </a:t>
            </a:r>
            <a:r>
              <a:rPr lang="cs-CZ" sz="3600" kern="0" dirty="0" err="1">
                <a:solidFill>
                  <a:srgbClr val="0066A4"/>
                </a:solidFill>
                <a:latin typeface="+mn-lt"/>
              </a:rPr>
              <a:t>prezentáciu</a:t>
            </a:r>
            <a:r>
              <a:rPr lang="cs-CZ" sz="3600" kern="0" dirty="0">
                <a:solidFill>
                  <a:srgbClr val="0066A4"/>
                </a:solidFill>
                <a:latin typeface="+mn-lt"/>
              </a:rPr>
              <a:t> si bude m</a:t>
            </a:r>
            <a:r>
              <a:rPr lang="sk-SK" sz="3600" kern="0" dirty="0" err="1">
                <a:solidFill>
                  <a:srgbClr val="0066A4"/>
                </a:solidFill>
                <a:latin typeface="+mn-lt"/>
              </a:rPr>
              <a:t>ôcť</a:t>
            </a:r>
            <a:r>
              <a:rPr lang="sk-SK" sz="3600" kern="0" dirty="0">
                <a:solidFill>
                  <a:srgbClr val="0066A4"/>
                </a:solidFill>
                <a:latin typeface="+mn-lt"/>
              </a:rPr>
              <a:t> stiahnuť,</a:t>
            </a:r>
            <a:endParaRPr lang="cs-CZ" sz="1000" kern="0" dirty="0">
              <a:solidFill>
                <a:srgbClr val="FF0000"/>
              </a:solidFill>
              <a:latin typeface="+mn-lt"/>
            </a:endParaRPr>
          </a:p>
          <a:p>
            <a:pPr marL="812800" lvl="1" indent="-368300">
              <a:spcBef>
                <a:spcPct val="20000"/>
              </a:spcBef>
              <a:buFontTx/>
              <a:buChar char="-"/>
              <a:defRPr/>
            </a:pPr>
            <a:endParaRPr lang="cs-CZ" sz="2000" kern="0" dirty="0">
              <a:solidFill>
                <a:schemeClr val="accent1"/>
              </a:solidFill>
              <a:latin typeface="+mn-lt"/>
            </a:endParaRPr>
          </a:p>
          <a:p>
            <a:pPr marL="450850" lvl="1" indent="-450850" algn="ctr">
              <a:spcBef>
                <a:spcPct val="20000"/>
              </a:spcBef>
              <a:tabLst>
                <a:tab pos="450850" algn="l"/>
              </a:tabLst>
              <a:defRPr/>
            </a:pPr>
            <a:r>
              <a:rPr lang="cs-CZ" sz="3600" kern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odkaz Vám zašleme </a:t>
            </a:r>
            <a:r>
              <a:rPr lang="cs-CZ" sz="3600" kern="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emailom</a:t>
            </a:r>
            <a:endParaRPr lang="cs-CZ" sz="3600" kern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812800" lvl="1" indent="-812800">
              <a:spcBef>
                <a:spcPct val="20000"/>
              </a:spcBef>
              <a:buFontTx/>
              <a:buChar char="-"/>
              <a:defRPr/>
            </a:pPr>
            <a:endParaRPr lang="cs-CZ" sz="2000" kern="0" dirty="0">
              <a:solidFill>
                <a:schemeClr val="accent1"/>
              </a:solidFill>
              <a:latin typeface="+mn-lt"/>
            </a:endParaRPr>
          </a:p>
          <a:p>
            <a:pPr marL="812800" lvl="1" indent="-355600">
              <a:spcBef>
                <a:spcPct val="20000"/>
              </a:spcBef>
              <a:buFontTx/>
              <a:buChar char="-"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39750" marR="0" lvl="0" indent="-539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 txBox="1">
            <a:spLocks/>
          </p:cNvSpPr>
          <p:nvPr/>
        </p:nvSpPr>
        <p:spPr bwMode="auto">
          <a:xfrm>
            <a:off x="179512" y="1196753"/>
            <a:ext cx="8712968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2000" b="1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Záujem</a:t>
            </a:r>
            <a:r>
              <a:rPr lang="cs-CZ" sz="2000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o odbor </a:t>
            </a:r>
            <a:r>
              <a:rPr lang="cs-CZ" sz="2000" b="1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štúdia</a:t>
            </a:r>
            <a:r>
              <a:rPr lang="cs-CZ" sz="2000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000" b="1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medzi</a:t>
            </a:r>
            <a:r>
              <a:rPr lang="cs-CZ" sz="2000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000" b="1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maturantami</a:t>
            </a:r>
            <a:r>
              <a:rPr lang="cs-CZ" sz="2000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0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(2017/18, CVTI SR)</a:t>
            </a:r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270704"/>
              </p:ext>
            </p:extLst>
          </p:nvPr>
        </p:nvGraphicFramePr>
        <p:xfrm>
          <a:off x="395536" y="1484784"/>
          <a:ext cx="8496944" cy="5107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Nadpis 1"/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 Light" pitchFamily="34" charset="0"/>
                <a:ea typeface="Segoe UI" pitchFamily="34" charset="0"/>
                <a:cs typeface="Segoe UI" pitchFamily="34" charset="0"/>
              </a:rPr>
              <a:t>Ako</a:t>
            </a: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kumimoji="0" lang="cs-CZ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 Light" pitchFamily="34" charset="0"/>
                <a:ea typeface="Segoe UI" pitchFamily="34" charset="0"/>
                <a:cs typeface="Segoe UI" pitchFamily="34" charset="0"/>
              </a:rPr>
              <a:t>uvažujú</a:t>
            </a: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 Light" pitchFamily="34" charset="0"/>
                <a:ea typeface="Segoe UI" pitchFamily="34" charset="0"/>
                <a:cs typeface="Segoe UI" pitchFamily="34" charset="0"/>
              </a:rPr>
              <a:t> maturanti…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64009"/>
              </p:ext>
            </p:extLst>
          </p:nvPr>
        </p:nvGraphicFramePr>
        <p:xfrm>
          <a:off x="323528" y="476672"/>
          <a:ext cx="8280920" cy="5899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Nadpis 3"/>
          <p:cNvSpPr txBox="1">
            <a:spLocks/>
          </p:cNvSpPr>
          <p:nvPr/>
        </p:nvSpPr>
        <p:spPr bwMode="auto">
          <a:xfrm>
            <a:off x="251520" y="1412776"/>
            <a:ext cx="8712968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2200" b="1" kern="0" dirty="0" err="1">
                <a:solidFill>
                  <a:srgbClr val="0070C0"/>
                </a:solidFill>
              </a:rPr>
              <a:t>Záujem</a:t>
            </a:r>
            <a:r>
              <a:rPr lang="cs-CZ" sz="2200" b="1" kern="0" dirty="0">
                <a:solidFill>
                  <a:srgbClr val="0070C0"/>
                </a:solidFill>
              </a:rPr>
              <a:t> o odbor </a:t>
            </a:r>
            <a:r>
              <a:rPr lang="cs-CZ" sz="2200" b="1" kern="0" dirty="0" err="1">
                <a:solidFill>
                  <a:srgbClr val="0070C0"/>
                </a:solidFill>
              </a:rPr>
              <a:t>štúdia</a:t>
            </a:r>
            <a:r>
              <a:rPr lang="cs-CZ" sz="2200" b="1" kern="0" dirty="0">
                <a:solidFill>
                  <a:srgbClr val="0070C0"/>
                </a:solidFill>
              </a:rPr>
              <a:t> </a:t>
            </a:r>
            <a:r>
              <a:rPr lang="cs-CZ" sz="2200" b="1" kern="0" dirty="0" err="1">
                <a:solidFill>
                  <a:srgbClr val="0070C0"/>
                </a:solidFill>
              </a:rPr>
              <a:t>medzi</a:t>
            </a:r>
            <a:r>
              <a:rPr lang="cs-CZ" sz="2200" b="1" kern="0" dirty="0">
                <a:solidFill>
                  <a:srgbClr val="0070C0"/>
                </a:solidFill>
              </a:rPr>
              <a:t> </a:t>
            </a:r>
            <a:r>
              <a:rPr lang="cs-CZ" sz="2200" b="1" kern="0" dirty="0" err="1">
                <a:solidFill>
                  <a:srgbClr val="0070C0"/>
                </a:solidFill>
              </a:rPr>
              <a:t>maturantami</a:t>
            </a:r>
            <a:r>
              <a:rPr lang="cs-CZ" sz="2200" b="1" kern="0" dirty="0">
                <a:solidFill>
                  <a:srgbClr val="0070C0"/>
                </a:solidFill>
              </a:rPr>
              <a:t> </a:t>
            </a:r>
            <a:r>
              <a:rPr lang="cs-CZ" sz="22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(2017/18, CVTI SR)</a:t>
            </a:r>
            <a:br>
              <a:rPr lang="cs-CZ" sz="22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cs-CZ" sz="22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Spoločenské</a:t>
            </a:r>
            <a:r>
              <a:rPr lang="cs-CZ" sz="22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2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vedy</a:t>
            </a:r>
            <a:endParaRPr lang="cs-CZ" sz="2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Ako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uvažujú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maturanti…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5288" y="332656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28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Čo</a:t>
            </a:r>
            <a:r>
              <a:rPr lang="cs-CZ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cs-CZ" sz="28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pre</a:t>
            </a:r>
            <a:r>
              <a:rPr lang="cs-CZ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vás </a:t>
            </a:r>
            <a:r>
              <a:rPr lang="cs-CZ" sz="28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pri</a:t>
            </a:r>
            <a:r>
              <a:rPr lang="cs-CZ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výbere</a:t>
            </a:r>
            <a:r>
              <a:rPr lang="cs-CZ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odboru </a:t>
            </a:r>
            <a:r>
              <a:rPr lang="cs-CZ" sz="28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dôležité</a:t>
            </a:r>
            <a:r>
              <a:rPr lang="cs-CZ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aphicFrame>
        <p:nvGraphicFramePr>
          <p:cNvPr id="5" name="Graf 4"/>
          <p:cNvGraphicFramePr/>
          <p:nvPr/>
        </p:nvGraphicFramePr>
        <p:xfrm>
          <a:off x="683568" y="1556792"/>
          <a:ext cx="770485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4453A335-873B-41BB-B2BF-46E521084122}"/>
              </a:ext>
            </a:extLst>
          </p:cNvPr>
          <p:cNvSpPr txBox="1"/>
          <p:nvPr/>
        </p:nvSpPr>
        <p:spPr>
          <a:xfrm>
            <a:off x="5508104" y="6200851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dirty="0">
                <a:latin typeface="+mj-lt"/>
              </a:rPr>
              <a:t> 2255 </a:t>
            </a:r>
            <a:r>
              <a:rPr lang="cs-CZ" sz="2000" dirty="0" err="1">
                <a:latin typeface="+mj-lt"/>
              </a:rPr>
              <a:t>respondentov</a:t>
            </a:r>
            <a:r>
              <a:rPr lang="cs-CZ" sz="2000" dirty="0">
                <a:latin typeface="+mj-lt"/>
              </a:rPr>
              <a:t>, SR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xmlns="" id="{5158AB50-BC76-4CD6-B1D3-8D79A9143A2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90562" y="1590674"/>
          <a:ext cx="8057902" cy="421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0615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5288" y="332656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28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Čo</a:t>
            </a:r>
            <a:r>
              <a:rPr lang="cs-CZ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cs-CZ" sz="28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rozhodujúce</a:t>
            </a:r>
            <a:r>
              <a:rPr lang="cs-CZ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pri</a:t>
            </a:r>
            <a:r>
              <a:rPr lang="cs-CZ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výbere</a:t>
            </a:r>
            <a:r>
              <a:rPr lang="cs-CZ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fakulty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xmlns="" id="{3346145A-4871-41A5-A118-E38DBBE33DC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2912" y="1628800"/>
          <a:ext cx="837756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63AC041A-1234-4DE4-A8A8-40CB1A757E9C}"/>
              </a:ext>
            </a:extLst>
          </p:cNvPr>
          <p:cNvSpPr txBox="1"/>
          <p:nvPr/>
        </p:nvSpPr>
        <p:spPr>
          <a:xfrm>
            <a:off x="6300192" y="632528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1800" dirty="0">
                <a:latin typeface="+mj-lt"/>
              </a:rPr>
              <a:t> 2084 </a:t>
            </a:r>
            <a:r>
              <a:rPr lang="cs-CZ" sz="1800" dirty="0" err="1">
                <a:latin typeface="+mj-lt"/>
              </a:rPr>
              <a:t>respondentov</a:t>
            </a:r>
            <a:r>
              <a:rPr lang="cs-CZ" sz="1800" dirty="0">
                <a:latin typeface="+mj-lt"/>
              </a:rPr>
              <a:t>, SR</a:t>
            </a:r>
          </a:p>
        </p:txBody>
      </p:sp>
    </p:spTree>
    <p:extLst>
      <p:ext uri="{BB962C8B-B14F-4D97-AF65-F5344CB8AC3E}">
        <p14:creationId xmlns:p14="http://schemas.microsoft.com/office/powerpoint/2010/main" val="437292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 txBox="1">
            <a:spLocks/>
          </p:cNvSpPr>
          <p:nvPr/>
        </p:nvSpPr>
        <p:spPr bwMode="auto">
          <a:xfrm>
            <a:off x="179512" y="1124744"/>
            <a:ext cx="914400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2400" b="1" kern="0" dirty="0" err="1">
                <a:solidFill>
                  <a:srgbClr val="0066A4"/>
                </a:solidFill>
                <a:latin typeface="+mj-lt"/>
                <a:ea typeface="+mj-ea"/>
                <a:cs typeface="+mj-cs"/>
              </a:rPr>
              <a:t>Kedy</a:t>
            </a:r>
            <a:r>
              <a:rPr lang="cs-CZ" sz="2400" b="1" kern="0" dirty="0">
                <a:solidFill>
                  <a:srgbClr val="0066A4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400" b="1" kern="0" dirty="0" err="1">
                <a:solidFill>
                  <a:srgbClr val="0066A4"/>
                </a:solidFill>
                <a:latin typeface="+mj-lt"/>
                <a:ea typeface="+mj-ea"/>
                <a:cs typeface="+mj-cs"/>
              </a:rPr>
              <a:t>ste</a:t>
            </a:r>
            <a:r>
              <a:rPr lang="cs-CZ" sz="2400" b="1" kern="0" dirty="0">
                <a:solidFill>
                  <a:srgbClr val="0066A4"/>
                </a:solidFill>
                <a:latin typeface="+mj-lt"/>
                <a:ea typeface="+mj-ea"/>
                <a:cs typeface="+mj-cs"/>
              </a:rPr>
              <a:t> se rozhodli, </a:t>
            </a:r>
            <a:br>
              <a:rPr lang="cs-CZ" sz="2400" b="1" kern="0" dirty="0">
                <a:solidFill>
                  <a:srgbClr val="0066A4"/>
                </a:solidFill>
                <a:latin typeface="+mj-lt"/>
                <a:ea typeface="+mj-ea"/>
                <a:cs typeface="+mj-cs"/>
              </a:rPr>
            </a:br>
            <a:r>
              <a:rPr lang="cs-CZ" sz="2400" b="1" kern="0" dirty="0">
                <a:solidFill>
                  <a:srgbClr val="0066A4"/>
                </a:solidFill>
                <a:latin typeface="+mj-lt"/>
                <a:ea typeface="+mj-ea"/>
                <a:cs typeface="+mj-cs"/>
              </a:rPr>
              <a:t>na </a:t>
            </a:r>
            <a:r>
              <a:rPr lang="cs-CZ" sz="2400" b="1" kern="0" dirty="0" err="1">
                <a:solidFill>
                  <a:srgbClr val="0066A4"/>
                </a:solidFill>
                <a:latin typeface="+mj-lt"/>
                <a:ea typeface="+mj-ea"/>
                <a:cs typeface="+mj-cs"/>
              </a:rPr>
              <a:t>akú</a:t>
            </a:r>
            <a:r>
              <a:rPr lang="cs-CZ" sz="2400" b="1" kern="0" dirty="0">
                <a:solidFill>
                  <a:srgbClr val="0066A4"/>
                </a:solidFill>
                <a:latin typeface="+mj-lt"/>
                <a:ea typeface="+mj-ea"/>
                <a:cs typeface="+mj-cs"/>
              </a:rPr>
              <a:t> fakultu si podáte </a:t>
            </a:r>
            <a:r>
              <a:rPr lang="cs-CZ" sz="2400" b="1" kern="0" dirty="0" err="1">
                <a:solidFill>
                  <a:srgbClr val="0066A4"/>
                </a:solidFill>
                <a:latin typeface="+mj-lt"/>
                <a:ea typeface="+mj-ea"/>
                <a:cs typeface="+mj-cs"/>
              </a:rPr>
              <a:t>prihlášku</a:t>
            </a:r>
            <a:r>
              <a:rPr lang="cs-CZ" sz="2400" b="1" kern="0" dirty="0">
                <a:solidFill>
                  <a:srgbClr val="0066A4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321" t="36446" r="50279" b="26540"/>
          <a:stretch>
            <a:fillRect/>
          </a:stretch>
        </p:blipFill>
        <p:spPr bwMode="auto">
          <a:xfrm>
            <a:off x="2195736" y="2204864"/>
            <a:ext cx="41515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oblený obdélníkový popisek 7"/>
          <p:cNvSpPr/>
          <p:nvPr/>
        </p:nvSpPr>
        <p:spPr>
          <a:xfrm rot="1169214">
            <a:off x="6200894" y="1715718"/>
            <a:ext cx="2664296" cy="221265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sk-SK" sz="2000" i="1" dirty="0">
                <a:solidFill>
                  <a:srgbClr val="00598E"/>
                </a:solidFill>
                <a:latin typeface="Segoe Print" pitchFamily="2" charset="0"/>
              </a:rPr>
              <a:t>Medzi 1. a 4. ročníkom zmení rozhodnutie o výbere odboru takmer 60 % stredoškolákov. </a:t>
            </a:r>
          </a:p>
          <a:p>
            <a:pPr algn="ctr"/>
            <a:endParaRPr lang="sk-SK" sz="1400" dirty="0">
              <a:latin typeface="Segoe Print" pitchFamily="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83568" y="6309320"/>
            <a:ext cx="792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Segoe UI Light" pitchFamily="34" charset="0"/>
              </a:rPr>
              <a:t>Data v grafech pocházejí z dotazníků mezi uchazeči VŠ v </a:t>
            </a:r>
            <a:r>
              <a:rPr lang="cs-CZ" sz="1400">
                <a:latin typeface="Segoe UI Light" pitchFamily="34" charset="0"/>
              </a:rPr>
              <a:t>roce 2017, </a:t>
            </a:r>
            <a:r>
              <a:rPr lang="cs-CZ" sz="1400" dirty="0">
                <a:latin typeface="Segoe UI Light" pitchFamily="34" charset="0"/>
              </a:rPr>
              <a:t>4. termín, 1528 respondentů.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Ako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uvažujú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maturanti…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0DFE4AC-8E00-49B7-87D1-90FD2684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NPS 2016/2017 v </a:t>
            </a:r>
            <a:r>
              <a:rPr lang="cs-CZ" dirty="0" err="1"/>
              <a:t>číslach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F5D6FE5E-9687-4255-984D-6C316B5607AC}"/>
              </a:ext>
            </a:extLst>
          </p:cNvPr>
          <p:cNvSpPr/>
          <p:nvPr/>
        </p:nvSpPr>
        <p:spPr>
          <a:xfrm>
            <a:off x="457200" y="170484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buNone/>
            </a:pPr>
            <a:r>
              <a:rPr lang="cs-CZ" sz="2400" dirty="0" err="1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Odkiaľ</a:t>
            </a:r>
            <a:r>
              <a:rPr lang="cs-CZ" sz="2400" dirty="0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</a:t>
            </a:r>
            <a:r>
              <a:rPr lang="cs-CZ" sz="2400" dirty="0" err="1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sa</a:t>
            </a:r>
            <a:r>
              <a:rPr lang="cs-CZ" sz="2400" dirty="0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na VŠ </a:t>
            </a:r>
            <a:r>
              <a:rPr lang="cs-CZ" sz="2400" dirty="0" err="1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hlásite</a:t>
            </a:r>
            <a:r>
              <a:rPr lang="cs-CZ" sz="2400" dirty="0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?</a:t>
            </a: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xmlns="" id="{5608BDE5-963F-49AA-BCBA-43F954DAA2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595102"/>
              </p:ext>
            </p:extLst>
          </p:nvPr>
        </p:nvGraphicFramePr>
        <p:xfrm>
          <a:off x="0" y="2348880"/>
          <a:ext cx="9144000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4424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0DFE4AC-8E00-49B7-87D1-90FD2684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NPS 2016/2017 v </a:t>
            </a:r>
            <a:r>
              <a:rPr lang="cs-CZ" dirty="0" err="1"/>
              <a:t>číslach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F5D6FE5E-9687-4255-984D-6C316B5607AC}"/>
              </a:ext>
            </a:extLst>
          </p:cNvPr>
          <p:cNvSpPr/>
          <p:nvPr/>
        </p:nvSpPr>
        <p:spPr>
          <a:xfrm>
            <a:off x="457200" y="170484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buNone/>
            </a:pPr>
            <a:r>
              <a:rPr lang="cs-CZ" sz="2400" dirty="0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Na </a:t>
            </a:r>
            <a:r>
              <a:rPr lang="cs-CZ" sz="2400" dirty="0" err="1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akom</a:t>
            </a:r>
            <a:r>
              <a:rPr lang="cs-CZ" sz="2400" dirty="0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type školy maturujete / maturovali </a:t>
            </a:r>
            <a:r>
              <a:rPr lang="cs-CZ" sz="2400" dirty="0" err="1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ste</a:t>
            </a:r>
            <a:r>
              <a:rPr lang="cs-CZ" sz="2400" dirty="0">
                <a:solidFill>
                  <a:srgbClr val="0076B8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?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xmlns="" id="{4C555713-1BEA-4093-9577-7E750E453D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072109"/>
              </p:ext>
            </p:extLst>
          </p:nvPr>
        </p:nvGraphicFramePr>
        <p:xfrm>
          <a:off x="0" y="2174641"/>
          <a:ext cx="9144000" cy="427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328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 txBox="1">
            <a:spLocks/>
          </p:cNvSpPr>
          <p:nvPr/>
        </p:nvSpPr>
        <p:spPr bwMode="auto">
          <a:xfrm>
            <a:off x="179512" y="1196753"/>
            <a:ext cx="8329612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cs-CZ" sz="2400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Zájem o obor studia mezi maturanty </a:t>
            </a:r>
            <a:r>
              <a:rPr lang="cs-CZ" sz="24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(2980 studentů)</a:t>
            </a:r>
          </a:p>
        </p:txBody>
      </p:sp>
      <p:graphicFrame>
        <p:nvGraphicFramePr>
          <p:cNvPr id="8" name="Graf 7"/>
          <p:cNvGraphicFramePr/>
          <p:nvPr/>
        </p:nvGraphicFramePr>
        <p:xfrm>
          <a:off x="251520" y="1700808"/>
          <a:ext cx="856895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Ako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uvažujú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maturanti…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2550387169"/>
              </p:ext>
            </p:extLst>
          </p:nvPr>
        </p:nvGraphicFramePr>
        <p:xfrm>
          <a:off x="251520" y="1268760"/>
          <a:ext cx="864096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Ako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uvažujú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maturanti…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2679902660"/>
              </p:ext>
            </p:extLst>
          </p:nvPr>
        </p:nvGraphicFramePr>
        <p:xfrm>
          <a:off x="251520" y="1196752"/>
          <a:ext cx="8712968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Ako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uvažujú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maturanti…</a:t>
            </a:r>
          </a:p>
        </p:txBody>
      </p:sp>
      <p:sp>
        <p:nvSpPr>
          <p:cNvPr id="2" name="Myšlenková bublina: obláček 1">
            <a:extLst>
              <a:ext uri="{FF2B5EF4-FFF2-40B4-BE49-F238E27FC236}">
                <a16:creationId xmlns:a16="http://schemas.microsoft.com/office/drawing/2014/main" xmlns="" id="{257B7F89-24DE-4B19-AED8-FA89EB9EF480}"/>
              </a:ext>
            </a:extLst>
          </p:cNvPr>
          <p:cNvSpPr/>
          <p:nvPr/>
        </p:nvSpPr>
        <p:spPr>
          <a:xfrm rot="505757">
            <a:off x="3247568" y="1182688"/>
            <a:ext cx="5745832" cy="2040200"/>
          </a:xfrm>
          <a:prstGeom prst="cloudCallou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Pokiaľ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by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ste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sa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dostali na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viac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fakúlt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čo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pre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vás bude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rozhodujúce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pri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výbere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konkrétnej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fakulty, na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ktorú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by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ste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sa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egoe Print" panose="02000600000000000000" pitchFamily="2" charset="0"/>
              </a:rPr>
              <a:t>zapísali</a:t>
            </a:r>
            <a:r>
              <a:rPr lang="cs-CZ" i="1" dirty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0" y="1340768"/>
            <a:ext cx="83733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9750" marR="0" lvl="0" indent="-539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kern="0" noProof="0" dirty="0" err="1">
                <a:solidFill>
                  <a:schemeClr val="accent1"/>
                </a:solidFill>
                <a:latin typeface="+mn-lt"/>
              </a:rPr>
              <a:t>Č</a:t>
            </a:r>
            <a:r>
              <a:rPr kumimoji="0" lang="cs-CZ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</a:t>
            </a: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vás máme</a:t>
            </a:r>
          </a:p>
          <a:p>
            <a:pPr marL="539750" marR="0" lvl="0" indent="-539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000" kern="0" dirty="0">
              <a:solidFill>
                <a:schemeClr val="accent1"/>
              </a:solidFill>
              <a:latin typeface="+mn-lt"/>
            </a:endParaRPr>
          </a:p>
          <a:p>
            <a:pPr marL="812800" lvl="1" indent="-3683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kern="0" dirty="0" err="1">
                <a:solidFill>
                  <a:schemeClr val="accent1"/>
                </a:solidFill>
                <a:latin typeface="+mn-lt"/>
              </a:rPr>
              <a:t>Brožúrku</a:t>
            </a:r>
            <a:r>
              <a:rPr lang="cs-CZ" sz="2800" kern="0" dirty="0">
                <a:solidFill>
                  <a:schemeClr val="accent1"/>
                </a:solidFill>
                <a:latin typeface="+mn-lt"/>
              </a:rPr>
              <a:t> „</a:t>
            </a:r>
            <a:r>
              <a:rPr lang="cs-CZ" sz="2800" kern="0" dirty="0" err="1">
                <a:solidFill>
                  <a:schemeClr val="accent1"/>
                </a:solidFill>
                <a:latin typeface="+mn-lt"/>
              </a:rPr>
              <a:t>Ako</a:t>
            </a:r>
            <a:r>
              <a:rPr lang="cs-CZ" sz="2800" kern="0" dirty="0">
                <a:solidFill>
                  <a:schemeClr val="accent1"/>
                </a:solidFill>
                <a:latin typeface="+mn-lt"/>
              </a:rPr>
              <a:t> na </a:t>
            </a:r>
            <a:r>
              <a:rPr lang="cs-CZ" sz="2800" kern="0" dirty="0" err="1">
                <a:solidFill>
                  <a:schemeClr val="accent1"/>
                </a:solidFill>
                <a:latin typeface="+mn-lt"/>
              </a:rPr>
              <a:t>vysokú</a:t>
            </a:r>
            <a:r>
              <a:rPr lang="cs-CZ" sz="2800" kern="0" dirty="0">
                <a:solidFill>
                  <a:schemeClr val="accent1"/>
                </a:solidFill>
                <a:latin typeface="+mn-lt"/>
              </a:rPr>
              <a:t> školu“ </a:t>
            </a:r>
          </a:p>
          <a:p>
            <a:pPr marL="812800" lvl="1" indent="-3683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u="sng" kern="0" dirty="0" err="1">
                <a:solidFill>
                  <a:schemeClr val="accent1"/>
                </a:solidFill>
                <a:latin typeface="+mn-lt"/>
              </a:rPr>
              <a:t>Ukážky</a:t>
            </a:r>
            <a:r>
              <a:rPr lang="cs-CZ" sz="2800" u="sng" kern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cs-CZ" sz="2800" u="sng" kern="0" dirty="0" err="1">
                <a:solidFill>
                  <a:schemeClr val="accent1"/>
                </a:solidFill>
                <a:latin typeface="+mn-lt"/>
              </a:rPr>
              <a:t>testov</a:t>
            </a:r>
            <a:r>
              <a:rPr lang="cs-CZ" sz="2800" u="sng" kern="0" dirty="0">
                <a:solidFill>
                  <a:schemeClr val="accent1"/>
                </a:solidFill>
                <a:latin typeface="+mn-lt"/>
              </a:rPr>
              <a:t> (VŠP a </a:t>
            </a:r>
            <a:r>
              <a:rPr lang="cs-CZ" sz="2800" u="sng" kern="0" dirty="0" err="1">
                <a:solidFill>
                  <a:schemeClr val="accent1"/>
                </a:solidFill>
                <a:latin typeface="+mn-lt"/>
              </a:rPr>
              <a:t>ďalšie</a:t>
            </a:r>
            <a:r>
              <a:rPr lang="cs-CZ" sz="2800" u="sng" kern="0" dirty="0">
                <a:solidFill>
                  <a:schemeClr val="accent1"/>
                </a:solidFill>
                <a:latin typeface="+mn-lt"/>
              </a:rPr>
              <a:t>)</a:t>
            </a:r>
          </a:p>
          <a:p>
            <a:pPr marL="812800" lvl="1" indent="-3683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kern="0" dirty="0" err="1">
                <a:solidFill>
                  <a:schemeClr val="accent1"/>
                </a:solidFill>
              </a:rPr>
              <a:t>Infoleták</a:t>
            </a:r>
            <a:r>
              <a:rPr lang="cs-CZ" sz="2800" kern="0" dirty="0">
                <a:solidFill>
                  <a:schemeClr val="accent1"/>
                </a:solidFill>
              </a:rPr>
              <a:t> - výsledky NPS 2017/2018 </a:t>
            </a:r>
          </a:p>
          <a:p>
            <a:pPr marL="812800" lvl="1" indent="-3683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kern="0" dirty="0">
                <a:solidFill>
                  <a:schemeClr val="accent1"/>
                </a:solidFill>
              </a:rPr>
              <a:t>Perpetuum – časopis</a:t>
            </a:r>
            <a:endParaRPr lang="cs-CZ" sz="2000" kern="0" dirty="0">
              <a:solidFill>
                <a:schemeClr val="accent1"/>
              </a:solidFill>
            </a:endParaRPr>
          </a:p>
          <a:p>
            <a:pPr marL="812800" lvl="1" indent="-3683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cs-CZ" sz="1000" kern="0" dirty="0">
              <a:solidFill>
                <a:schemeClr val="accent1"/>
              </a:solidFill>
              <a:latin typeface="+mn-lt"/>
            </a:endParaRPr>
          </a:p>
          <a:p>
            <a:pPr marL="812800" lvl="1" indent="-368300">
              <a:spcBef>
                <a:spcPct val="20000"/>
              </a:spcBef>
              <a:buFontTx/>
              <a:buChar char="-"/>
              <a:defRPr/>
            </a:pPr>
            <a:endParaRPr lang="cs-CZ" sz="2000" kern="0" dirty="0">
              <a:solidFill>
                <a:schemeClr val="accent1"/>
              </a:solidFill>
              <a:latin typeface="+mn-lt"/>
            </a:endParaRPr>
          </a:p>
          <a:p>
            <a:pPr marL="812800" lvl="1" indent="-368300">
              <a:spcBef>
                <a:spcPct val="20000"/>
              </a:spcBef>
              <a:buFontTx/>
              <a:buChar char="-"/>
              <a:defRPr/>
            </a:pPr>
            <a:endParaRPr lang="cs-CZ" sz="2000" kern="0" dirty="0">
              <a:solidFill>
                <a:schemeClr val="accent1"/>
              </a:solidFill>
              <a:latin typeface="+mn-lt"/>
            </a:endParaRPr>
          </a:p>
          <a:p>
            <a:pPr marL="812800" lvl="1" indent="-812800">
              <a:spcBef>
                <a:spcPct val="20000"/>
              </a:spcBef>
              <a:buFontTx/>
              <a:buChar char="-"/>
              <a:defRPr/>
            </a:pPr>
            <a:endParaRPr lang="cs-CZ" sz="2000" kern="0" dirty="0">
              <a:solidFill>
                <a:schemeClr val="accent1"/>
              </a:solidFill>
              <a:latin typeface="+mn-lt"/>
            </a:endParaRPr>
          </a:p>
          <a:p>
            <a:pPr marL="812800" lvl="1" indent="-355600">
              <a:spcBef>
                <a:spcPct val="20000"/>
              </a:spcBef>
              <a:buFontTx/>
              <a:buChar char="-"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39750" marR="0" lvl="0" indent="-539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 txBox="1">
            <a:spLocks/>
          </p:cNvSpPr>
          <p:nvPr/>
        </p:nvSpPr>
        <p:spPr bwMode="auto">
          <a:xfrm>
            <a:off x="468313" y="169863"/>
            <a:ext cx="8329612" cy="8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sk-SK" sz="32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PLÁN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3"/>
            <a:ext cx="8497069" cy="503984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dirty="0" err="1">
                <a:solidFill>
                  <a:srgbClr val="00598E"/>
                </a:solidFill>
              </a:rPr>
              <a:t>September</a:t>
            </a:r>
            <a:r>
              <a:rPr lang="cs-CZ" sz="2400" b="1" dirty="0">
                <a:solidFill>
                  <a:srgbClr val="00598E"/>
                </a:solidFill>
              </a:rPr>
              <a:t> / </a:t>
            </a:r>
            <a:r>
              <a:rPr lang="cs-CZ" sz="2400" b="1" dirty="0" err="1">
                <a:solidFill>
                  <a:srgbClr val="00598E"/>
                </a:solidFill>
              </a:rPr>
              <a:t>október</a:t>
            </a:r>
            <a:endParaRPr lang="cs-CZ" sz="2400" b="1" noProof="0" dirty="0">
              <a:solidFill>
                <a:srgbClr val="00598E"/>
              </a:solidFill>
            </a:endParaRPr>
          </a:p>
          <a:p>
            <a:pPr eaLnBrk="1" hangingPunct="1">
              <a:buFontTx/>
              <a:buNone/>
            </a:pPr>
            <a:r>
              <a:rPr lang="cs-CZ" sz="2400" noProof="0" dirty="0">
                <a:solidFill>
                  <a:srgbClr val="00598E"/>
                </a:solidFill>
              </a:rPr>
              <a:t>	</a:t>
            </a:r>
            <a:r>
              <a:rPr lang="cs-CZ" sz="2400" noProof="0" dirty="0" err="1">
                <a:solidFill>
                  <a:srgbClr val="00598E"/>
                </a:solidFill>
              </a:rPr>
              <a:t>rozhodovanie</a:t>
            </a:r>
            <a:r>
              <a:rPr lang="cs-CZ" sz="2400" noProof="0" dirty="0">
                <a:solidFill>
                  <a:srgbClr val="00598E"/>
                </a:solidFill>
              </a:rPr>
              <a:t> o </a:t>
            </a:r>
            <a:r>
              <a:rPr lang="cs-CZ" sz="2400" noProof="0" dirty="0" err="1">
                <a:solidFill>
                  <a:srgbClr val="00598E"/>
                </a:solidFill>
              </a:rPr>
              <a:t>vo</a:t>
            </a:r>
            <a:r>
              <a:rPr lang="sk-SK" sz="2400" dirty="0" err="1">
                <a:solidFill>
                  <a:srgbClr val="00598E"/>
                </a:solidFill>
              </a:rPr>
              <a:t>ľlbe</a:t>
            </a:r>
            <a:r>
              <a:rPr lang="cs-CZ" sz="2400" noProof="0" dirty="0">
                <a:solidFill>
                  <a:srgbClr val="00598E"/>
                </a:solidFill>
              </a:rPr>
              <a:t> odboru </a:t>
            </a:r>
            <a:r>
              <a:rPr lang="cs-CZ" sz="2400" noProof="0" dirty="0" err="1">
                <a:solidFill>
                  <a:srgbClr val="00598E"/>
                </a:solidFill>
              </a:rPr>
              <a:t>štúdia</a:t>
            </a:r>
            <a:endParaRPr lang="cs-CZ" sz="2400" noProof="0" dirty="0">
              <a:solidFill>
                <a:srgbClr val="00598E"/>
              </a:solidFill>
            </a:endParaRPr>
          </a:p>
          <a:p>
            <a:pPr eaLnBrk="1" hangingPunct="1">
              <a:buFontTx/>
              <a:buNone/>
            </a:pPr>
            <a:endParaRPr lang="cs-CZ" sz="2400" b="1" noProof="0" dirty="0">
              <a:solidFill>
                <a:srgbClr val="00598E"/>
              </a:solidFill>
            </a:endParaRPr>
          </a:p>
          <a:p>
            <a:pPr eaLnBrk="1" hangingPunct="1">
              <a:buFontTx/>
              <a:buNone/>
            </a:pPr>
            <a:r>
              <a:rPr lang="cs-CZ" sz="2400" b="1" noProof="0" dirty="0" err="1">
                <a:solidFill>
                  <a:srgbClr val="00598E"/>
                </a:solidFill>
              </a:rPr>
              <a:t>November</a:t>
            </a:r>
            <a:r>
              <a:rPr lang="cs-CZ" sz="2400" b="1" noProof="0" dirty="0">
                <a:solidFill>
                  <a:srgbClr val="00598E"/>
                </a:solidFill>
              </a:rPr>
              <a:t> / </a:t>
            </a:r>
            <a:r>
              <a:rPr lang="cs-CZ" sz="2400" b="1" noProof="0" dirty="0" err="1">
                <a:solidFill>
                  <a:srgbClr val="00598E"/>
                </a:solidFill>
              </a:rPr>
              <a:t>december</a:t>
            </a:r>
            <a:endParaRPr lang="cs-CZ" sz="2400" b="1" noProof="0" dirty="0">
              <a:solidFill>
                <a:srgbClr val="00598E"/>
              </a:solidFill>
            </a:endParaRPr>
          </a:p>
          <a:p>
            <a:pPr eaLnBrk="1" hangingPunct="1">
              <a:buFontTx/>
              <a:buNone/>
            </a:pPr>
            <a:r>
              <a:rPr lang="cs-CZ" sz="2400" noProof="0" dirty="0">
                <a:solidFill>
                  <a:srgbClr val="00598E"/>
                </a:solidFill>
              </a:rPr>
              <a:t>	</a:t>
            </a:r>
            <a:r>
              <a:rPr lang="cs-CZ" sz="2400" noProof="0" dirty="0" err="1">
                <a:solidFill>
                  <a:srgbClr val="00598E"/>
                </a:solidFill>
              </a:rPr>
              <a:t>rozhodovanie</a:t>
            </a:r>
            <a:r>
              <a:rPr lang="cs-CZ" sz="2400" noProof="0" dirty="0">
                <a:solidFill>
                  <a:srgbClr val="00598E"/>
                </a:solidFill>
              </a:rPr>
              <a:t> o </a:t>
            </a:r>
            <a:r>
              <a:rPr lang="cs-CZ" sz="2400" noProof="0" dirty="0" err="1">
                <a:solidFill>
                  <a:srgbClr val="00598E"/>
                </a:solidFill>
              </a:rPr>
              <a:t>voľbe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konkrétnej</a:t>
            </a:r>
            <a:r>
              <a:rPr lang="cs-CZ" sz="2400" noProof="0" dirty="0">
                <a:solidFill>
                  <a:srgbClr val="00598E"/>
                </a:solidFill>
              </a:rPr>
              <a:t> fakulty</a:t>
            </a:r>
          </a:p>
          <a:p>
            <a:pPr eaLnBrk="1" hangingPunct="1">
              <a:buFontTx/>
              <a:buNone/>
            </a:pPr>
            <a:r>
              <a:rPr lang="cs-CZ" sz="2400" dirty="0">
                <a:solidFill>
                  <a:srgbClr val="00598E"/>
                </a:solidFill>
              </a:rPr>
              <a:t>	</a:t>
            </a:r>
            <a:r>
              <a:rPr lang="cs-CZ" sz="2400" i="1" dirty="0">
                <a:solidFill>
                  <a:srgbClr val="00598E"/>
                </a:solidFill>
              </a:rPr>
              <a:t>fakulty </a:t>
            </a:r>
            <a:r>
              <a:rPr lang="cs-CZ" sz="2400" i="1" dirty="0" err="1">
                <a:solidFill>
                  <a:srgbClr val="00598E"/>
                </a:solidFill>
              </a:rPr>
              <a:t>zverejňujú</a:t>
            </a:r>
            <a:r>
              <a:rPr lang="cs-CZ" sz="2400" i="1" dirty="0">
                <a:solidFill>
                  <a:srgbClr val="00598E"/>
                </a:solidFill>
              </a:rPr>
              <a:t> </a:t>
            </a:r>
            <a:r>
              <a:rPr lang="cs-CZ" sz="2400" i="1" dirty="0" err="1">
                <a:solidFill>
                  <a:srgbClr val="00598E"/>
                </a:solidFill>
              </a:rPr>
              <a:t>podmienky</a:t>
            </a:r>
            <a:r>
              <a:rPr lang="cs-CZ" sz="2400" i="1" dirty="0">
                <a:solidFill>
                  <a:srgbClr val="00598E"/>
                </a:solidFill>
              </a:rPr>
              <a:t> </a:t>
            </a:r>
            <a:r>
              <a:rPr lang="cs-CZ" sz="2400" i="1" dirty="0" err="1">
                <a:solidFill>
                  <a:srgbClr val="00598E"/>
                </a:solidFill>
              </a:rPr>
              <a:t>prijímacieho</a:t>
            </a:r>
            <a:r>
              <a:rPr lang="cs-CZ" sz="2400" i="1" dirty="0">
                <a:solidFill>
                  <a:srgbClr val="00598E"/>
                </a:solidFill>
              </a:rPr>
              <a:t> </a:t>
            </a:r>
            <a:r>
              <a:rPr lang="cs-CZ" sz="2400" i="1" dirty="0" err="1">
                <a:solidFill>
                  <a:srgbClr val="00598E"/>
                </a:solidFill>
              </a:rPr>
              <a:t>konania</a:t>
            </a:r>
            <a:endParaRPr lang="cs-CZ" sz="2400" i="1" dirty="0">
              <a:solidFill>
                <a:srgbClr val="00598E"/>
              </a:solidFill>
            </a:endParaRPr>
          </a:p>
          <a:p>
            <a:pPr eaLnBrk="1" hangingPunct="1">
              <a:buFontTx/>
              <a:buNone/>
            </a:pPr>
            <a:endParaRPr lang="cs-CZ" sz="2400" b="1" noProof="0" dirty="0">
              <a:solidFill>
                <a:srgbClr val="00598E"/>
              </a:solidFill>
            </a:endParaRPr>
          </a:p>
          <a:p>
            <a:pPr eaLnBrk="1" hangingPunct="1">
              <a:buFontTx/>
              <a:buNone/>
            </a:pPr>
            <a:r>
              <a:rPr lang="cs-CZ" sz="2400" b="1" noProof="0" dirty="0" err="1">
                <a:solidFill>
                  <a:srgbClr val="00598E"/>
                </a:solidFill>
              </a:rPr>
              <a:t>Január</a:t>
            </a:r>
            <a:r>
              <a:rPr lang="cs-CZ" sz="2400" b="1" noProof="0" dirty="0">
                <a:solidFill>
                  <a:srgbClr val="00598E"/>
                </a:solidFill>
              </a:rPr>
              <a:t> / …</a:t>
            </a:r>
          </a:p>
          <a:p>
            <a:pPr eaLnBrk="1" hangingPunct="1">
              <a:buFontTx/>
              <a:buNone/>
            </a:pPr>
            <a:r>
              <a:rPr lang="cs-CZ" sz="2400" noProof="0" dirty="0">
                <a:solidFill>
                  <a:srgbClr val="00598E"/>
                </a:solidFill>
              </a:rPr>
              <a:t>	</a:t>
            </a:r>
            <a:r>
              <a:rPr lang="cs-CZ" sz="2400" noProof="0" dirty="0" err="1">
                <a:solidFill>
                  <a:srgbClr val="00598E"/>
                </a:solidFill>
              </a:rPr>
              <a:t>Ako</a:t>
            </a:r>
            <a:r>
              <a:rPr lang="cs-CZ" sz="2400" noProof="0" dirty="0">
                <a:solidFill>
                  <a:srgbClr val="00598E"/>
                </a:solidFill>
              </a:rPr>
              <a:t> na </a:t>
            </a:r>
            <a:r>
              <a:rPr lang="cs-CZ" sz="2400" noProof="0" dirty="0" err="1">
                <a:solidFill>
                  <a:srgbClr val="00598E"/>
                </a:solidFill>
              </a:rPr>
              <a:t>prijímačky</a:t>
            </a:r>
            <a:r>
              <a:rPr lang="cs-CZ" sz="2400" noProof="0" dirty="0">
                <a:solidFill>
                  <a:srgbClr val="00598E"/>
                </a:solidFill>
              </a:rPr>
              <a:t>...</a:t>
            </a:r>
          </a:p>
          <a:p>
            <a:pPr eaLnBrk="1" hangingPunct="1">
              <a:buFontTx/>
              <a:buNone/>
            </a:pPr>
            <a:r>
              <a:rPr lang="sk-SK" sz="2400" dirty="0">
                <a:solidFill>
                  <a:srgbClr val="00598E"/>
                </a:solidFill>
              </a:rPr>
              <a:t>	Dni otvorených dverí</a:t>
            </a:r>
            <a:endParaRPr lang="cs-CZ" sz="2400" noProof="0" dirty="0">
              <a:solidFill>
                <a:srgbClr val="00598E"/>
              </a:solidFill>
            </a:endParaRPr>
          </a:p>
          <a:p>
            <a:pPr eaLnBrk="1" hangingPunct="1">
              <a:buFontTx/>
              <a:buNone/>
            </a:pPr>
            <a:r>
              <a:rPr lang="cs-CZ" sz="2400" noProof="0" dirty="0">
                <a:solidFill>
                  <a:srgbClr val="00598E"/>
                </a:solidFill>
              </a:rPr>
              <a:t>	</a:t>
            </a:r>
            <a:r>
              <a:rPr lang="cs-CZ" sz="2400" noProof="0" dirty="0" err="1">
                <a:solidFill>
                  <a:srgbClr val="00598E"/>
                </a:solidFill>
              </a:rPr>
              <a:t>Národné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porovnávacie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skúšky</a:t>
            </a:r>
            <a:endParaRPr lang="cs-CZ" sz="2400" noProof="0" dirty="0">
              <a:solidFill>
                <a:srgbClr val="00598E"/>
              </a:solidFill>
            </a:endParaRPr>
          </a:p>
          <a:p>
            <a:pPr eaLnBrk="1" hangingPunct="1">
              <a:buFontTx/>
              <a:buChar char="•"/>
            </a:pPr>
            <a:endParaRPr lang="cs-CZ" sz="2400" noProof="0" dirty="0">
              <a:solidFill>
                <a:srgbClr val="00598E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cs-CZ" sz="1600" noProof="0" dirty="0">
              <a:solidFill>
                <a:srgbClr val="00598E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cs-CZ" sz="4400" b="1" noProof="0" dirty="0">
                <a:solidFill>
                  <a:schemeClr val="bg1"/>
                </a:solidFill>
              </a:rPr>
              <a:t>1.</a:t>
            </a:r>
          </a:p>
          <a:p>
            <a:pPr algn="ctr" eaLnBrk="1" hangingPunct="1">
              <a:buFontTx/>
              <a:buNone/>
            </a:pPr>
            <a:endParaRPr lang="cs-CZ" sz="3000" b="1" noProof="0" dirty="0">
              <a:solidFill>
                <a:schemeClr val="bg1"/>
              </a:solidFill>
            </a:endParaRPr>
          </a:p>
          <a:p>
            <a:pPr marL="0" indent="0" algn="ctr" eaLnBrk="1" hangingPunct="1">
              <a:buFontTx/>
              <a:buNone/>
            </a:pPr>
            <a:r>
              <a:rPr lang="cs-CZ" sz="4400" b="1" noProof="0" dirty="0" err="1">
                <a:solidFill>
                  <a:schemeClr val="bg1"/>
                </a:solidFill>
              </a:rPr>
              <a:t>Rozhodnutie</a:t>
            </a:r>
            <a:r>
              <a:rPr lang="cs-CZ" sz="4400" b="1" noProof="0" dirty="0">
                <a:solidFill>
                  <a:schemeClr val="bg1"/>
                </a:solidFill>
              </a:rPr>
              <a:t> o </a:t>
            </a:r>
            <a:r>
              <a:rPr lang="cs-CZ" sz="4400" b="1" noProof="0" dirty="0" err="1">
                <a:solidFill>
                  <a:schemeClr val="bg1"/>
                </a:solidFill>
              </a:rPr>
              <a:t>výbere</a:t>
            </a:r>
            <a:r>
              <a:rPr lang="cs-CZ" sz="4400" b="1" noProof="0" dirty="0">
                <a:solidFill>
                  <a:schemeClr val="bg1"/>
                </a:solidFill>
              </a:rPr>
              <a:t> odboru </a:t>
            </a:r>
            <a:r>
              <a:rPr lang="cs-CZ" sz="4400" b="1" noProof="0" dirty="0" err="1">
                <a:solidFill>
                  <a:schemeClr val="bg1"/>
                </a:solidFill>
              </a:rPr>
              <a:t>štúdia</a:t>
            </a:r>
            <a:endParaRPr lang="cs-CZ" sz="4400" b="1" noProof="0" dirty="0">
              <a:solidFill>
                <a:schemeClr val="bg1"/>
              </a:solidFill>
            </a:endParaRPr>
          </a:p>
          <a:p>
            <a:pPr marL="0" indent="0" algn="ctr" eaLnBrk="1" hangingPunct="1">
              <a:buFontTx/>
              <a:buNone/>
            </a:pPr>
            <a:endParaRPr lang="cs-CZ" sz="3000" b="1" noProof="0" dirty="0">
              <a:solidFill>
                <a:schemeClr val="bg1"/>
              </a:solidFill>
            </a:endParaRPr>
          </a:p>
          <a:p>
            <a:pPr marL="0" indent="0" algn="ctr" eaLnBrk="1" hangingPunct="1">
              <a:buFontTx/>
              <a:buNone/>
            </a:pPr>
            <a:r>
              <a:rPr lang="cs-CZ" sz="4400" b="1" noProof="0" dirty="0">
                <a:solidFill>
                  <a:schemeClr val="bg1"/>
                </a:solidFill>
              </a:rPr>
              <a:t>(</a:t>
            </a:r>
            <a:r>
              <a:rPr lang="cs-CZ" sz="4400" b="1" noProof="0" dirty="0" err="1">
                <a:solidFill>
                  <a:schemeClr val="bg1"/>
                </a:solidFill>
              </a:rPr>
              <a:t>september</a:t>
            </a:r>
            <a:r>
              <a:rPr lang="cs-CZ" sz="4400" b="1" noProof="0" dirty="0">
                <a:solidFill>
                  <a:schemeClr val="bg1"/>
                </a:solidFill>
              </a:rPr>
              <a:t> / </a:t>
            </a:r>
            <a:r>
              <a:rPr lang="cs-CZ" sz="4400" b="1" noProof="0" dirty="0" err="1">
                <a:solidFill>
                  <a:schemeClr val="bg1"/>
                </a:solidFill>
              </a:rPr>
              <a:t>október</a:t>
            </a:r>
            <a:r>
              <a:rPr lang="cs-CZ" sz="4400" b="1" noProof="0" dirty="0">
                <a:solidFill>
                  <a:schemeClr val="bg1"/>
                </a:solidFill>
              </a:rPr>
              <a:t>)</a:t>
            </a:r>
            <a:endParaRPr lang="cs-CZ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„V 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čom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budem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odborníkom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?“</a:t>
            </a:r>
          </a:p>
        </p:txBody>
      </p:sp>
      <p:pic>
        <p:nvPicPr>
          <p:cNvPr id="5" name="Obrázek 4" descr="away-1019796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196752"/>
            <a:ext cx="5445224" cy="544522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3"/>
            <a:ext cx="8497069" cy="5039841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None/>
            </a:pPr>
            <a:r>
              <a:rPr lang="cs-CZ" sz="3600" noProof="0" dirty="0" err="1">
                <a:solidFill>
                  <a:srgbClr val="00598E"/>
                </a:solidFill>
              </a:rPr>
              <a:t>Ujasniť</a:t>
            </a:r>
            <a:r>
              <a:rPr lang="cs-CZ" sz="3600" noProof="0" dirty="0">
                <a:solidFill>
                  <a:srgbClr val="00598E"/>
                </a:solidFill>
              </a:rPr>
              <a:t> si, </a:t>
            </a:r>
            <a:r>
              <a:rPr lang="cs-CZ" sz="3600" noProof="0" dirty="0" err="1">
                <a:solidFill>
                  <a:srgbClr val="00598E"/>
                </a:solidFill>
              </a:rPr>
              <a:t>čo</a:t>
            </a:r>
            <a:r>
              <a:rPr lang="cs-CZ" sz="3600" noProof="0" dirty="0">
                <a:solidFill>
                  <a:srgbClr val="00598E"/>
                </a:solidFill>
              </a:rPr>
              <a:t> je </a:t>
            </a:r>
            <a:r>
              <a:rPr lang="cs-CZ" sz="3600" noProof="0" dirty="0" err="1">
                <a:solidFill>
                  <a:srgbClr val="00598E"/>
                </a:solidFill>
              </a:rPr>
              <a:t>pre</a:t>
            </a:r>
            <a:r>
              <a:rPr lang="cs-CZ" sz="3600" noProof="0" dirty="0">
                <a:solidFill>
                  <a:srgbClr val="00598E"/>
                </a:solidFill>
              </a:rPr>
              <a:t> </a:t>
            </a:r>
            <a:r>
              <a:rPr lang="cs-CZ" sz="3600" noProof="0" dirty="0" err="1">
                <a:solidFill>
                  <a:srgbClr val="00598E"/>
                </a:solidFill>
              </a:rPr>
              <a:t>mňa</a:t>
            </a:r>
            <a:r>
              <a:rPr lang="cs-CZ" sz="3600" noProof="0" dirty="0">
                <a:solidFill>
                  <a:srgbClr val="00598E"/>
                </a:solidFill>
              </a:rPr>
              <a:t> </a:t>
            </a:r>
            <a:r>
              <a:rPr lang="cs-CZ" sz="3600" noProof="0" dirty="0" err="1">
                <a:solidFill>
                  <a:srgbClr val="00598E"/>
                </a:solidFill>
              </a:rPr>
              <a:t>dôležité</a:t>
            </a:r>
            <a:endParaRPr lang="cs-CZ" sz="3600" noProof="0" dirty="0">
              <a:solidFill>
                <a:srgbClr val="00598E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cs-CZ" sz="2400" noProof="0" dirty="0" err="1">
                <a:solidFill>
                  <a:srgbClr val="00598E"/>
                </a:solidFill>
              </a:rPr>
              <a:t>Chcem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robiť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iba</a:t>
            </a:r>
            <a:r>
              <a:rPr lang="cs-CZ" sz="2400" noProof="0" dirty="0">
                <a:solidFill>
                  <a:srgbClr val="00598E"/>
                </a:solidFill>
              </a:rPr>
              <a:t> to, </a:t>
            </a:r>
            <a:r>
              <a:rPr lang="cs-CZ" sz="2400" noProof="0" dirty="0" err="1">
                <a:solidFill>
                  <a:srgbClr val="00598E"/>
                </a:solidFill>
              </a:rPr>
              <a:t>čo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ma</a:t>
            </a:r>
            <a:r>
              <a:rPr lang="cs-CZ" sz="2400" noProof="0" dirty="0">
                <a:solidFill>
                  <a:srgbClr val="00598E"/>
                </a:solidFill>
              </a:rPr>
              <a:t> baví?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400" noProof="0" dirty="0" err="1">
                <a:solidFill>
                  <a:srgbClr val="00598E"/>
                </a:solidFill>
              </a:rPr>
              <a:t>Alebo</a:t>
            </a:r>
            <a:r>
              <a:rPr lang="cs-CZ" sz="2400" noProof="0" dirty="0">
                <a:solidFill>
                  <a:srgbClr val="00598E"/>
                </a:solidFill>
              </a:rPr>
              <a:t> to, </a:t>
            </a:r>
            <a:r>
              <a:rPr lang="cs-CZ" sz="2400" noProof="0" dirty="0" err="1">
                <a:solidFill>
                  <a:srgbClr val="00598E"/>
                </a:solidFill>
              </a:rPr>
              <a:t>čo</a:t>
            </a:r>
            <a:r>
              <a:rPr lang="cs-CZ" sz="2400" noProof="0" dirty="0">
                <a:solidFill>
                  <a:srgbClr val="00598E"/>
                </a:solidFill>
              </a:rPr>
              <a:t> „má </a:t>
            </a:r>
            <a:r>
              <a:rPr lang="cs-CZ" sz="2400" noProof="0" dirty="0" err="1">
                <a:solidFill>
                  <a:srgbClr val="00598E"/>
                </a:solidFill>
              </a:rPr>
              <a:t>budúcnosť</a:t>
            </a:r>
            <a:r>
              <a:rPr lang="cs-CZ" sz="2400" dirty="0">
                <a:solidFill>
                  <a:srgbClr val="00598E"/>
                </a:solidFill>
              </a:rPr>
              <a:t>“</a:t>
            </a:r>
            <a:r>
              <a:rPr lang="cs-CZ" sz="2400" noProof="0" dirty="0">
                <a:solidFill>
                  <a:srgbClr val="00598E"/>
                </a:solidFill>
              </a:rPr>
              <a:t>,  </a:t>
            </a:r>
            <a:r>
              <a:rPr lang="cs-CZ" sz="2400" noProof="0" dirty="0" err="1">
                <a:solidFill>
                  <a:srgbClr val="00598E"/>
                </a:solidFill>
              </a:rPr>
              <a:t>dáva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šancu</a:t>
            </a:r>
            <a:r>
              <a:rPr lang="cs-CZ" sz="2400" noProof="0" dirty="0">
                <a:solidFill>
                  <a:srgbClr val="00598E"/>
                </a:solidFill>
              </a:rPr>
              <a:t> na dobré </a:t>
            </a:r>
            <a:r>
              <a:rPr lang="cs-CZ" sz="2400" noProof="0" dirty="0" err="1">
                <a:solidFill>
                  <a:srgbClr val="00598E"/>
                </a:solidFill>
              </a:rPr>
              <a:t>uplatnenie</a:t>
            </a:r>
            <a:r>
              <a:rPr lang="cs-CZ" sz="2400" noProof="0" dirty="0">
                <a:solidFill>
                  <a:srgbClr val="00598E"/>
                </a:solidFill>
              </a:rPr>
              <a:t>, </a:t>
            </a:r>
            <a:r>
              <a:rPr lang="cs-CZ" sz="2400" noProof="0" dirty="0" err="1">
                <a:solidFill>
                  <a:srgbClr val="00598E"/>
                </a:solidFill>
              </a:rPr>
              <a:t>zárobok</a:t>
            </a:r>
            <a:r>
              <a:rPr lang="cs-CZ" sz="2400" noProof="0" dirty="0">
                <a:solidFill>
                  <a:srgbClr val="00598E"/>
                </a:solidFill>
              </a:rPr>
              <a:t>,…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400" noProof="0" dirty="0" err="1">
                <a:solidFill>
                  <a:srgbClr val="00598E"/>
                </a:solidFill>
              </a:rPr>
              <a:t>Chcem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pomáhať</a:t>
            </a:r>
            <a:r>
              <a:rPr lang="cs-CZ" sz="2400" noProof="0" dirty="0">
                <a:solidFill>
                  <a:srgbClr val="00598E"/>
                </a:solidFill>
              </a:rPr>
              <a:t> druhým? 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400" noProof="0" dirty="0" err="1">
                <a:solidFill>
                  <a:srgbClr val="00598E"/>
                </a:solidFill>
              </a:rPr>
              <a:t>Chcem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pracovať</a:t>
            </a:r>
            <a:r>
              <a:rPr lang="cs-CZ" sz="2400" noProof="0" dirty="0">
                <a:solidFill>
                  <a:srgbClr val="00598E"/>
                </a:solidFill>
              </a:rPr>
              <a:t> s </a:t>
            </a:r>
            <a:r>
              <a:rPr lang="cs-CZ" sz="2400" noProof="0" dirty="0" err="1">
                <a:solidFill>
                  <a:srgbClr val="00598E"/>
                </a:solidFill>
              </a:rPr>
              <a:t>ľuďmi</a:t>
            </a:r>
            <a:r>
              <a:rPr lang="cs-CZ" sz="2400" noProof="0" dirty="0">
                <a:solidFill>
                  <a:srgbClr val="00598E"/>
                </a:solidFill>
              </a:rPr>
              <a:t>? </a:t>
            </a:r>
          </a:p>
          <a:p>
            <a:pPr lvl="1" eaLnBrk="1" hangingPunct="1">
              <a:buNone/>
            </a:pPr>
            <a:endParaRPr lang="cs-CZ" sz="1600" noProof="0" dirty="0">
              <a:solidFill>
                <a:srgbClr val="00598E"/>
              </a:solidFill>
            </a:endParaRPr>
          </a:p>
          <a:p>
            <a:pPr eaLnBrk="1" hangingPunct="1">
              <a:buFontTx/>
              <a:buChar char="•"/>
            </a:pPr>
            <a:endParaRPr lang="cs-CZ" sz="2400" noProof="0" dirty="0">
              <a:solidFill>
                <a:srgbClr val="00598E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cs-CZ" sz="1600" noProof="0" dirty="0">
              <a:solidFill>
                <a:srgbClr val="00598E"/>
              </a:solidFill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E7698C6B-5199-4560-AA9D-8A6C72E7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odboru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štúdia</a:t>
            </a:r>
            <a:endParaRPr lang="cs-CZ" sz="3600" dirty="0">
              <a:solidFill>
                <a:schemeClr val="accent2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3"/>
            <a:ext cx="8497069" cy="5039841"/>
          </a:xfrm>
        </p:spPr>
        <p:txBody>
          <a:bodyPr/>
          <a:lstStyle/>
          <a:p>
            <a:pPr marL="0" lvl="1" indent="0" eaLnBrk="1" hangingPunct="1">
              <a:buNone/>
            </a:pPr>
            <a:r>
              <a:rPr lang="cs-CZ" sz="2800" b="1" noProof="0" dirty="0">
                <a:solidFill>
                  <a:schemeClr val="accent6"/>
                </a:solidFill>
              </a:rPr>
              <a:t>Aktivita</a:t>
            </a:r>
          </a:p>
          <a:p>
            <a:pPr marL="0" lvl="1" indent="0" eaLnBrk="1" hangingPunct="1">
              <a:buNone/>
            </a:pPr>
            <a:r>
              <a:rPr lang="cs-CZ" sz="2800" dirty="0" err="1">
                <a:solidFill>
                  <a:schemeClr val="accent6"/>
                </a:solidFill>
              </a:rPr>
              <a:t>Zoradiť</a:t>
            </a:r>
            <a:r>
              <a:rPr lang="cs-CZ" sz="2800" dirty="0">
                <a:solidFill>
                  <a:schemeClr val="accent6"/>
                </a:solidFill>
              </a:rPr>
              <a:t> si hodnoty</a:t>
            </a:r>
          </a:p>
          <a:p>
            <a:pPr marL="0" lvl="1" indent="0" eaLnBrk="1" hangingPunct="1">
              <a:buNone/>
            </a:pPr>
            <a:endParaRPr lang="cs-CZ" sz="1400" b="1" noProof="0" dirty="0">
              <a:solidFill>
                <a:schemeClr val="accent6"/>
              </a:solidFill>
            </a:endParaRPr>
          </a:p>
          <a:p>
            <a:pPr marL="342900" lvl="1" indent="-342900" eaLnBrk="1" hangingPunct="1">
              <a:buFont typeface="+mj-lt"/>
              <a:buAutoNum type="arabicPeriod"/>
            </a:pPr>
            <a:r>
              <a:rPr lang="cs-CZ" sz="2000" noProof="0" dirty="0">
                <a:solidFill>
                  <a:srgbClr val="00598E"/>
                </a:solidFill>
              </a:rPr>
              <a:t>Každý </a:t>
            </a:r>
            <a:r>
              <a:rPr lang="cs-CZ" sz="2000" noProof="0" dirty="0" err="1">
                <a:solidFill>
                  <a:srgbClr val="00598E"/>
                </a:solidFill>
              </a:rPr>
              <a:t>študent</a:t>
            </a:r>
            <a:r>
              <a:rPr lang="cs-CZ" sz="2000" noProof="0" dirty="0">
                <a:solidFill>
                  <a:srgbClr val="00598E"/>
                </a:solidFill>
              </a:rPr>
              <a:t> napíše na </a:t>
            </a:r>
            <a:r>
              <a:rPr lang="cs-CZ" sz="2000" noProof="0" dirty="0" err="1">
                <a:solidFill>
                  <a:srgbClr val="00598E"/>
                </a:solidFill>
              </a:rPr>
              <a:t>papierik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nejakú</a:t>
            </a:r>
            <a:r>
              <a:rPr lang="cs-CZ" sz="2000" noProof="0" dirty="0">
                <a:solidFill>
                  <a:srgbClr val="00598E"/>
                </a:solidFill>
              </a:rPr>
              <a:t> hodnotu, </a:t>
            </a:r>
            <a:r>
              <a:rPr lang="cs-CZ" sz="2000" noProof="0" dirty="0" err="1">
                <a:solidFill>
                  <a:srgbClr val="00598E"/>
                </a:solidFill>
              </a:rPr>
              <a:t>ktorú</a:t>
            </a:r>
            <a:r>
              <a:rPr lang="cs-CZ" sz="2000" noProof="0" dirty="0">
                <a:solidFill>
                  <a:srgbClr val="00598E"/>
                </a:solidFill>
              </a:rPr>
              <a:t> považuje za </a:t>
            </a:r>
            <a:r>
              <a:rPr lang="cs-CZ" sz="2000" noProof="0" dirty="0" err="1">
                <a:solidFill>
                  <a:srgbClr val="00598E"/>
                </a:solidFill>
              </a:rPr>
              <a:t>podstatnú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pre</a:t>
            </a:r>
            <a:r>
              <a:rPr lang="cs-CZ" sz="2000" noProof="0" dirty="0">
                <a:solidFill>
                  <a:srgbClr val="00598E"/>
                </a:solidFill>
              </a:rPr>
              <a:t> život a </a:t>
            </a:r>
            <a:r>
              <a:rPr lang="cs-CZ" sz="2000" noProof="0" dirty="0" err="1">
                <a:solidFill>
                  <a:srgbClr val="00598E"/>
                </a:solidFill>
              </a:rPr>
              <a:t>prácu</a:t>
            </a:r>
            <a:r>
              <a:rPr lang="cs-CZ" sz="2000" noProof="0" dirty="0">
                <a:solidFill>
                  <a:srgbClr val="00598E"/>
                </a:solidFill>
              </a:rPr>
              <a:t> – </a:t>
            </a:r>
            <a:r>
              <a:rPr lang="cs-CZ" sz="2000" noProof="0" dirty="0" err="1">
                <a:solidFill>
                  <a:srgbClr val="00598E"/>
                </a:solidFill>
              </a:rPr>
              <a:t>pre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svoj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alebo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pre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niekoho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iného</a:t>
            </a:r>
            <a:r>
              <a:rPr lang="cs-CZ" sz="2000" noProof="0" dirty="0">
                <a:solidFill>
                  <a:srgbClr val="00598E"/>
                </a:solidFill>
              </a:rPr>
              <a:t> (</a:t>
            </a:r>
            <a:r>
              <a:rPr lang="cs-CZ" sz="2000" noProof="0" dirty="0" err="1">
                <a:solidFill>
                  <a:srgbClr val="00598E"/>
                </a:solidFill>
              </a:rPr>
              <a:t>napr</a:t>
            </a:r>
            <a:r>
              <a:rPr lang="cs-CZ" sz="2000" noProof="0" dirty="0">
                <a:solidFill>
                  <a:srgbClr val="00598E"/>
                </a:solidFill>
              </a:rPr>
              <a:t>. </a:t>
            </a:r>
            <a:r>
              <a:rPr lang="cs-CZ" sz="2000" noProof="0" dirty="0" err="1">
                <a:solidFill>
                  <a:srgbClr val="00598E"/>
                </a:solidFill>
              </a:rPr>
              <a:t>robiť</a:t>
            </a:r>
            <a:r>
              <a:rPr lang="cs-CZ" sz="2000" dirty="0">
                <a:solidFill>
                  <a:srgbClr val="00598E"/>
                </a:solidFill>
              </a:rPr>
              <a:t>, </a:t>
            </a:r>
            <a:r>
              <a:rPr lang="cs-CZ" sz="2000" dirty="0" err="1">
                <a:solidFill>
                  <a:srgbClr val="00598E"/>
                </a:solidFill>
              </a:rPr>
              <a:t>čo</a:t>
            </a:r>
            <a:r>
              <a:rPr lang="cs-CZ" sz="2000" dirty="0">
                <a:solidFill>
                  <a:srgbClr val="00598E"/>
                </a:solidFill>
              </a:rPr>
              <a:t> </a:t>
            </a:r>
            <a:r>
              <a:rPr lang="cs-CZ" sz="2000" dirty="0" err="1">
                <a:solidFill>
                  <a:srgbClr val="00598E"/>
                </a:solidFill>
              </a:rPr>
              <a:t>ma</a:t>
            </a:r>
            <a:r>
              <a:rPr lang="cs-CZ" sz="2000" dirty="0">
                <a:solidFill>
                  <a:srgbClr val="00598E"/>
                </a:solidFill>
              </a:rPr>
              <a:t> </a:t>
            </a:r>
            <a:r>
              <a:rPr lang="cs-CZ" sz="2000" noProof="0" dirty="0">
                <a:solidFill>
                  <a:srgbClr val="00598E"/>
                </a:solidFill>
              </a:rPr>
              <a:t>baví / byť </a:t>
            </a:r>
            <a:r>
              <a:rPr lang="cs-CZ" sz="2000" noProof="0" dirty="0" err="1">
                <a:solidFill>
                  <a:srgbClr val="00598E"/>
                </a:solidFill>
              </a:rPr>
              <a:t>hmotne</a:t>
            </a:r>
            <a:r>
              <a:rPr lang="cs-CZ" sz="2000" dirty="0">
                <a:solidFill>
                  <a:srgbClr val="00598E"/>
                </a:solidFill>
              </a:rPr>
              <a:t> -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finančne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zaistený</a:t>
            </a:r>
            <a:r>
              <a:rPr lang="cs-CZ" sz="2000" dirty="0">
                <a:solidFill>
                  <a:srgbClr val="00598E"/>
                </a:solidFill>
              </a:rPr>
              <a:t> / mať </a:t>
            </a:r>
            <a:r>
              <a:rPr lang="cs-CZ" sz="2000" dirty="0" err="1">
                <a:solidFill>
                  <a:srgbClr val="00598E"/>
                </a:solidFill>
              </a:rPr>
              <a:t>uznanie</a:t>
            </a:r>
            <a:r>
              <a:rPr lang="cs-CZ" sz="2000" dirty="0">
                <a:solidFill>
                  <a:srgbClr val="00598E"/>
                </a:solidFill>
              </a:rPr>
              <a:t> </a:t>
            </a:r>
            <a:r>
              <a:rPr lang="cs-CZ" sz="2000" noProof="0" dirty="0">
                <a:solidFill>
                  <a:srgbClr val="00598E"/>
                </a:solidFill>
              </a:rPr>
              <a:t>druhých – </a:t>
            </a:r>
            <a:r>
              <a:rPr lang="cs-CZ" sz="2000" noProof="0" dirty="0" err="1">
                <a:solidFill>
                  <a:srgbClr val="00598E"/>
                </a:solidFill>
              </a:rPr>
              <a:t>prestíž</a:t>
            </a:r>
            <a:r>
              <a:rPr lang="cs-CZ" sz="2000" noProof="0" dirty="0">
                <a:solidFill>
                  <a:srgbClr val="00598E"/>
                </a:solidFill>
              </a:rPr>
              <a:t> / </a:t>
            </a:r>
            <a:r>
              <a:rPr lang="cs-CZ" sz="2000" noProof="0" dirty="0" err="1">
                <a:solidFill>
                  <a:srgbClr val="00598E"/>
                </a:solidFill>
              </a:rPr>
              <a:t>pomáhať</a:t>
            </a:r>
            <a:r>
              <a:rPr lang="cs-CZ" sz="2000" noProof="0" dirty="0">
                <a:solidFill>
                  <a:srgbClr val="00598E"/>
                </a:solidFill>
              </a:rPr>
              <a:t> druhým / byť v kontakte s </a:t>
            </a:r>
            <a:r>
              <a:rPr lang="cs-CZ" sz="2000" noProof="0" dirty="0" err="1">
                <a:solidFill>
                  <a:srgbClr val="00598E"/>
                </a:solidFill>
              </a:rPr>
              <a:t>ľuďmi</a:t>
            </a:r>
            <a:r>
              <a:rPr lang="cs-CZ" sz="2000" noProof="0" dirty="0">
                <a:solidFill>
                  <a:srgbClr val="00598E"/>
                </a:solidFill>
              </a:rPr>
              <a:t> / mať vždy </a:t>
            </a:r>
            <a:r>
              <a:rPr lang="cs-CZ" sz="2000" noProof="0" dirty="0" err="1">
                <a:solidFill>
                  <a:srgbClr val="00598E"/>
                </a:solidFill>
              </a:rPr>
              <a:t>istotu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uplatnenia</a:t>
            </a:r>
            <a:r>
              <a:rPr lang="cs-CZ" sz="2000" noProof="0" dirty="0">
                <a:solidFill>
                  <a:srgbClr val="00598E"/>
                </a:solidFill>
              </a:rPr>
              <a:t>, …….).</a:t>
            </a:r>
          </a:p>
          <a:p>
            <a:pPr marL="342900" lvl="1" indent="-342900" eaLnBrk="1" hangingPunct="1">
              <a:buFont typeface="+mj-lt"/>
              <a:buAutoNum type="arabicPeriod"/>
            </a:pPr>
            <a:r>
              <a:rPr lang="cs-CZ" sz="2000" noProof="0" dirty="0" err="1">
                <a:solidFill>
                  <a:srgbClr val="00598E"/>
                </a:solidFill>
              </a:rPr>
              <a:t>Učiteľ</a:t>
            </a:r>
            <a:r>
              <a:rPr lang="cs-CZ" sz="2000" noProof="0" dirty="0">
                <a:solidFill>
                  <a:srgbClr val="00598E"/>
                </a:solidFill>
              </a:rPr>
              <a:t> napíše </a:t>
            </a:r>
            <a:r>
              <a:rPr lang="cs-CZ" sz="2000" noProof="0" dirty="0" err="1">
                <a:solidFill>
                  <a:srgbClr val="00598E"/>
                </a:solidFill>
              </a:rPr>
              <a:t>všetky</a:t>
            </a:r>
            <a:r>
              <a:rPr lang="cs-CZ" sz="2000" noProof="0" dirty="0">
                <a:solidFill>
                  <a:srgbClr val="00598E"/>
                </a:solidFill>
              </a:rPr>
              <a:t> hodnoty z </a:t>
            </a:r>
            <a:r>
              <a:rPr lang="cs-CZ" sz="2000" noProof="0" dirty="0" err="1">
                <a:solidFill>
                  <a:srgbClr val="00598E"/>
                </a:solidFill>
              </a:rPr>
              <a:t>papierikov</a:t>
            </a:r>
            <a:r>
              <a:rPr lang="cs-CZ" sz="2000" noProof="0" dirty="0">
                <a:solidFill>
                  <a:srgbClr val="00598E"/>
                </a:solidFill>
              </a:rPr>
              <a:t> na </a:t>
            </a:r>
            <a:r>
              <a:rPr lang="cs-CZ" sz="2000" noProof="0" dirty="0" err="1">
                <a:solidFill>
                  <a:srgbClr val="00598E"/>
                </a:solidFill>
              </a:rPr>
              <a:t>tabuľu</a:t>
            </a:r>
            <a:r>
              <a:rPr lang="cs-CZ" sz="2000" noProof="0" dirty="0">
                <a:solidFill>
                  <a:srgbClr val="00598E"/>
                </a:solidFill>
              </a:rPr>
              <a:t>.</a:t>
            </a:r>
          </a:p>
          <a:p>
            <a:pPr marL="342900" lvl="1" indent="-342900" eaLnBrk="1" hangingPunct="1">
              <a:buFont typeface="+mj-lt"/>
              <a:buAutoNum type="arabicPeriod"/>
            </a:pPr>
            <a:r>
              <a:rPr lang="cs-CZ" sz="2000" noProof="0" dirty="0">
                <a:solidFill>
                  <a:srgbClr val="00598E"/>
                </a:solidFill>
              </a:rPr>
              <a:t>Potom </a:t>
            </a:r>
            <a:r>
              <a:rPr lang="cs-CZ" sz="2000" noProof="0" dirty="0" err="1">
                <a:solidFill>
                  <a:srgbClr val="00598E"/>
                </a:solidFill>
              </a:rPr>
              <a:t>študentov</a:t>
            </a:r>
            <a:r>
              <a:rPr lang="cs-CZ" sz="2000" noProof="0" dirty="0">
                <a:solidFill>
                  <a:srgbClr val="00598E"/>
                </a:solidFill>
              </a:rPr>
              <a:t> vyzve, aby si </a:t>
            </a:r>
            <a:r>
              <a:rPr lang="cs-CZ" sz="2000" noProof="0" dirty="0" err="1">
                <a:solidFill>
                  <a:srgbClr val="00598E"/>
                </a:solidFill>
              </a:rPr>
              <a:t>ich</a:t>
            </a:r>
            <a:r>
              <a:rPr lang="cs-CZ" sz="2000" noProof="0" dirty="0">
                <a:solidFill>
                  <a:srgbClr val="00598E"/>
                </a:solidFill>
              </a:rPr>
              <a:t> na tabuli </a:t>
            </a:r>
            <a:r>
              <a:rPr lang="cs-CZ" sz="2000" noProof="0" dirty="0" err="1">
                <a:solidFill>
                  <a:srgbClr val="00598E"/>
                </a:solidFill>
              </a:rPr>
              <a:t>prezreli</a:t>
            </a:r>
            <a:r>
              <a:rPr lang="cs-CZ" sz="2000" noProof="0" dirty="0">
                <a:solidFill>
                  <a:srgbClr val="00598E"/>
                </a:solidFill>
              </a:rPr>
              <a:t> a každý si vybral 3 z nich a </a:t>
            </a:r>
            <a:r>
              <a:rPr lang="cs-CZ" sz="2000" noProof="0" dirty="0" err="1">
                <a:solidFill>
                  <a:srgbClr val="00598E"/>
                </a:solidFill>
              </a:rPr>
              <a:t>tieto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tri</a:t>
            </a:r>
            <a:r>
              <a:rPr lang="cs-CZ" sz="2000" noProof="0" dirty="0">
                <a:solidFill>
                  <a:srgbClr val="00598E"/>
                </a:solidFill>
              </a:rPr>
              <a:t> vybrané hodnoty si </a:t>
            </a:r>
            <a:r>
              <a:rPr lang="cs-CZ" sz="2000" noProof="0" dirty="0" err="1">
                <a:solidFill>
                  <a:srgbClr val="00598E"/>
                </a:solidFill>
              </a:rPr>
              <a:t>zoradil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podľa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svojich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priorít</a:t>
            </a:r>
            <a:r>
              <a:rPr lang="cs-CZ" sz="2000" noProof="0" dirty="0">
                <a:solidFill>
                  <a:srgbClr val="00598E"/>
                </a:solidFill>
              </a:rPr>
              <a:t>.</a:t>
            </a:r>
          </a:p>
          <a:p>
            <a:pPr marL="342900" lvl="1" indent="-342900" eaLnBrk="1" hangingPunct="1">
              <a:buFont typeface="+mj-lt"/>
              <a:buAutoNum type="arabicPeriod"/>
            </a:pPr>
            <a:r>
              <a:rPr lang="cs-CZ" sz="2000" noProof="0" dirty="0">
                <a:solidFill>
                  <a:srgbClr val="00598E"/>
                </a:solidFill>
              </a:rPr>
              <a:t>Študenti </a:t>
            </a:r>
            <a:r>
              <a:rPr lang="cs-CZ" sz="2000" noProof="0" dirty="0" err="1">
                <a:solidFill>
                  <a:srgbClr val="00598E"/>
                </a:solidFill>
              </a:rPr>
              <a:t>sa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zamyslia</a:t>
            </a:r>
            <a:r>
              <a:rPr lang="cs-CZ" sz="2000" noProof="0" dirty="0">
                <a:solidFill>
                  <a:srgbClr val="00598E"/>
                </a:solidFill>
              </a:rPr>
              <a:t> nad </a:t>
            </a:r>
            <a:r>
              <a:rPr lang="cs-CZ" sz="2000" noProof="0" dirty="0" err="1">
                <a:solidFill>
                  <a:srgbClr val="00598E"/>
                </a:solidFill>
              </a:rPr>
              <a:t>povolaniami</a:t>
            </a:r>
            <a:r>
              <a:rPr lang="cs-CZ" sz="2000" noProof="0" dirty="0">
                <a:solidFill>
                  <a:srgbClr val="00598E"/>
                </a:solidFill>
              </a:rPr>
              <a:t> (</a:t>
            </a:r>
            <a:r>
              <a:rPr lang="cs-CZ" sz="2000" noProof="0" dirty="0" err="1">
                <a:solidFill>
                  <a:srgbClr val="00598E"/>
                </a:solidFill>
              </a:rPr>
              <a:t>odbormi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štúdia</a:t>
            </a:r>
            <a:r>
              <a:rPr lang="cs-CZ" sz="2000" noProof="0" dirty="0">
                <a:solidFill>
                  <a:srgbClr val="00598E"/>
                </a:solidFill>
              </a:rPr>
              <a:t>), </a:t>
            </a:r>
            <a:r>
              <a:rPr lang="cs-CZ" sz="2000" noProof="0" dirty="0" err="1">
                <a:solidFill>
                  <a:srgbClr val="00598E"/>
                </a:solidFill>
              </a:rPr>
              <a:t>ktoré</a:t>
            </a:r>
            <a:r>
              <a:rPr lang="cs-CZ" sz="2000" noProof="0" dirty="0">
                <a:solidFill>
                  <a:srgbClr val="00598E"/>
                </a:solidFill>
              </a:rPr>
              <a:t> by mohli </a:t>
            </a:r>
            <a:r>
              <a:rPr lang="cs-CZ" sz="2000" noProof="0" dirty="0" err="1">
                <a:solidFill>
                  <a:srgbClr val="00598E"/>
                </a:solidFill>
              </a:rPr>
              <a:t>korešpondovať</a:t>
            </a:r>
            <a:r>
              <a:rPr lang="cs-CZ" sz="2000" noProof="0" dirty="0">
                <a:solidFill>
                  <a:srgbClr val="00598E"/>
                </a:solidFill>
              </a:rPr>
              <a:t>  s hodnotami, </a:t>
            </a:r>
            <a:r>
              <a:rPr lang="cs-CZ" sz="2000" noProof="0" dirty="0" err="1">
                <a:solidFill>
                  <a:srgbClr val="00598E"/>
                </a:solidFill>
              </a:rPr>
              <a:t>ktoré</a:t>
            </a:r>
            <a:r>
              <a:rPr lang="cs-CZ" sz="2000" noProof="0" dirty="0">
                <a:solidFill>
                  <a:srgbClr val="00598E"/>
                </a:solidFill>
              </a:rPr>
              <a:t> si vybral –  </a:t>
            </a:r>
            <a:r>
              <a:rPr lang="cs-CZ" sz="2000" noProof="0" dirty="0" err="1">
                <a:solidFill>
                  <a:srgbClr val="00598E"/>
                </a:solidFill>
              </a:rPr>
              <a:t>napr</a:t>
            </a:r>
            <a:r>
              <a:rPr lang="cs-CZ" sz="2000" noProof="0" dirty="0">
                <a:solidFill>
                  <a:srgbClr val="00598E"/>
                </a:solidFill>
              </a:rPr>
              <a:t>. Každý </a:t>
            </a:r>
            <a:r>
              <a:rPr lang="cs-CZ" sz="2000" noProof="0" dirty="0" err="1">
                <a:solidFill>
                  <a:srgbClr val="00598E"/>
                </a:solidFill>
              </a:rPr>
              <a:t>skúsi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vymyslieť</a:t>
            </a:r>
            <a:r>
              <a:rPr lang="cs-CZ" sz="2000" noProof="0" dirty="0">
                <a:solidFill>
                  <a:srgbClr val="00598E"/>
                </a:solidFill>
              </a:rPr>
              <a:t> aspoň </a:t>
            </a:r>
            <a:r>
              <a:rPr lang="cs-CZ" sz="2000" noProof="0" dirty="0" err="1">
                <a:solidFill>
                  <a:srgbClr val="00598E"/>
                </a:solidFill>
              </a:rPr>
              <a:t>tri</a:t>
            </a:r>
            <a:r>
              <a:rPr lang="cs-CZ" sz="2000" noProof="0" dirty="0">
                <a:solidFill>
                  <a:srgbClr val="00598E"/>
                </a:solidFill>
              </a:rPr>
              <a:t> vhodné </a:t>
            </a:r>
            <a:r>
              <a:rPr lang="cs-CZ" sz="2000" noProof="0" dirty="0" err="1">
                <a:solidFill>
                  <a:srgbClr val="00598E"/>
                </a:solidFill>
              </a:rPr>
              <a:t>povolania</a:t>
            </a:r>
            <a:r>
              <a:rPr lang="cs-CZ" sz="2000" noProof="0" dirty="0">
                <a:solidFill>
                  <a:srgbClr val="00598E"/>
                </a:solidFill>
              </a:rPr>
              <a:t>.</a:t>
            </a:r>
          </a:p>
          <a:p>
            <a:pPr eaLnBrk="1" hangingPunct="1">
              <a:buFontTx/>
              <a:buChar char="•"/>
            </a:pPr>
            <a:endParaRPr lang="cs-CZ" sz="3200" noProof="0" dirty="0">
              <a:solidFill>
                <a:srgbClr val="00598E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cs-CZ" sz="2000" noProof="0" dirty="0">
              <a:solidFill>
                <a:srgbClr val="00598E"/>
              </a:solidFill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E7698C6B-5199-4560-AA9D-8A6C72E7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odboru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štúdia</a:t>
            </a:r>
            <a:endParaRPr lang="cs-CZ" sz="3600" dirty="0">
              <a:solidFill>
                <a:schemeClr val="accent2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56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question-2309042_1280.jpg"/>
          <p:cNvPicPr>
            <a:picLocks noChangeAspect="1"/>
          </p:cNvPicPr>
          <p:nvPr/>
        </p:nvPicPr>
        <p:blipFill rotWithShape="1">
          <a:blip r:embed="rId2" cstate="print"/>
          <a:srcRect l="18080" r="18598"/>
          <a:stretch/>
        </p:blipFill>
        <p:spPr>
          <a:xfrm>
            <a:off x="0" y="1268760"/>
            <a:ext cx="3406588" cy="5379720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5817" y="1556792"/>
            <a:ext cx="6228184" cy="5039841"/>
          </a:xfrm>
        </p:spPr>
        <p:txBody>
          <a:bodyPr/>
          <a:lstStyle/>
          <a:p>
            <a:pPr eaLnBrk="1" hangingPunct="1">
              <a:buFontTx/>
              <a:buChar char="•"/>
            </a:pPr>
            <a:endParaRPr lang="cs-CZ" sz="2400" noProof="0" dirty="0">
              <a:solidFill>
                <a:srgbClr val="00598E"/>
              </a:solidFill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600"/>
              </a:spcBef>
              <a:buNone/>
            </a:pPr>
            <a:r>
              <a:rPr lang="cs-CZ" sz="4800" dirty="0">
                <a:solidFill>
                  <a:srgbClr val="00598E"/>
                </a:solidFill>
              </a:rPr>
              <a:t>10 </a:t>
            </a:r>
            <a:r>
              <a:rPr lang="cs-CZ" sz="4800" dirty="0" err="1">
                <a:solidFill>
                  <a:srgbClr val="00598E"/>
                </a:solidFill>
              </a:rPr>
              <a:t>otázok</a:t>
            </a:r>
            <a:r>
              <a:rPr lang="cs-CZ" sz="4800" dirty="0">
                <a:solidFill>
                  <a:srgbClr val="00598E"/>
                </a:solidFill>
              </a:rPr>
              <a:t>, 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600"/>
              </a:spcBef>
              <a:buNone/>
            </a:pPr>
            <a:r>
              <a:rPr lang="cs-CZ" sz="4800" dirty="0" err="1">
                <a:solidFill>
                  <a:srgbClr val="00598E"/>
                </a:solidFill>
              </a:rPr>
              <a:t>ktoré</a:t>
            </a:r>
            <a:r>
              <a:rPr lang="cs-CZ" sz="4800" dirty="0">
                <a:solidFill>
                  <a:srgbClr val="00598E"/>
                </a:solidFill>
              </a:rPr>
              <a:t> </a:t>
            </a:r>
            <a:r>
              <a:rPr lang="cs-CZ" sz="4800" dirty="0" err="1">
                <a:solidFill>
                  <a:srgbClr val="00598E"/>
                </a:solidFill>
              </a:rPr>
              <a:t>môžu</a:t>
            </a:r>
            <a:r>
              <a:rPr lang="cs-CZ" sz="4800" dirty="0">
                <a:solidFill>
                  <a:srgbClr val="00598E"/>
                </a:solidFill>
              </a:rPr>
              <a:t> </a:t>
            </a:r>
            <a:r>
              <a:rPr lang="cs-CZ" sz="4800" dirty="0" err="1">
                <a:solidFill>
                  <a:srgbClr val="00598E"/>
                </a:solidFill>
              </a:rPr>
              <a:t>pomôcť</a:t>
            </a:r>
            <a:r>
              <a:rPr lang="cs-CZ" sz="4800" dirty="0">
                <a:solidFill>
                  <a:srgbClr val="00598E"/>
                </a:solidFill>
              </a:rPr>
              <a:t>            s </a:t>
            </a:r>
            <a:r>
              <a:rPr lang="cs-CZ" sz="4800" dirty="0" err="1">
                <a:solidFill>
                  <a:srgbClr val="00598E"/>
                </a:solidFill>
              </a:rPr>
              <a:t>rozhodovaním</a:t>
            </a:r>
            <a:endParaRPr lang="cs-CZ" sz="4800" noProof="0" dirty="0">
              <a:solidFill>
                <a:srgbClr val="00598E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cs-CZ" sz="1600" noProof="0" dirty="0">
              <a:solidFill>
                <a:srgbClr val="00598E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xmlns="" id="{BED5B504-E87D-43BC-B595-BD0264AD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odboru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štúdia</a:t>
            </a:r>
            <a:endParaRPr lang="cs-CZ" sz="3600" dirty="0">
              <a:solidFill>
                <a:schemeClr val="accent2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556792"/>
            <a:ext cx="8496944" cy="720080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Aktivita </a:t>
            </a:r>
            <a:b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800" b="0" noProof="0" dirty="0">
                <a:solidFill>
                  <a:schemeClr val="accent2">
                    <a:lumMod val="75000"/>
                  </a:schemeClr>
                </a:solidFill>
              </a:rPr>
              <a:t>10 </a:t>
            </a:r>
            <a:r>
              <a:rPr lang="cs-CZ" sz="2800" b="0" noProof="0" dirty="0" err="1">
                <a:solidFill>
                  <a:schemeClr val="accent2">
                    <a:lumMod val="75000"/>
                  </a:schemeClr>
                </a:solidFill>
              </a:rPr>
              <a:t>otázok</a:t>
            </a:r>
            <a:r>
              <a:rPr lang="cs-CZ" sz="2800" b="0" noProof="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800" b="0" noProof="0" dirty="0" err="1">
                <a:solidFill>
                  <a:schemeClr val="accent2">
                    <a:lumMod val="75000"/>
                  </a:schemeClr>
                </a:solidFill>
              </a:rPr>
              <a:t>ktoré</a:t>
            </a:r>
            <a:r>
              <a:rPr lang="cs-CZ" sz="2800" b="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b="0" noProof="0" dirty="0" err="1">
                <a:solidFill>
                  <a:schemeClr val="accent2">
                    <a:lumMod val="75000"/>
                  </a:schemeClr>
                </a:solidFill>
              </a:rPr>
              <a:t>môžu</a:t>
            </a:r>
            <a:r>
              <a:rPr lang="cs-CZ" sz="2800" b="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b="0" noProof="0" dirty="0" err="1">
                <a:solidFill>
                  <a:schemeClr val="accent2">
                    <a:lumMod val="75000"/>
                  </a:schemeClr>
                </a:solidFill>
              </a:rPr>
              <a:t>pomôcť</a:t>
            </a:r>
            <a:r>
              <a:rPr lang="cs-CZ" sz="2800" b="0" noProof="0" dirty="0">
                <a:solidFill>
                  <a:schemeClr val="accent2">
                    <a:lumMod val="75000"/>
                  </a:schemeClr>
                </a:solidFill>
              </a:rPr>
              <a:t> s </a:t>
            </a:r>
            <a:r>
              <a:rPr lang="cs-CZ" sz="2800" b="0" noProof="0" dirty="0" err="1">
                <a:solidFill>
                  <a:schemeClr val="accent2">
                    <a:lumMod val="75000"/>
                  </a:schemeClr>
                </a:solidFill>
              </a:rPr>
              <a:t>rozhodovaním</a:t>
            </a:r>
            <a:endParaRPr lang="cs-CZ" sz="2800" b="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708920"/>
            <a:ext cx="9036496" cy="3960439"/>
          </a:xfrm>
        </p:spPr>
        <p:txBody>
          <a:bodyPr/>
          <a:lstStyle/>
          <a:p>
            <a:pPr marL="271463" lvl="0" indent="-271463">
              <a:spcBef>
                <a:spcPts val="2400"/>
              </a:spcBef>
              <a:buFont typeface="Arial" pitchFamily="34" charset="0"/>
              <a:buChar char="•"/>
            </a:pPr>
            <a:r>
              <a:rPr lang="cs-CZ" sz="2400" noProof="0" dirty="0"/>
              <a:t>15 – 20 </a:t>
            </a:r>
            <a:r>
              <a:rPr lang="cs-CZ" sz="2400" noProof="0" dirty="0" err="1"/>
              <a:t>minút</a:t>
            </a:r>
            <a:endParaRPr lang="cs-CZ" sz="2400" noProof="0" dirty="0"/>
          </a:p>
          <a:p>
            <a:pPr marL="271463" lvl="0" indent="-271463">
              <a:spcBef>
                <a:spcPts val="2400"/>
              </a:spcBef>
              <a:buFont typeface="Arial" pitchFamily="34" charset="0"/>
              <a:buChar char="•"/>
            </a:pPr>
            <a:r>
              <a:rPr lang="cs-CZ" sz="2400" noProof="0" dirty="0" err="1"/>
              <a:t>rozdajte</a:t>
            </a:r>
            <a:r>
              <a:rPr lang="cs-CZ" sz="2400" noProof="0" dirty="0"/>
              <a:t> </a:t>
            </a:r>
            <a:r>
              <a:rPr lang="cs-CZ" sz="2400" noProof="0" dirty="0" err="1"/>
              <a:t>študentom</a:t>
            </a:r>
            <a:r>
              <a:rPr lang="cs-CZ" sz="2400" noProof="0" dirty="0"/>
              <a:t> </a:t>
            </a:r>
            <a:r>
              <a:rPr lang="cs-CZ" sz="2400" noProof="0" dirty="0" err="1"/>
              <a:t>papiere</a:t>
            </a:r>
            <a:r>
              <a:rPr lang="cs-CZ" sz="2400" noProof="0" dirty="0"/>
              <a:t> s </a:t>
            </a:r>
            <a:r>
              <a:rPr lang="cs-CZ" sz="2400" noProof="0" dirty="0" err="1"/>
              <a:t>predtlačenými</a:t>
            </a:r>
            <a:r>
              <a:rPr lang="cs-CZ" sz="2400" noProof="0" dirty="0"/>
              <a:t> otázkami</a:t>
            </a:r>
          </a:p>
          <a:p>
            <a:pPr marL="271463" lvl="0" indent="-271463">
              <a:spcBef>
                <a:spcPts val="2400"/>
              </a:spcBef>
              <a:buFont typeface="Arial" pitchFamily="34" charset="0"/>
              <a:buChar char="•"/>
            </a:pPr>
            <a:r>
              <a:rPr lang="cs-CZ" sz="2400" dirty="0"/>
              <a:t>š</a:t>
            </a:r>
            <a:r>
              <a:rPr lang="cs-CZ" sz="2400" noProof="0" dirty="0" err="1"/>
              <a:t>tudenti</a:t>
            </a:r>
            <a:r>
              <a:rPr lang="cs-CZ" sz="2400" noProof="0" dirty="0"/>
              <a:t> </a:t>
            </a:r>
            <a:r>
              <a:rPr lang="cs-CZ" sz="2400" noProof="0" dirty="0" err="1"/>
              <a:t>sa</a:t>
            </a:r>
            <a:r>
              <a:rPr lang="cs-CZ" sz="2400" noProof="0" dirty="0"/>
              <a:t> </a:t>
            </a:r>
            <a:r>
              <a:rPr lang="cs-CZ" sz="2400" noProof="0" dirty="0" err="1"/>
              <a:t>môžu</a:t>
            </a:r>
            <a:r>
              <a:rPr lang="cs-CZ" sz="2400" noProof="0" dirty="0"/>
              <a:t> </a:t>
            </a:r>
            <a:r>
              <a:rPr lang="cs-CZ" sz="2400" noProof="0" dirty="0" err="1"/>
              <a:t>pokúsiť</a:t>
            </a:r>
            <a:r>
              <a:rPr lang="cs-CZ" sz="2400" noProof="0" dirty="0"/>
              <a:t> u </a:t>
            </a:r>
            <a:r>
              <a:rPr lang="cs-CZ" sz="2400" noProof="0" dirty="0" err="1"/>
              <a:t>každej</a:t>
            </a:r>
            <a:r>
              <a:rPr lang="cs-CZ" sz="2400" noProof="0" dirty="0"/>
              <a:t> otázky </a:t>
            </a:r>
            <a:r>
              <a:rPr lang="cs-CZ" sz="2400" noProof="0" dirty="0" err="1"/>
              <a:t>nájsť</a:t>
            </a:r>
            <a:r>
              <a:rPr lang="cs-CZ" sz="2400" noProof="0" dirty="0"/>
              <a:t> </a:t>
            </a:r>
            <a:r>
              <a:rPr lang="cs-CZ" sz="2400" noProof="0" dirty="0" err="1"/>
              <a:t>odpoveď</a:t>
            </a:r>
            <a:endParaRPr lang="cs-CZ" sz="2400" noProof="0" dirty="0"/>
          </a:p>
          <a:p>
            <a:pPr marL="271463" lvl="0" indent="-271463">
              <a:spcBef>
                <a:spcPts val="2400"/>
              </a:spcBef>
              <a:buFont typeface="Arial" pitchFamily="34" charset="0"/>
              <a:buChar char="•"/>
            </a:pPr>
            <a:r>
              <a:rPr lang="cs-CZ" sz="2400" noProof="0" dirty="0" err="1"/>
              <a:t>odpovede</a:t>
            </a:r>
            <a:r>
              <a:rPr lang="cs-CZ" sz="2400" noProof="0" dirty="0"/>
              <a:t> na otázky </a:t>
            </a:r>
            <a:r>
              <a:rPr lang="cs-CZ" sz="2400" noProof="0" dirty="0" err="1"/>
              <a:t>môžu</a:t>
            </a:r>
            <a:r>
              <a:rPr lang="cs-CZ" sz="2400" noProof="0" dirty="0"/>
              <a:t> </a:t>
            </a:r>
            <a:r>
              <a:rPr lang="cs-CZ" sz="2400" noProof="0" dirty="0" err="1"/>
              <a:t>pomôcť</a:t>
            </a:r>
            <a:r>
              <a:rPr lang="cs-CZ" sz="2400" noProof="0" dirty="0"/>
              <a:t> </a:t>
            </a:r>
            <a:r>
              <a:rPr lang="cs-CZ" sz="2400" noProof="0" dirty="0" err="1"/>
              <a:t>ujasniť</a:t>
            </a:r>
            <a:r>
              <a:rPr lang="cs-CZ" sz="2400" noProof="0" dirty="0"/>
              <a:t> si </a:t>
            </a:r>
            <a:r>
              <a:rPr lang="cs-CZ" sz="2400" noProof="0" dirty="0" err="1"/>
              <a:t>myšlienky</a:t>
            </a:r>
            <a:endParaRPr lang="cs-CZ" sz="2400" noProof="0" dirty="0"/>
          </a:p>
          <a:p>
            <a:pPr marL="271463" lvl="0" indent="-271463">
              <a:spcBef>
                <a:spcPts val="2400"/>
              </a:spcBef>
              <a:buFont typeface="Arial" pitchFamily="34" charset="0"/>
              <a:buChar char="•"/>
            </a:pPr>
            <a:r>
              <a:rPr lang="cs-CZ" sz="2400" noProof="0" dirty="0" err="1"/>
              <a:t>študentom</a:t>
            </a:r>
            <a:r>
              <a:rPr lang="cs-CZ" sz="2400" noProof="0" dirty="0"/>
              <a:t> potom </a:t>
            </a:r>
            <a:r>
              <a:rPr lang="cs-CZ" sz="2400" noProof="0" dirty="0" err="1"/>
              <a:t>môžete</a:t>
            </a:r>
            <a:r>
              <a:rPr lang="cs-CZ" sz="2400" noProof="0" dirty="0"/>
              <a:t> </a:t>
            </a:r>
            <a:r>
              <a:rPr lang="cs-CZ" sz="2400" noProof="0" dirty="0" err="1"/>
              <a:t>ponúknuť</a:t>
            </a:r>
            <a:r>
              <a:rPr lang="cs-CZ" sz="2400" noProof="0" dirty="0"/>
              <a:t> </a:t>
            </a:r>
            <a:r>
              <a:rPr lang="cs-CZ" sz="2400" noProof="0" dirty="0" err="1"/>
              <a:t>tiež</a:t>
            </a:r>
            <a:r>
              <a:rPr lang="cs-CZ" sz="2400" noProof="0" dirty="0"/>
              <a:t> </a:t>
            </a:r>
            <a:r>
              <a:rPr lang="cs-CZ" sz="2400" noProof="0" dirty="0" err="1"/>
              <a:t>individuálny</a:t>
            </a:r>
            <a:r>
              <a:rPr lang="cs-CZ" sz="2400" noProof="0" dirty="0"/>
              <a:t> / </a:t>
            </a:r>
            <a:r>
              <a:rPr lang="cs-CZ" sz="2400" noProof="0" dirty="0" err="1"/>
              <a:t>osobný</a:t>
            </a:r>
            <a:r>
              <a:rPr lang="cs-CZ" sz="2400" noProof="0" dirty="0"/>
              <a:t> rozhovor nad </a:t>
            </a:r>
            <a:r>
              <a:rPr lang="cs-CZ" sz="2400" noProof="0" dirty="0" err="1"/>
              <a:t>odpoveďami</a:t>
            </a:r>
            <a:r>
              <a:rPr lang="cs-CZ" sz="2400" noProof="0" dirty="0"/>
              <a:t> v dotazníku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48A01A03-B510-4834-ACE5-A8F37A331417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odboru </a:t>
            </a:r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štúdia</a:t>
            </a:r>
            <a:endParaRPr lang="cs-CZ" sz="3600" kern="0" dirty="0">
              <a:solidFill>
                <a:schemeClr val="accent2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24744"/>
            <a:ext cx="9036496" cy="5544615"/>
          </a:xfrm>
        </p:spPr>
        <p:txBody>
          <a:bodyPr/>
          <a:lstStyle/>
          <a:p>
            <a:pPr marL="271463" indent="-271463">
              <a:spcBef>
                <a:spcPts val="600"/>
              </a:spcBef>
            </a:pPr>
            <a:r>
              <a:rPr lang="cs-CZ" sz="1600" b="1" noProof="0" dirty="0"/>
              <a:t>U </a:t>
            </a:r>
            <a:r>
              <a:rPr lang="cs-CZ" sz="1600" b="1" noProof="0" dirty="0" err="1"/>
              <a:t>ktorých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vecí</a:t>
            </a:r>
            <a:r>
              <a:rPr lang="cs-CZ" sz="1600" b="1" noProof="0" dirty="0"/>
              <a:t> mám pocit, že </a:t>
            </a:r>
            <a:r>
              <a:rPr lang="cs-CZ" sz="1600" b="1" noProof="0" dirty="0" err="1"/>
              <a:t>som</a:t>
            </a:r>
            <a:r>
              <a:rPr lang="cs-CZ" sz="1600" b="1" noProof="0" dirty="0"/>
              <a:t> v nich dobrý/á?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Každý z nás má na </a:t>
            </a:r>
            <a:r>
              <a:rPr lang="cs-CZ" sz="1600" noProof="0" dirty="0" err="1"/>
              <a:t>niečo</a:t>
            </a:r>
            <a:r>
              <a:rPr lang="cs-CZ" sz="1600" noProof="0" dirty="0"/>
              <a:t> talent, </a:t>
            </a:r>
            <a:r>
              <a:rPr lang="cs-CZ" sz="1600" noProof="0" dirty="0" err="1"/>
              <a:t>určite</a:t>
            </a:r>
            <a:r>
              <a:rPr lang="cs-CZ" sz="1600" noProof="0" dirty="0"/>
              <a:t> i vy poznáte ten </a:t>
            </a:r>
            <a:r>
              <a:rPr lang="cs-CZ" sz="1600" noProof="0" dirty="0" err="1"/>
              <a:t>svoj</a:t>
            </a:r>
            <a:r>
              <a:rPr lang="cs-CZ" sz="1600" noProof="0" dirty="0"/>
              <a:t>. </a:t>
            </a:r>
            <a:r>
              <a:rPr lang="cs-CZ" sz="1600" noProof="0" dirty="0" err="1"/>
              <a:t>Popremýšľajte</a:t>
            </a:r>
            <a:r>
              <a:rPr lang="cs-CZ" sz="1600" noProof="0" dirty="0"/>
              <a:t> o </a:t>
            </a:r>
            <a:r>
              <a:rPr lang="cs-CZ" sz="1600" noProof="0" dirty="0" err="1"/>
              <a:t>ňom</a:t>
            </a:r>
            <a:r>
              <a:rPr lang="cs-CZ" sz="1600" noProof="0" dirty="0"/>
              <a:t>. </a:t>
            </a:r>
            <a:br>
              <a:rPr lang="cs-CZ" sz="1600" noProof="0" dirty="0"/>
            </a:br>
            <a:r>
              <a:rPr lang="cs-CZ" sz="1600" noProof="0" dirty="0" err="1"/>
              <a:t>Opýtajte</a:t>
            </a:r>
            <a:r>
              <a:rPr lang="cs-CZ" sz="1600" noProof="0" dirty="0"/>
              <a:t> </a:t>
            </a:r>
            <a:r>
              <a:rPr lang="cs-CZ" sz="1600" noProof="0" dirty="0" err="1"/>
              <a:t>sa</a:t>
            </a:r>
            <a:r>
              <a:rPr lang="cs-CZ" sz="1600" noProof="0" dirty="0"/>
              <a:t> </a:t>
            </a:r>
            <a:r>
              <a:rPr lang="cs-CZ" sz="1600" noProof="0" dirty="0" err="1"/>
              <a:t>priateľov</a:t>
            </a:r>
            <a:r>
              <a:rPr lang="cs-CZ" sz="1600" noProof="0" dirty="0"/>
              <a:t> </a:t>
            </a:r>
            <a:r>
              <a:rPr lang="cs-CZ" sz="1600" noProof="0" dirty="0" err="1"/>
              <a:t>alebo</a:t>
            </a:r>
            <a:r>
              <a:rPr lang="cs-CZ" sz="1600" noProof="0" dirty="0"/>
              <a:t> v </a:t>
            </a:r>
            <a:r>
              <a:rPr lang="cs-CZ" sz="1600" noProof="0" dirty="0" err="1"/>
              <a:t>rodine</a:t>
            </a:r>
            <a:r>
              <a:rPr lang="cs-CZ" sz="1600" noProof="0" dirty="0"/>
              <a:t>, v </a:t>
            </a:r>
            <a:r>
              <a:rPr lang="cs-CZ" sz="1600" noProof="0" dirty="0" err="1"/>
              <a:t>čom</a:t>
            </a:r>
            <a:r>
              <a:rPr lang="cs-CZ" sz="1600" noProof="0" dirty="0"/>
              <a:t> </a:t>
            </a:r>
            <a:r>
              <a:rPr lang="cs-CZ" sz="1600" noProof="0" dirty="0" err="1"/>
              <a:t>ste</a:t>
            </a:r>
            <a:r>
              <a:rPr lang="cs-CZ" sz="1600" noProof="0" dirty="0"/>
              <a:t> </a:t>
            </a:r>
            <a:r>
              <a:rPr lang="cs-CZ" sz="1600" noProof="0" dirty="0" err="1"/>
              <a:t>podľa</a:t>
            </a:r>
            <a:r>
              <a:rPr lang="cs-CZ" sz="1600" noProof="0" dirty="0"/>
              <a:t> nich dobrý/á? </a:t>
            </a:r>
            <a:r>
              <a:rPr lang="cs-CZ" sz="1600" noProof="0" dirty="0" err="1"/>
              <a:t>Zostavte</a:t>
            </a:r>
            <a:r>
              <a:rPr lang="cs-CZ" sz="1600" noProof="0" dirty="0"/>
              <a:t> si s </a:t>
            </a:r>
            <a:r>
              <a:rPr lang="cs-CZ" sz="1600" noProof="0" dirty="0" err="1"/>
              <a:t>ich</a:t>
            </a:r>
            <a:r>
              <a:rPr lang="cs-CZ" sz="1600" noProof="0" dirty="0"/>
              <a:t> </a:t>
            </a:r>
            <a:r>
              <a:rPr lang="cs-CZ" sz="1600" noProof="0" dirty="0" err="1"/>
              <a:t>pomocou</a:t>
            </a:r>
            <a:r>
              <a:rPr lang="cs-CZ" sz="1600" noProof="0" dirty="0"/>
              <a:t> </a:t>
            </a:r>
            <a:r>
              <a:rPr lang="cs-CZ" sz="1600" noProof="0" dirty="0" err="1"/>
              <a:t>rebríček</a:t>
            </a:r>
            <a:r>
              <a:rPr lang="cs-CZ" sz="1600" noProof="0" dirty="0"/>
              <a:t> charakteristických vlastností, </a:t>
            </a:r>
            <a:r>
              <a:rPr lang="cs-CZ" sz="1600" noProof="0" dirty="0" err="1"/>
              <a:t>ktoré</a:t>
            </a:r>
            <a:r>
              <a:rPr lang="cs-CZ" sz="1600" noProof="0" dirty="0"/>
              <a:t> vás </a:t>
            </a:r>
            <a:r>
              <a:rPr lang="cs-CZ" sz="1600" noProof="0" dirty="0" err="1"/>
              <a:t>definujú</a:t>
            </a:r>
            <a:r>
              <a:rPr lang="cs-CZ" sz="1600" noProof="0" dirty="0"/>
              <a:t>. Možno budete </a:t>
            </a:r>
            <a:r>
              <a:rPr lang="cs-CZ" sz="1600" noProof="0" dirty="0" err="1"/>
              <a:t>prekvapení</a:t>
            </a:r>
            <a:r>
              <a:rPr lang="cs-CZ" sz="1600" noProof="0" dirty="0"/>
              <a:t>.  </a:t>
            </a:r>
          </a:p>
          <a:p>
            <a:pPr marL="271463" indent="-271463">
              <a:spcBef>
                <a:spcPts val="600"/>
              </a:spcBef>
              <a:buFont typeface="+mj-lt"/>
              <a:buAutoNum type="arabicPeriod" startAt="2"/>
              <a:tabLst>
                <a:tab pos="271463" algn="l"/>
              </a:tabLst>
            </a:pPr>
            <a:r>
              <a:rPr lang="cs-CZ" sz="1600" b="1" noProof="0" dirty="0" err="1"/>
              <a:t>Čo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ma</a:t>
            </a:r>
            <a:r>
              <a:rPr lang="cs-CZ" sz="1600" b="1" noProof="0" dirty="0"/>
              <a:t> motivuje?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</a:t>
            </a:r>
            <a:r>
              <a:rPr lang="cs-CZ" sz="1600" noProof="0" dirty="0" err="1"/>
              <a:t>Určite</a:t>
            </a:r>
            <a:r>
              <a:rPr lang="cs-CZ" sz="1600" noProof="0" dirty="0"/>
              <a:t> to poznáte – do </a:t>
            </a:r>
            <a:r>
              <a:rPr lang="cs-CZ" sz="1600" noProof="0" dirty="0" err="1"/>
              <a:t>niečoho</a:t>
            </a:r>
            <a:r>
              <a:rPr lang="cs-CZ" sz="1600" noProof="0" dirty="0"/>
              <a:t> se </a:t>
            </a:r>
            <a:r>
              <a:rPr lang="cs-CZ" sz="1600" noProof="0" dirty="0" err="1"/>
              <a:t>púšťate</a:t>
            </a:r>
            <a:r>
              <a:rPr lang="cs-CZ" sz="1600" noProof="0" dirty="0"/>
              <a:t> s </a:t>
            </a:r>
            <a:r>
              <a:rPr lang="cs-CZ" sz="1600" noProof="0" dirty="0" err="1"/>
              <a:t>chuťou</a:t>
            </a:r>
            <a:r>
              <a:rPr lang="cs-CZ" sz="1600" noProof="0" dirty="0"/>
              <a:t> a nadšením, </a:t>
            </a:r>
            <a:r>
              <a:rPr lang="cs-CZ" sz="1600" noProof="0" dirty="0" err="1"/>
              <a:t>zatiaľčo</a:t>
            </a:r>
            <a:r>
              <a:rPr lang="cs-CZ" sz="1600" noProof="0" dirty="0"/>
              <a:t> </a:t>
            </a:r>
            <a:r>
              <a:rPr lang="cs-CZ" sz="1600" noProof="0" dirty="0" err="1"/>
              <a:t>iné</a:t>
            </a:r>
            <a:r>
              <a:rPr lang="cs-CZ" sz="1600" noProof="0" dirty="0"/>
              <a:t> </a:t>
            </a:r>
            <a:r>
              <a:rPr lang="cs-CZ" sz="1600" noProof="0" dirty="0" err="1"/>
              <a:t>veci</a:t>
            </a:r>
            <a:r>
              <a:rPr lang="cs-CZ" sz="1600" noProof="0" dirty="0"/>
              <a:t> robíte neradi. </a:t>
            </a:r>
            <a:r>
              <a:rPr lang="cs-CZ" sz="1600" noProof="0" dirty="0" err="1"/>
              <a:t>Zamyslite</a:t>
            </a:r>
            <a:r>
              <a:rPr lang="cs-CZ" sz="1600" noProof="0" dirty="0"/>
              <a:t> </a:t>
            </a:r>
            <a:r>
              <a:rPr lang="cs-CZ" sz="1600" noProof="0" dirty="0" err="1"/>
              <a:t>sa</a:t>
            </a:r>
            <a:r>
              <a:rPr lang="cs-CZ" sz="1600" noProof="0" dirty="0"/>
              <a:t> nad tým, </a:t>
            </a:r>
            <a:r>
              <a:rPr lang="cs-CZ" sz="1600" noProof="0" dirty="0" err="1"/>
              <a:t>prečo</a:t>
            </a:r>
            <a:r>
              <a:rPr lang="cs-CZ" sz="1600" noProof="0" dirty="0"/>
              <a:t> je to tak, a </a:t>
            </a:r>
            <a:r>
              <a:rPr lang="cs-CZ" sz="1600" noProof="0" dirty="0" err="1"/>
              <a:t>čo</a:t>
            </a:r>
            <a:r>
              <a:rPr lang="cs-CZ" sz="1600" noProof="0" dirty="0"/>
              <a:t> vás motivuje k tomu, aby </a:t>
            </a:r>
            <a:r>
              <a:rPr lang="cs-CZ" sz="1600" noProof="0" dirty="0" err="1"/>
              <a:t>ste</a:t>
            </a:r>
            <a:r>
              <a:rPr lang="cs-CZ" sz="1600" noProof="0" dirty="0"/>
              <a:t> dosahovali </a:t>
            </a:r>
            <a:r>
              <a:rPr lang="cs-CZ" sz="1600" noProof="0" dirty="0" err="1"/>
              <a:t>ciele</a:t>
            </a:r>
            <a:r>
              <a:rPr lang="cs-CZ" sz="1600" noProof="0" dirty="0"/>
              <a:t>? Možno vás </a:t>
            </a:r>
            <a:r>
              <a:rPr lang="cs-CZ" sz="1600" noProof="0" dirty="0" err="1"/>
              <a:t>takáto</a:t>
            </a:r>
            <a:r>
              <a:rPr lang="cs-CZ" sz="1600" noProof="0" dirty="0"/>
              <a:t> úvaha </a:t>
            </a:r>
            <a:r>
              <a:rPr lang="cs-CZ" sz="1600" noProof="0" dirty="0" err="1"/>
              <a:t>privedie</a:t>
            </a:r>
            <a:r>
              <a:rPr lang="cs-CZ" sz="1600" noProof="0" dirty="0"/>
              <a:t> k odboru </a:t>
            </a:r>
            <a:r>
              <a:rPr lang="cs-CZ" sz="1600" noProof="0" dirty="0" err="1"/>
              <a:t>štúdia</a:t>
            </a:r>
            <a:r>
              <a:rPr lang="cs-CZ" sz="1600" noProof="0" dirty="0"/>
              <a:t>, </a:t>
            </a:r>
            <a:r>
              <a:rPr lang="cs-CZ" sz="1600" noProof="0" dirty="0" err="1"/>
              <a:t>ktorý</a:t>
            </a:r>
            <a:r>
              <a:rPr lang="cs-CZ" sz="1600" noProof="0" dirty="0"/>
              <a:t> vás zaujme na celý život.</a:t>
            </a:r>
          </a:p>
          <a:p>
            <a:pPr marL="271463" indent="-271463">
              <a:spcBef>
                <a:spcPts val="600"/>
              </a:spcBef>
              <a:buFont typeface="+mj-lt"/>
              <a:buAutoNum type="arabicPeriod" startAt="3"/>
            </a:pPr>
            <a:r>
              <a:rPr lang="cs-CZ" sz="1600" b="1" noProof="0" dirty="0" err="1"/>
              <a:t>Pri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čom</a:t>
            </a:r>
            <a:r>
              <a:rPr lang="cs-CZ" sz="1600" b="1" noProof="0" dirty="0"/>
              <a:t> si </a:t>
            </a:r>
            <a:r>
              <a:rPr lang="cs-CZ" sz="1600" b="1" noProof="0" dirty="0" err="1"/>
              <a:t>užijem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najviac</a:t>
            </a:r>
            <a:r>
              <a:rPr lang="cs-CZ" sz="1600" b="1" noProof="0" dirty="0"/>
              <a:t> zábavy?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</a:t>
            </a:r>
            <a:r>
              <a:rPr lang="cs-CZ" sz="1600" noProof="0" dirty="0" err="1"/>
              <a:t>Čo</a:t>
            </a:r>
            <a:r>
              <a:rPr lang="cs-CZ" sz="1600" noProof="0" dirty="0"/>
              <a:t> je </a:t>
            </a:r>
            <a:r>
              <a:rPr lang="cs-CZ" sz="1600" noProof="0" dirty="0" err="1"/>
              <a:t>príčinou</a:t>
            </a:r>
            <a:r>
              <a:rPr lang="cs-CZ" sz="1600" noProof="0" dirty="0"/>
              <a:t> toho, že se u </a:t>
            </a:r>
            <a:r>
              <a:rPr lang="cs-CZ" sz="1600" noProof="0" dirty="0" err="1"/>
              <a:t>niekterých</a:t>
            </a:r>
            <a:r>
              <a:rPr lang="cs-CZ" sz="1600" noProof="0" dirty="0"/>
              <a:t> činností bavíte? Za </a:t>
            </a:r>
            <a:r>
              <a:rPr lang="cs-CZ" sz="1600" noProof="0" dirty="0" err="1"/>
              <a:t>akých</a:t>
            </a:r>
            <a:r>
              <a:rPr lang="cs-CZ" sz="1600" noProof="0" dirty="0"/>
              <a:t> okolností k tomu </a:t>
            </a:r>
            <a:r>
              <a:rPr lang="cs-CZ" sz="1600" noProof="0" dirty="0" err="1"/>
              <a:t>dochádza</a:t>
            </a:r>
            <a:r>
              <a:rPr lang="cs-CZ" sz="1600" noProof="0" dirty="0"/>
              <a:t>? Možno </a:t>
            </a:r>
            <a:r>
              <a:rPr lang="cs-CZ" sz="1600" noProof="0" dirty="0" err="1"/>
              <a:t>nájdete</a:t>
            </a:r>
            <a:r>
              <a:rPr lang="cs-CZ" sz="1600" noProof="0" dirty="0"/>
              <a:t> </a:t>
            </a:r>
            <a:r>
              <a:rPr lang="cs-CZ" sz="1600" noProof="0" dirty="0" err="1"/>
              <a:t>nejaké</a:t>
            </a:r>
            <a:r>
              <a:rPr lang="cs-CZ" sz="1600" noProof="0" dirty="0"/>
              <a:t> </a:t>
            </a:r>
            <a:r>
              <a:rPr lang="cs-CZ" sz="1600" noProof="0" dirty="0" err="1"/>
              <a:t>spoločné</a:t>
            </a:r>
            <a:r>
              <a:rPr lang="cs-CZ" sz="1600" noProof="0" dirty="0"/>
              <a:t> prvky, </a:t>
            </a:r>
            <a:r>
              <a:rPr lang="cs-CZ" sz="1600" noProof="0" dirty="0" err="1"/>
              <a:t>ktoré</a:t>
            </a:r>
            <a:r>
              <a:rPr lang="cs-CZ" sz="1600" noProof="0" dirty="0"/>
              <a:t> vám </a:t>
            </a:r>
            <a:r>
              <a:rPr lang="cs-CZ" sz="1600" noProof="0" dirty="0" err="1"/>
              <a:t>uľahčia</a:t>
            </a:r>
            <a:r>
              <a:rPr lang="cs-CZ" sz="1600" noProof="0" dirty="0"/>
              <a:t> </a:t>
            </a:r>
            <a:r>
              <a:rPr lang="cs-CZ" sz="1600" noProof="0" dirty="0" err="1"/>
              <a:t>rozhodovanie</a:t>
            </a:r>
            <a:r>
              <a:rPr lang="cs-CZ" sz="1600" noProof="0" dirty="0"/>
              <a:t>, kam </a:t>
            </a:r>
            <a:r>
              <a:rPr lang="cs-CZ" sz="1600" noProof="0" dirty="0" err="1"/>
              <a:t>smerovať</a:t>
            </a:r>
            <a:r>
              <a:rPr lang="cs-CZ" sz="1600" noProof="0" dirty="0"/>
              <a:t>.</a:t>
            </a:r>
            <a:endParaRPr lang="cs-CZ" sz="160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b="1" noProof="0" dirty="0"/>
              <a:t>4. Ku</a:t>
            </a:r>
            <a:r>
              <a:rPr lang="cs-CZ" sz="1600" b="1" dirty="0"/>
              <a:t> </a:t>
            </a:r>
            <a:r>
              <a:rPr lang="cs-CZ" sz="1600" b="1" noProof="0" dirty="0"/>
              <a:t>komu </a:t>
            </a:r>
            <a:r>
              <a:rPr lang="cs-CZ" sz="1600" b="1" noProof="0" dirty="0" err="1"/>
              <a:t>alebo</a:t>
            </a:r>
            <a:r>
              <a:rPr lang="cs-CZ" sz="1600" b="1" noProof="0" dirty="0"/>
              <a:t> k </a:t>
            </a:r>
            <a:r>
              <a:rPr lang="cs-CZ" sz="1600" b="1" noProof="0" dirty="0" err="1"/>
              <a:t>čomu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vzhliadam</a:t>
            </a:r>
            <a:r>
              <a:rPr lang="cs-CZ" sz="1600" b="1" noProof="0" dirty="0"/>
              <a:t>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Obdivujete </a:t>
            </a:r>
            <a:r>
              <a:rPr lang="cs-CZ" sz="1600" noProof="0" dirty="0" err="1"/>
              <a:t>niekoho</a:t>
            </a:r>
            <a:r>
              <a:rPr lang="cs-CZ" sz="1600" noProof="0" dirty="0"/>
              <a:t>? Máte svoje vzory? Či už sú to celebrity, historické postavy </a:t>
            </a:r>
            <a:r>
              <a:rPr lang="cs-CZ" sz="1600" noProof="0" dirty="0" err="1"/>
              <a:t>alebo</a:t>
            </a:r>
            <a:r>
              <a:rPr lang="cs-CZ" sz="1600" noProof="0" dirty="0"/>
              <a:t> </a:t>
            </a:r>
            <a:r>
              <a:rPr lang="cs-CZ" sz="1600" noProof="0" dirty="0" err="1"/>
              <a:t>ľudia</a:t>
            </a:r>
            <a:r>
              <a:rPr lang="cs-CZ" sz="1600" noProof="0" dirty="0"/>
              <a:t>, kterých poznáte </a:t>
            </a:r>
            <a:r>
              <a:rPr lang="cs-CZ" sz="1600" noProof="0" dirty="0" err="1"/>
              <a:t>osobne</a:t>
            </a:r>
            <a:r>
              <a:rPr lang="cs-CZ" sz="1600" dirty="0"/>
              <a:t> – vaše vzory </a:t>
            </a:r>
            <a:r>
              <a:rPr lang="cs-CZ" sz="1600" dirty="0" err="1"/>
              <a:t>hovoria</a:t>
            </a:r>
            <a:r>
              <a:rPr lang="cs-CZ" sz="1600" dirty="0"/>
              <a:t> i </a:t>
            </a:r>
            <a:r>
              <a:rPr lang="cs-CZ" sz="1600" dirty="0" err="1"/>
              <a:t>niečo</a:t>
            </a:r>
            <a:r>
              <a:rPr lang="cs-CZ" sz="1600" dirty="0"/>
              <a:t> </a:t>
            </a:r>
            <a:r>
              <a:rPr lang="cs-CZ" sz="1600" noProof="0" dirty="0"/>
              <a:t>o vás a o vašich hodnotách. </a:t>
            </a:r>
            <a:br>
              <a:rPr lang="cs-CZ" sz="1600" noProof="0" dirty="0"/>
            </a:br>
            <a:r>
              <a:rPr lang="cs-CZ" sz="1600" noProof="0" dirty="0" err="1"/>
              <a:t>Zamyslite</a:t>
            </a:r>
            <a:r>
              <a:rPr lang="cs-CZ" sz="1600" noProof="0" dirty="0"/>
              <a:t> </a:t>
            </a:r>
            <a:r>
              <a:rPr lang="cs-CZ" sz="1600" noProof="0" dirty="0" err="1"/>
              <a:t>sa</a:t>
            </a:r>
            <a:r>
              <a:rPr lang="cs-CZ" sz="1600" noProof="0" dirty="0"/>
              <a:t>, </a:t>
            </a:r>
            <a:r>
              <a:rPr lang="cs-CZ" sz="1600" dirty="0"/>
              <a:t>č</a:t>
            </a:r>
            <a:r>
              <a:rPr lang="cs-CZ" sz="1600" noProof="0" dirty="0"/>
              <a:t>o vás na nich </a:t>
            </a:r>
            <a:r>
              <a:rPr lang="cs-CZ" sz="1600" noProof="0" dirty="0" err="1"/>
              <a:t>priťahuje</a:t>
            </a:r>
            <a:r>
              <a:rPr lang="cs-CZ" sz="1600" noProof="0" dirty="0"/>
              <a:t> a či stojí za to </a:t>
            </a:r>
            <a:r>
              <a:rPr lang="cs-CZ" sz="1600" noProof="0" dirty="0" err="1"/>
              <a:t>usilovať</a:t>
            </a:r>
            <a:r>
              <a:rPr lang="cs-CZ" sz="1600" noProof="0" dirty="0"/>
              <a:t> o podobné kvality.</a:t>
            </a:r>
          </a:p>
          <a:p>
            <a:pPr marL="271463" indent="-271463">
              <a:spcBef>
                <a:spcPts val="600"/>
              </a:spcBef>
              <a:buFont typeface="+mj-lt"/>
              <a:buAutoNum type="arabicPeriod" startAt="5"/>
            </a:pPr>
            <a:r>
              <a:rPr lang="cs-CZ" sz="1600" b="1" noProof="0" dirty="0"/>
              <a:t>Je </a:t>
            </a:r>
            <a:r>
              <a:rPr lang="cs-CZ" sz="1600" b="1" noProof="0" dirty="0" err="1"/>
              <a:t>niečo</a:t>
            </a:r>
            <a:r>
              <a:rPr lang="cs-CZ" sz="1600" b="1" noProof="0" dirty="0"/>
              <a:t>, </a:t>
            </a:r>
            <a:r>
              <a:rPr lang="cs-CZ" sz="1600" b="1" dirty="0" err="1"/>
              <a:t>č</a:t>
            </a:r>
            <a:r>
              <a:rPr lang="cs-CZ" sz="1600" b="1" noProof="0" dirty="0"/>
              <a:t>o </a:t>
            </a:r>
            <a:r>
              <a:rPr lang="cs-CZ" sz="1600" b="1" noProof="0" dirty="0" err="1"/>
              <a:t>som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chcel</a:t>
            </a:r>
            <a:r>
              <a:rPr lang="cs-CZ" sz="1600" b="1" noProof="0" dirty="0"/>
              <a:t>/a vždy </a:t>
            </a:r>
            <a:r>
              <a:rPr lang="cs-CZ" sz="1600" b="1" noProof="0" dirty="0" err="1"/>
              <a:t>skúsiť</a:t>
            </a:r>
            <a:r>
              <a:rPr lang="cs-CZ" sz="1600" b="1" noProof="0" dirty="0"/>
              <a:t>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A </a:t>
            </a:r>
            <a:r>
              <a:rPr lang="cs-CZ" sz="1600" noProof="0" dirty="0" err="1"/>
              <a:t>čo</a:t>
            </a:r>
            <a:r>
              <a:rPr lang="cs-CZ" sz="1600" noProof="0" dirty="0"/>
              <a:t> bolo </a:t>
            </a:r>
            <a:r>
              <a:rPr lang="cs-CZ" sz="1600" noProof="0" dirty="0" err="1"/>
              <a:t>dôvodom</a:t>
            </a:r>
            <a:r>
              <a:rPr lang="cs-CZ" sz="1600" noProof="0" dirty="0"/>
              <a:t>, </a:t>
            </a:r>
            <a:r>
              <a:rPr lang="cs-CZ" sz="1600" noProof="0" dirty="0" err="1"/>
              <a:t>prečo</a:t>
            </a:r>
            <a:r>
              <a:rPr lang="cs-CZ" sz="1600" noProof="0" dirty="0"/>
              <a:t> </a:t>
            </a:r>
            <a:r>
              <a:rPr lang="cs-CZ" sz="1600" noProof="0" dirty="0" err="1"/>
              <a:t>somm</a:t>
            </a:r>
            <a:r>
              <a:rPr lang="cs-CZ" sz="1600" noProof="0" dirty="0"/>
              <a:t> po tom </a:t>
            </a:r>
            <a:r>
              <a:rPr lang="cs-CZ" sz="1600" noProof="0" dirty="0" err="1"/>
              <a:t>túžil</a:t>
            </a:r>
            <a:r>
              <a:rPr lang="cs-CZ" sz="1600" noProof="0" dirty="0"/>
              <a:t>/a? </a:t>
            </a:r>
            <a:r>
              <a:rPr lang="cs-CZ" sz="1600" noProof="0" dirty="0" err="1"/>
              <a:t>Prečo</a:t>
            </a:r>
            <a:r>
              <a:rPr lang="cs-CZ" sz="1600" noProof="0" dirty="0"/>
              <a:t> </a:t>
            </a:r>
            <a:r>
              <a:rPr lang="cs-CZ" sz="1600" noProof="0" dirty="0" err="1"/>
              <a:t>som</a:t>
            </a:r>
            <a:r>
              <a:rPr lang="cs-CZ" sz="1600" noProof="0" dirty="0"/>
              <a:t> to </a:t>
            </a:r>
            <a:r>
              <a:rPr lang="cs-CZ" sz="1600" noProof="0" dirty="0" err="1"/>
              <a:t>neuskutočnil</a:t>
            </a:r>
            <a:r>
              <a:rPr lang="cs-CZ" sz="1600" noProof="0" dirty="0"/>
              <a:t>/a? Položte si </a:t>
            </a:r>
            <a:r>
              <a:rPr lang="cs-CZ" sz="1600" noProof="0" dirty="0" err="1"/>
              <a:t>tieto</a:t>
            </a:r>
            <a:r>
              <a:rPr lang="cs-CZ" sz="1600" noProof="0" dirty="0"/>
              <a:t> otázky. </a:t>
            </a:r>
            <a:r>
              <a:rPr lang="cs-CZ" sz="1600" noProof="0" dirty="0" err="1"/>
              <a:t>Zamyslite</a:t>
            </a:r>
            <a:r>
              <a:rPr lang="cs-CZ" sz="1600" noProof="0" dirty="0"/>
              <a:t> </a:t>
            </a:r>
            <a:r>
              <a:rPr lang="cs-CZ" sz="1600" noProof="0" dirty="0" err="1"/>
              <a:t>sa</a:t>
            </a:r>
            <a:r>
              <a:rPr lang="cs-CZ" sz="1600" noProof="0" dirty="0"/>
              <a:t>, </a:t>
            </a:r>
            <a:r>
              <a:rPr lang="cs-CZ" sz="1600" noProof="0" dirty="0" err="1"/>
              <a:t>čo</a:t>
            </a:r>
            <a:r>
              <a:rPr lang="cs-CZ" sz="1600" noProof="0" dirty="0"/>
              <a:t> vás na tom </a:t>
            </a:r>
            <a:r>
              <a:rPr lang="cs-CZ" sz="1600" noProof="0" dirty="0" err="1"/>
              <a:t>priťahuje</a:t>
            </a:r>
            <a:r>
              <a:rPr lang="cs-CZ" sz="1600" noProof="0" dirty="0"/>
              <a:t> a </a:t>
            </a:r>
            <a:r>
              <a:rPr lang="cs-CZ" sz="1600" noProof="0" dirty="0" err="1"/>
              <a:t>čo</a:t>
            </a:r>
            <a:r>
              <a:rPr lang="cs-CZ" sz="1600" noProof="0" dirty="0"/>
              <a:t> by vám to dalo, </a:t>
            </a:r>
            <a:r>
              <a:rPr lang="cs-CZ" sz="1600" noProof="0" dirty="0" err="1"/>
              <a:t>keby</a:t>
            </a:r>
            <a:r>
              <a:rPr lang="cs-CZ" sz="1600" noProof="0" dirty="0"/>
              <a:t> </a:t>
            </a:r>
            <a:r>
              <a:rPr lang="cs-CZ" sz="1600" noProof="0" dirty="0" err="1"/>
              <a:t>ste</a:t>
            </a:r>
            <a:r>
              <a:rPr lang="cs-CZ" sz="1600" noProof="0" dirty="0"/>
              <a:t> to </a:t>
            </a:r>
            <a:r>
              <a:rPr lang="cs-CZ" sz="1600" noProof="0" dirty="0" err="1"/>
              <a:t>uskutočnili</a:t>
            </a:r>
            <a:r>
              <a:rPr lang="cs-CZ" sz="1600" noProof="0" dirty="0"/>
              <a:t>?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301360" cy="666452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2200" noProof="0" dirty="0" err="1">
                <a:solidFill>
                  <a:schemeClr val="accent2">
                    <a:lumMod val="75000"/>
                  </a:schemeClr>
                </a:solidFill>
              </a:rPr>
              <a:t>Námet</a:t>
            </a:r>
            <a:r>
              <a:rPr lang="cs-CZ" sz="22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cs-CZ" sz="2200" noProof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000" b="0" noProof="0" dirty="0">
                <a:solidFill>
                  <a:schemeClr val="accent2">
                    <a:lumMod val="75000"/>
                  </a:schemeClr>
                </a:solidFill>
              </a:rPr>
              <a:t>10 </a:t>
            </a:r>
            <a:r>
              <a:rPr lang="cs-CZ" sz="2000" b="0" noProof="0" dirty="0" err="1">
                <a:solidFill>
                  <a:schemeClr val="accent2">
                    <a:lumMod val="75000"/>
                  </a:schemeClr>
                </a:solidFill>
              </a:rPr>
              <a:t>otázok</a:t>
            </a:r>
            <a:r>
              <a:rPr lang="cs-CZ" sz="2000" b="0" noProof="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000" b="0" noProof="0" dirty="0" err="1">
                <a:solidFill>
                  <a:schemeClr val="accent2">
                    <a:lumMod val="75000"/>
                  </a:schemeClr>
                </a:solidFill>
              </a:rPr>
              <a:t>ktoré</a:t>
            </a:r>
            <a:r>
              <a:rPr lang="cs-CZ" sz="2000" b="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0" noProof="0" dirty="0" err="1">
                <a:solidFill>
                  <a:schemeClr val="accent2">
                    <a:lumMod val="75000"/>
                  </a:schemeClr>
                </a:solidFill>
              </a:rPr>
              <a:t>môžu</a:t>
            </a:r>
            <a:r>
              <a:rPr lang="cs-CZ" sz="2000" b="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0" noProof="0" dirty="0" err="1">
                <a:solidFill>
                  <a:schemeClr val="accent2">
                    <a:lumMod val="75000"/>
                  </a:schemeClr>
                </a:solidFill>
              </a:rPr>
              <a:t>pomôcť</a:t>
            </a:r>
            <a:r>
              <a:rPr lang="cs-CZ" sz="2000" b="0" noProof="0" dirty="0">
                <a:solidFill>
                  <a:schemeClr val="accent2">
                    <a:lumMod val="75000"/>
                  </a:schemeClr>
                </a:solidFill>
              </a:rPr>
              <a:t> s </a:t>
            </a:r>
            <a:r>
              <a:rPr lang="cs-CZ" sz="2000" b="0" noProof="0" dirty="0" err="1">
                <a:solidFill>
                  <a:schemeClr val="accent2">
                    <a:lumMod val="75000"/>
                  </a:schemeClr>
                </a:solidFill>
              </a:rPr>
              <a:t>rozhodovaním</a:t>
            </a:r>
            <a:endParaRPr lang="cs-CZ" sz="2000" b="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24744"/>
            <a:ext cx="9036496" cy="5544615"/>
          </a:xfrm>
        </p:spPr>
        <p:txBody>
          <a:bodyPr/>
          <a:lstStyle/>
          <a:p>
            <a:pPr marL="271463" indent="-271463">
              <a:spcBef>
                <a:spcPts val="600"/>
              </a:spcBef>
              <a:buFont typeface="+mj-lt"/>
              <a:buAutoNum type="arabicPeriod" startAt="6"/>
            </a:pPr>
            <a:r>
              <a:rPr lang="cs-CZ" sz="1600" b="1" noProof="0" dirty="0"/>
              <a:t>Na </a:t>
            </a:r>
            <a:r>
              <a:rPr lang="cs-CZ" sz="1600" b="1" noProof="0" dirty="0" err="1"/>
              <a:t>ktoré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úspechy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som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najviac</a:t>
            </a:r>
            <a:r>
              <a:rPr lang="cs-CZ" sz="1600" b="1" noProof="0" dirty="0"/>
              <a:t> hrdý/á?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Nemusí </a:t>
            </a:r>
            <a:r>
              <a:rPr lang="cs-CZ" sz="1600" noProof="0" dirty="0" err="1"/>
              <a:t>sa</a:t>
            </a:r>
            <a:r>
              <a:rPr lang="cs-CZ" sz="1600" noProof="0" dirty="0"/>
              <a:t> </a:t>
            </a:r>
            <a:r>
              <a:rPr lang="cs-CZ" sz="1600" noProof="0" dirty="0" err="1"/>
              <a:t>jednať</a:t>
            </a:r>
            <a:r>
              <a:rPr lang="cs-CZ" sz="1600" noProof="0" dirty="0"/>
              <a:t> </a:t>
            </a:r>
            <a:r>
              <a:rPr lang="cs-CZ" sz="1600" noProof="0" dirty="0" err="1"/>
              <a:t>iba</a:t>
            </a:r>
            <a:r>
              <a:rPr lang="cs-CZ" sz="1600" noProof="0" dirty="0"/>
              <a:t> o </a:t>
            </a:r>
            <a:r>
              <a:rPr lang="cs-CZ" sz="1600" noProof="0" dirty="0" err="1"/>
              <a:t>tvrdo</a:t>
            </a:r>
            <a:r>
              <a:rPr lang="cs-CZ" sz="1600" noProof="0" dirty="0"/>
              <a:t> vybojované </a:t>
            </a:r>
            <a:r>
              <a:rPr lang="cs-CZ" sz="1600" noProof="0" dirty="0" err="1"/>
              <a:t>víťazstvá</a:t>
            </a:r>
            <a:r>
              <a:rPr lang="cs-CZ" sz="1600" noProof="0" dirty="0"/>
              <a:t>. </a:t>
            </a:r>
            <a:r>
              <a:rPr lang="cs-CZ" sz="1600" noProof="0" dirty="0" err="1"/>
              <a:t>Môže</a:t>
            </a:r>
            <a:r>
              <a:rPr lang="cs-CZ" sz="1600" noProof="0" dirty="0"/>
              <a:t> </a:t>
            </a:r>
            <a:r>
              <a:rPr lang="cs-CZ" sz="1600" noProof="0" dirty="0" err="1"/>
              <a:t>ísť</a:t>
            </a:r>
            <a:r>
              <a:rPr lang="cs-CZ" sz="1600" noProof="0" dirty="0"/>
              <a:t> například </a:t>
            </a:r>
            <a:r>
              <a:rPr lang="cs-CZ" sz="1600" noProof="0" dirty="0" err="1"/>
              <a:t>iba</a:t>
            </a:r>
            <a:r>
              <a:rPr lang="cs-CZ" sz="1600" noProof="0" dirty="0"/>
              <a:t> o to, že </a:t>
            </a:r>
            <a:r>
              <a:rPr lang="cs-CZ" sz="1600" noProof="0" dirty="0" err="1"/>
              <a:t>ste</a:t>
            </a:r>
            <a:r>
              <a:rPr lang="cs-CZ" sz="1600" noProof="0" dirty="0"/>
              <a:t> </a:t>
            </a:r>
            <a:r>
              <a:rPr lang="cs-CZ" sz="1600" noProof="0" dirty="0" err="1"/>
              <a:t>niekomu</a:t>
            </a:r>
            <a:r>
              <a:rPr lang="cs-CZ" sz="1600" noProof="0" dirty="0"/>
              <a:t> pomohli, </a:t>
            </a:r>
            <a:r>
              <a:rPr lang="cs-CZ" sz="1600" noProof="0" dirty="0" err="1"/>
              <a:t>niečo</a:t>
            </a:r>
            <a:r>
              <a:rPr lang="cs-CZ" sz="1600" noProof="0" dirty="0"/>
              <a:t> </a:t>
            </a:r>
            <a:r>
              <a:rPr lang="cs-CZ" sz="1600" noProof="0" dirty="0" err="1"/>
              <a:t>sa</a:t>
            </a:r>
            <a:r>
              <a:rPr lang="cs-CZ" sz="1600" noProof="0" dirty="0"/>
              <a:t> vám </a:t>
            </a:r>
            <a:r>
              <a:rPr lang="cs-CZ" sz="1600" noProof="0" dirty="0" err="1"/>
              <a:t>podarilo</a:t>
            </a:r>
            <a:r>
              <a:rPr lang="cs-CZ" sz="1600" noProof="0" dirty="0"/>
              <a:t>, apod. Zažili </a:t>
            </a:r>
            <a:r>
              <a:rPr lang="cs-CZ" sz="1600" noProof="0" dirty="0" err="1"/>
              <a:t>ste</a:t>
            </a:r>
            <a:r>
              <a:rPr lang="cs-CZ" sz="1600" noProof="0" dirty="0"/>
              <a:t> </a:t>
            </a:r>
            <a:r>
              <a:rPr lang="cs-CZ" sz="1600" noProof="0" dirty="0" err="1"/>
              <a:t>nejakú</a:t>
            </a:r>
            <a:r>
              <a:rPr lang="cs-CZ" sz="1600" noProof="0" dirty="0"/>
              <a:t> </a:t>
            </a:r>
            <a:r>
              <a:rPr lang="cs-CZ" sz="1600" noProof="0" dirty="0" err="1"/>
              <a:t>skúsenosť</a:t>
            </a:r>
            <a:r>
              <a:rPr lang="cs-CZ" sz="1600" noProof="0" dirty="0"/>
              <a:t>, o </a:t>
            </a:r>
            <a:r>
              <a:rPr lang="cs-CZ" sz="1600" noProof="0" dirty="0" err="1"/>
              <a:t>ktorej</a:t>
            </a:r>
            <a:r>
              <a:rPr lang="cs-CZ" sz="1600" noProof="0" dirty="0"/>
              <a:t> si myslíte, že vás </a:t>
            </a:r>
            <a:r>
              <a:rPr lang="cs-CZ" sz="1600" noProof="0" dirty="0" err="1"/>
              <a:t>pozitívne</a:t>
            </a:r>
            <a:r>
              <a:rPr lang="cs-CZ" sz="1600" noProof="0" dirty="0"/>
              <a:t> </a:t>
            </a:r>
            <a:r>
              <a:rPr lang="cs-CZ" sz="1600" noProof="0" dirty="0" err="1"/>
              <a:t>ovplyvnila</a:t>
            </a:r>
            <a:r>
              <a:rPr lang="cs-CZ" sz="1600" noProof="0" dirty="0"/>
              <a:t>, urobila šťastnějšími? Možno </a:t>
            </a:r>
            <a:r>
              <a:rPr lang="cs-CZ" sz="1600" noProof="0" dirty="0" err="1"/>
              <a:t>práve</a:t>
            </a:r>
            <a:r>
              <a:rPr lang="cs-CZ" sz="1600" noProof="0" dirty="0"/>
              <a:t> to vám </a:t>
            </a:r>
            <a:r>
              <a:rPr lang="cs-CZ" sz="1600" noProof="0" dirty="0" err="1"/>
              <a:t>pomôže</a:t>
            </a:r>
            <a:r>
              <a:rPr lang="cs-CZ" sz="1600" noProof="0" dirty="0"/>
              <a:t> </a:t>
            </a:r>
            <a:r>
              <a:rPr lang="cs-CZ" sz="1600" noProof="0" dirty="0" err="1"/>
              <a:t>odhaliť</a:t>
            </a:r>
            <a:r>
              <a:rPr lang="cs-CZ" sz="1600" noProof="0" dirty="0"/>
              <a:t>, </a:t>
            </a:r>
            <a:r>
              <a:rPr lang="cs-CZ" sz="1600" noProof="0" dirty="0" err="1"/>
              <a:t>čo</a:t>
            </a:r>
            <a:r>
              <a:rPr lang="cs-CZ" sz="1600" noProof="0" dirty="0"/>
              <a:t> je </a:t>
            </a:r>
            <a:r>
              <a:rPr lang="cs-CZ" sz="1600" noProof="0" dirty="0" err="1"/>
              <a:t>pre</a:t>
            </a:r>
            <a:r>
              <a:rPr lang="cs-CZ" sz="1600" noProof="0" dirty="0"/>
              <a:t> vás </a:t>
            </a:r>
            <a:r>
              <a:rPr lang="cs-CZ" sz="1600" noProof="0" dirty="0" err="1"/>
              <a:t>dôležité</a:t>
            </a:r>
            <a:r>
              <a:rPr lang="cs-CZ" sz="1600" noProof="0" dirty="0"/>
              <a:t>.</a:t>
            </a:r>
          </a:p>
          <a:p>
            <a:pPr marL="271463" indent="-271463">
              <a:spcBef>
                <a:spcPts val="600"/>
              </a:spcBef>
              <a:buFont typeface="+mj-lt"/>
              <a:buAutoNum type="arabicPeriod" startAt="7"/>
            </a:pPr>
            <a:r>
              <a:rPr lang="cs-CZ" sz="1600" b="1" noProof="0" dirty="0" err="1"/>
              <a:t>Moja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obľúbená</a:t>
            </a:r>
            <a:r>
              <a:rPr lang="cs-CZ" sz="1600" b="1" noProof="0" dirty="0"/>
              <a:t> hodina v škole?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Stane se  vám </a:t>
            </a:r>
            <a:r>
              <a:rPr lang="cs-CZ" sz="1600" noProof="0" dirty="0" err="1"/>
              <a:t>niekedy</a:t>
            </a:r>
            <a:r>
              <a:rPr lang="cs-CZ" sz="1600" noProof="0" dirty="0"/>
              <a:t>, že v škole </a:t>
            </a:r>
            <a:r>
              <a:rPr lang="cs-CZ" sz="1600" noProof="0" dirty="0" err="1"/>
              <a:t>strácate</a:t>
            </a:r>
            <a:r>
              <a:rPr lang="cs-CZ" sz="1600" noProof="0" dirty="0"/>
              <a:t> pojem o čase? </a:t>
            </a:r>
            <a:r>
              <a:rPr lang="cs-CZ" sz="1600" noProof="0" dirty="0" err="1"/>
              <a:t>Pri</a:t>
            </a:r>
            <a:r>
              <a:rPr lang="cs-CZ" sz="1600" noProof="0" dirty="0"/>
              <a:t> </a:t>
            </a:r>
            <a:r>
              <a:rPr lang="cs-CZ" sz="1600" noProof="0" dirty="0" err="1"/>
              <a:t>ktorých</a:t>
            </a:r>
            <a:r>
              <a:rPr lang="cs-CZ" sz="1600" noProof="0" dirty="0"/>
              <a:t> hodinách </a:t>
            </a:r>
            <a:r>
              <a:rPr lang="cs-CZ" sz="1600" noProof="0" dirty="0" err="1"/>
              <a:t>alebo</a:t>
            </a:r>
            <a:r>
              <a:rPr lang="cs-CZ" sz="1600" noProof="0" dirty="0"/>
              <a:t> </a:t>
            </a:r>
            <a:r>
              <a:rPr lang="cs-CZ" sz="1600" noProof="0" dirty="0" err="1"/>
              <a:t>činnostiach</a:t>
            </a:r>
            <a:r>
              <a:rPr lang="cs-CZ" sz="1600" noProof="0" dirty="0"/>
              <a:t> </a:t>
            </a:r>
            <a:r>
              <a:rPr lang="cs-CZ" sz="1600" noProof="0" dirty="0" err="1"/>
              <a:t>sa</a:t>
            </a:r>
            <a:r>
              <a:rPr lang="cs-CZ" sz="1600" noProof="0" dirty="0"/>
              <a:t> to stane? </a:t>
            </a:r>
            <a:r>
              <a:rPr lang="cs-CZ" sz="1600" noProof="0" dirty="0" err="1"/>
              <a:t>Kto</a:t>
            </a:r>
            <a:r>
              <a:rPr lang="cs-CZ" sz="1600" noProof="0" dirty="0"/>
              <a:t> </a:t>
            </a:r>
            <a:r>
              <a:rPr lang="cs-CZ" sz="1600" noProof="0" dirty="0" err="1"/>
              <a:t>alebo</a:t>
            </a:r>
            <a:r>
              <a:rPr lang="cs-CZ" sz="1600" noProof="0" dirty="0"/>
              <a:t> </a:t>
            </a:r>
            <a:r>
              <a:rPr lang="cs-CZ" sz="1600" noProof="0" dirty="0" err="1"/>
              <a:t>čo</a:t>
            </a:r>
            <a:r>
              <a:rPr lang="cs-CZ" sz="1600" noProof="0" dirty="0"/>
              <a:t> za to </a:t>
            </a:r>
            <a:r>
              <a:rPr lang="cs-CZ" sz="1600" noProof="0" dirty="0" err="1"/>
              <a:t>môže</a:t>
            </a:r>
            <a:r>
              <a:rPr lang="cs-CZ" sz="1600" dirty="0"/>
              <a:t>?</a:t>
            </a:r>
            <a:r>
              <a:rPr lang="cs-CZ" sz="1600" noProof="0" dirty="0"/>
              <a:t> </a:t>
            </a:r>
            <a:r>
              <a:rPr lang="cs-CZ" sz="1600" noProof="0" dirty="0" err="1"/>
              <a:t>Učiteľ</a:t>
            </a:r>
            <a:r>
              <a:rPr lang="cs-CZ" sz="1600" noProof="0" dirty="0"/>
              <a:t>, obsah učiva, forma výuky,…?</a:t>
            </a:r>
          </a:p>
          <a:p>
            <a:pPr marL="271463" indent="-271463">
              <a:spcBef>
                <a:spcPts val="600"/>
              </a:spcBef>
              <a:buFont typeface="+mj-lt"/>
              <a:buAutoNum type="arabicPeriod" startAt="8"/>
            </a:pPr>
            <a:r>
              <a:rPr lang="cs-CZ" sz="1600" b="1" noProof="0" dirty="0"/>
              <a:t>O </a:t>
            </a:r>
            <a:r>
              <a:rPr lang="cs-CZ" sz="1600" b="1" noProof="0" dirty="0" err="1"/>
              <a:t>čom</a:t>
            </a:r>
            <a:r>
              <a:rPr lang="cs-CZ" sz="1600" b="1" noProof="0" dirty="0"/>
              <a:t> si rád/a ve </a:t>
            </a:r>
            <a:r>
              <a:rPr lang="cs-CZ" sz="1600" b="1" noProof="0" dirty="0" err="1"/>
              <a:t>voľnom</a:t>
            </a:r>
            <a:r>
              <a:rPr lang="cs-CZ" sz="1600" b="1" noProof="0" dirty="0"/>
              <a:t> čase </a:t>
            </a:r>
            <a:r>
              <a:rPr lang="cs-CZ" sz="1600" b="1" noProof="0" dirty="0" err="1"/>
              <a:t>čítam</a:t>
            </a:r>
            <a:r>
              <a:rPr lang="cs-CZ" sz="1600" b="1" noProof="0" dirty="0"/>
              <a:t>, </a:t>
            </a:r>
            <a:r>
              <a:rPr lang="cs-CZ" sz="1600" b="1" noProof="0" dirty="0" err="1"/>
              <a:t>čo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sledujem</a:t>
            </a:r>
            <a:r>
              <a:rPr lang="cs-CZ" sz="1600" b="1" noProof="0" dirty="0"/>
              <a:t>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</a:t>
            </a:r>
            <a:r>
              <a:rPr lang="cs-CZ" sz="1600" dirty="0"/>
              <a:t>Nemusí </a:t>
            </a:r>
            <a:r>
              <a:rPr lang="cs-CZ" sz="1600" dirty="0" err="1"/>
              <a:t>ísť</a:t>
            </a:r>
            <a:r>
              <a:rPr lang="cs-CZ" sz="1600" dirty="0"/>
              <a:t> </a:t>
            </a:r>
            <a:r>
              <a:rPr lang="cs-CZ" sz="1600" dirty="0" err="1"/>
              <a:t>iba</a:t>
            </a:r>
            <a:r>
              <a:rPr lang="cs-CZ" sz="1600" dirty="0"/>
              <a:t> o </a:t>
            </a:r>
            <a:r>
              <a:rPr lang="cs-CZ" sz="1600" noProof="0" dirty="0"/>
              <a:t>knihy. </a:t>
            </a:r>
            <a:r>
              <a:rPr lang="cs-CZ" sz="1600" noProof="0" dirty="0" err="1"/>
              <a:t>Ktoré</a:t>
            </a:r>
            <a:r>
              <a:rPr lang="cs-CZ" sz="1600" noProof="0" dirty="0"/>
              <a:t> články vás </a:t>
            </a:r>
            <a:r>
              <a:rPr lang="cs-CZ" sz="1600" noProof="0" dirty="0" err="1"/>
              <a:t>zaujmú</a:t>
            </a:r>
            <a:r>
              <a:rPr lang="cs-CZ" sz="1600" noProof="0" dirty="0"/>
              <a:t> v časopise </a:t>
            </a:r>
            <a:r>
              <a:rPr lang="cs-CZ" sz="1600" dirty="0"/>
              <a:t>ale</a:t>
            </a:r>
            <a:r>
              <a:rPr lang="cs-CZ" sz="1600" noProof="0" dirty="0" err="1"/>
              <a:t>bo</a:t>
            </a:r>
            <a:r>
              <a:rPr lang="cs-CZ" sz="1600" noProof="0" dirty="0"/>
              <a:t> na webe? Sledujete </a:t>
            </a:r>
            <a:r>
              <a:rPr lang="cs-CZ" sz="1600" noProof="0" dirty="0" err="1"/>
              <a:t>nejaké</a:t>
            </a:r>
            <a:r>
              <a:rPr lang="cs-CZ" sz="1600" noProof="0" dirty="0"/>
              <a:t> </a:t>
            </a:r>
            <a:r>
              <a:rPr lang="cs-CZ" sz="1600" noProof="0" dirty="0" err="1"/>
              <a:t>zaujímavé</a:t>
            </a:r>
            <a:r>
              <a:rPr lang="cs-CZ" sz="1600" noProof="0" dirty="0"/>
              <a:t> </a:t>
            </a:r>
            <a:r>
              <a:rPr lang="cs-CZ" sz="1600" noProof="0" dirty="0" err="1"/>
              <a:t>youtube</a:t>
            </a:r>
            <a:r>
              <a:rPr lang="cs-CZ" sz="1600" noProof="0" dirty="0"/>
              <a:t> kanály? </a:t>
            </a:r>
            <a:r>
              <a:rPr lang="cs-CZ" sz="1600" noProof="0" dirty="0" err="1"/>
              <a:t>Aké</a:t>
            </a:r>
            <a:r>
              <a:rPr lang="cs-CZ" sz="1600" noProof="0" dirty="0"/>
              <a:t> </a:t>
            </a:r>
            <a:r>
              <a:rPr lang="cs-CZ" sz="1600" noProof="0" dirty="0" err="1"/>
              <a:t>témy</a:t>
            </a:r>
            <a:r>
              <a:rPr lang="cs-CZ" sz="1600" noProof="0" dirty="0"/>
              <a:t> vás </a:t>
            </a:r>
            <a:r>
              <a:rPr lang="cs-CZ" sz="1600" noProof="0" dirty="0" err="1"/>
              <a:t>pritiahnu</a:t>
            </a:r>
            <a:r>
              <a:rPr lang="cs-CZ" sz="1600" noProof="0" dirty="0"/>
              <a:t> k </a:t>
            </a:r>
            <a:r>
              <a:rPr lang="cs-CZ" sz="1600" noProof="0" dirty="0" err="1"/>
              <a:t>televíznej</a:t>
            </a:r>
            <a:r>
              <a:rPr lang="cs-CZ" sz="1600" noProof="0" dirty="0"/>
              <a:t> </a:t>
            </a:r>
            <a:r>
              <a:rPr lang="cs-CZ" sz="1600" noProof="0" dirty="0" err="1"/>
              <a:t>obrazovke?Zamyslite</a:t>
            </a:r>
            <a:r>
              <a:rPr lang="cs-CZ" sz="1600" noProof="0" dirty="0"/>
              <a:t> </a:t>
            </a:r>
            <a:r>
              <a:rPr lang="cs-CZ" sz="1600" noProof="0" dirty="0" err="1"/>
              <a:t>sa</a:t>
            </a:r>
            <a:r>
              <a:rPr lang="cs-CZ" sz="1600" noProof="0" dirty="0"/>
              <a:t> nad tým, </a:t>
            </a:r>
            <a:r>
              <a:rPr lang="cs-CZ" sz="1600" noProof="0" dirty="0" err="1"/>
              <a:t>čo</a:t>
            </a:r>
            <a:r>
              <a:rPr lang="cs-CZ" sz="1600" noProof="0" dirty="0"/>
              <a:t> </a:t>
            </a:r>
            <a:r>
              <a:rPr lang="cs-CZ" sz="1600" noProof="0" dirty="0" err="1"/>
              <a:t>prebúdza</a:t>
            </a:r>
            <a:r>
              <a:rPr lang="cs-CZ" sz="1600" noProof="0" dirty="0"/>
              <a:t> </a:t>
            </a:r>
            <a:r>
              <a:rPr lang="cs-CZ" sz="1600" noProof="0" dirty="0" err="1"/>
              <a:t>vašu</a:t>
            </a:r>
            <a:r>
              <a:rPr lang="cs-CZ" sz="1600" noProof="0" dirty="0"/>
              <a:t> </a:t>
            </a:r>
            <a:r>
              <a:rPr lang="cs-CZ" sz="1600" noProof="0" dirty="0" err="1"/>
              <a:t>zvedavosť</a:t>
            </a:r>
            <a:r>
              <a:rPr lang="cs-CZ" sz="1600" noProof="0" dirty="0"/>
              <a:t>...</a:t>
            </a:r>
          </a:p>
          <a:p>
            <a:pPr marL="271463" indent="-271463">
              <a:spcBef>
                <a:spcPts val="600"/>
              </a:spcBef>
              <a:buFont typeface="+mj-lt"/>
              <a:buAutoNum type="arabicPeriod" startAt="9"/>
            </a:pPr>
            <a:r>
              <a:rPr lang="cs-CZ" sz="1600" b="1" noProof="0" dirty="0" err="1"/>
              <a:t>Ak</a:t>
            </a:r>
            <a:r>
              <a:rPr lang="cs-CZ" sz="1600" b="1" noProof="0" dirty="0"/>
              <a:t> by </a:t>
            </a:r>
            <a:r>
              <a:rPr lang="cs-CZ" sz="1600" b="1" noProof="0" dirty="0" err="1"/>
              <a:t>som</a:t>
            </a:r>
            <a:r>
              <a:rPr lang="cs-CZ" sz="1600" b="1" noProof="0" dirty="0"/>
              <a:t> si </a:t>
            </a:r>
            <a:r>
              <a:rPr lang="cs-CZ" sz="1600" b="1" noProof="0" dirty="0" err="1"/>
              <a:t>mohol</a:t>
            </a:r>
            <a:r>
              <a:rPr lang="cs-CZ" sz="1600" b="1" noProof="0" dirty="0"/>
              <a:t>/a na jeden </a:t>
            </a:r>
            <a:r>
              <a:rPr lang="cs-CZ" sz="1600" b="1" noProof="0" dirty="0" err="1"/>
              <a:t>zvoliť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akékoľvek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zamestnanie</a:t>
            </a:r>
            <a:r>
              <a:rPr lang="cs-CZ" sz="1600" b="1" noProof="0" dirty="0"/>
              <a:t>, </a:t>
            </a:r>
            <a:r>
              <a:rPr lang="cs-CZ" sz="1600" b="1" noProof="0" dirty="0" err="1"/>
              <a:t>ktoré</a:t>
            </a:r>
            <a:r>
              <a:rPr lang="cs-CZ" sz="1600" b="1" noProof="0" dirty="0"/>
              <a:t> by to bylo?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Vybrali </a:t>
            </a:r>
            <a:r>
              <a:rPr lang="cs-CZ" sz="1600" noProof="0" dirty="0" err="1"/>
              <a:t>ste</a:t>
            </a:r>
            <a:r>
              <a:rPr lang="cs-CZ" sz="1600" noProof="0" dirty="0"/>
              <a:t>? </a:t>
            </a:r>
            <a:r>
              <a:rPr lang="cs-CZ" sz="1600" noProof="0" dirty="0" err="1"/>
              <a:t>Čo</a:t>
            </a:r>
            <a:r>
              <a:rPr lang="cs-CZ" sz="1600" noProof="0" dirty="0"/>
              <a:t> vás na </a:t>
            </a:r>
            <a:r>
              <a:rPr lang="cs-CZ" sz="1600" dirty="0" err="1"/>
              <a:t>ňo</a:t>
            </a:r>
            <a:r>
              <a:rPr lang="cs-CZ" sz="1600" noProof="0" dirty="0"/>
              <a:t>m tak </a:t>
            </a:r>
            <a:r>
              <a:rPr lang="cs-CZ" sz="1600" noProof="0" dirty="0" err="1"/>
              <a:t>priťahuje</a:t>
            </a:r>
            <a:r>
              <a:rPr lang="cs-CZ" sz="1600" noProof="0" dirty="0"/>
              <a:t>? </a:t>
            </a:r>
            <a:r>
              <a:rPr lang="cs-CZ" sz="1600" noProof="0" dirty="0" err="1"/>
              <a:t>Čo</a:t>
            </a:r>
            <a:r>
              <a:rPr lang="cs-CZ" sz="1600" noProof="0" dirty="0"/>
              <a:t> by </a:t>
            </a:r>
            <a:r>
              <a:rPr lang="cs-CZ" sz="1600" noProof="0" dirty="0" err="1"/>
              <a:t>ste</a:t>
            </a:r>
            <a:r>
              <a:rPr lang="cs-CZ" sz="1600" noProof="0" dirty="0"/>
              <a:t> na </a:t>
            </a:r>
            <a:r>
              <a:rPr lang="cs-CZ" sz="1600" dirty="0" err="1"/>
              <a:t>ňo</a:t>
            </a:r>
            <a:r>
              <a:rPr lang="cs-CZ" sz="1600" noProof="0" dirty="0"/>
              <a:t>m </a:t>
            </a:r>
            <a:r>
              <a:rPr lang="cs-CZ" sz="1600" noProof="0" dirty="0" err="1"/>
              <a:t>zmenili</a:t>
            </a:r>
            <a:r>
              <a:rPr lang="cs-CZ" sz="1600" noProof="0" dirty="0"/>
              <a:t>, aby </a:t>
            </a:r>
            <a:r>
              <a:rPr lang="cs-CZ" sz="1600" noProof="0" dirty="0" err="1"/>
              <a:t>ste</a:t>
            </a:r>
            <a:r>
              <a:rPr lang="cs-CZ" sz="1600" noProof="0" dirty="0"/>
              <a:t> </a:t>
            </a:r>
            <a:r>
              <a:rPr lang="cs-CZ" sz="1600" noProof="0" dirty="0" err="1"/>
              <a:t>sa</a:t>
            </a:r>
            <a:r>
              <a:rPr lang="cs-CZ" sz="1600" noProof="0" dirty="0"/>
              <a:t> v </a:t>
            </a:r>
            <a:r>
              <a:rPr lang="cs-CZ" sz="1600" noProof="0" dirty="0" err="1"/>
              <a:t>ňom</a:t>
            </a:r>
            <a:r>
              <a:rPr lang="cs-CZ" sz="1600" noProof="0" dirty="0"/>
              <a:t> cítili </a:t>
            </a:r>
            <a:r>
              <a:rPr lang="cs-CZ" sz="1600" noProof="0" dirty="0" err="1"/>
              <a:t>ešte</a:t>
            </a:r>
            <a:r>
              <a:rPr lang="cs-CZ" sz="1600" noProof="0" dirty="0"/>
              <a:t> </a:t>
            </a:r>
            <a:r>
              <a:rPr lang="cs-CZ" sz="1600" noProof="0" dirty="0" err="1"/>
              <a:t>lepšie</a:t>
            </a:r>
            <a:r>
              <a:rPr lang="cs-CZ" sz="1600" noProof="0" dirty="0"/>
              <a:t>? Je </a:t>
            </a:r>
            <a:r>
              <a:rPr lang="cs-CZ" sz="1600" dirty="0" err="1"/>
              <a:t>takýchto</a:t>
            </a:r>
            <a:r>
              <a:rPr lang="cs-CZ" sz="1600" dirty="0"/>
              <a:t> </a:t>
            </a:r>
            <a:r>
              <a:rPr lang="cs-CZ" sz="1600" dirty="0" err="1"/>
              <a:t>zamestnaní</a:t>
            </a:r>
            <a:r>
              <a:rPr lang="cs-CZ" sz="1600" dirty="0"/>
              <a:t> </a:t>
            </a:r>
            <a:r>
              <a:rPr lang="cs-CZ" sz="1600" dirty="0" err="1"/>
              <a:t>viac</a:t>
            </a:r>
            <a:r>
              <a:rPr lang="cs-CZ" sz="1600" dirty="0"/>
              <a:t>?</a:t>
            </a:r>
            <a:r>
              <a:rPr lang="cs-CZ" sz="1600" noProof="0" dirty="0"/>
              <a:t> </a:t>
            </a:r>
            <a:r>
              <a:rPr lang="cs-CZ" sz="1600" noProof="0" dirty="0" err="1"/>
              <a:t>Vytvorte</a:t>
            </a:r>
            <a:r>
              <a:rPr lang="cs-CZ" sz="1600" noProof="0" dirty="0"/>
              <a:t> si z nich </a:t>
            </a:r>
            <a:r>
              <a:rPr lang="cs-CZ" sz="1600" noProof="0" dirty="0" err="1"/>
              <a:t>rebríček</a:t>
            </a:r>
            <a:r>
              <a:rPr lang="cs-CZ" sz="1600" noProof="0" dirty="0"/>
              <a:t>. </a:t>
            </a:r>
          </a:p>
          <a:p>
            <a:pPr marL="271463" indent="-271463">
              <a:spcBef>
                <a:spcPts val="600"/>
              </a:spcBef>
              <a:buFont typeface="+mj-lt"/>
              <a:buAutoNum type="arabicPeriod" startAt="10"/>
            </a:pPr>
            <a:r>
              <a:rPr lang="cs-CZ" sz="1600" b="1" noProof="0" dirty="0"/>
              <a:t> Čím </a:t>
            </a:r>
            <a:r>
              <a:rPr lang="cs-CZ" sz="1600" b="1" noProof="0" dirty="0" err="1"/>
              <a:t>som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chcel</a:t>
            </a:r>
            <a:r>
              <a:rPr lang="cs-CZ" sz="1600" b="1" noProof="0" dirty="0"/>
              <a:t> byť </a:t>
            </a:r>
            <a:r>
              <a:rPr lang="cs-CZ" sz="1600" b="1" noProof="0" dirty="0" err="1"/>
              <a:t>ako</a:t>
            </a:r>
            <a:r>
              <a:rPr lang="cs-CZ" sz="1600" b="1" noProof="0" dirty="0"/>
              <a:t> </a:t>
            </a:r>
            <a:r>
              <a:rPr lang="cs-CZ" sz="1600" b="1" noProof="0" dirty="0" err="1"/>
              <a:t>dieťa</a:t>
            </a:r>
            <a:r>
              <a:rPr lang="cs-CZ" sz="1600" b="1" noProof="0" dirty="0"/>
              <a:t>?</a:t>
            </a:r>
            <a:endParaRPr lang="cs-CZ" sz="1600" noProof="0" dirty="0"/>
          </a:p>
          <a:p>
            <a:pPr marL="361950" indent="-361950">
              <a:spcBef>
                <a:spcPts val="600"/>
              </a:spcBef>
              <a:buNone/>
            </a:pPr>
            <a:r>
              <a:rPr lang="cs-CZ" sz="1600" noProof="0" dirty="0"/>
              <a:t>	Možno sú </a:t>
            </a:r>
            <a:r>
              <a:rPr lang="cs-CZ" sz="1600" noProof="0" dirty="0" err="1"/>
              <a:t>pre</a:t>
            </a:r>
            <a:r>
              <a:rPr lang="cs-CZ" sz="1600" noProof="0" dirty="0"/>
              <a:t> vás dnes vaše </a:t>
            </a:r>
            <a:r>
              <a:rPr lang="cs-CZ" sz="1600" noProof="0" dirty="0" err="1"/>
              <a:t>detské</a:t>
            </a:r>
            <a:r>
              <a:rPr lang="cs-CZ" sz="1600" noProof="0" dirty="0"/>
              <a:t> </a:t>
            </a:r>
            <a:r>
              <a:rPr lang="cs-CZ" sz="1600" noProof="0" dirty="0" err="1"/>
              <a:t>priania</a:t>
            </a:r>
            <a:r>
              <a:rPr lang="cs-CZ" sz="1600" noProof="0" dirty="0"/>
              <a:t> </a:t>
            </a:r>
            <a:r>
              <a:rPr lang="cs-CZ" sz="1600" noProof="0" dirty="0" err="1"/>
              <a:t>úsmevné</a:t>
            </a:r>
            <a:r>
              <a:rPr lang="cs-CZ" sz="1600" noProof="0" dirty="0"/>
              <a:t>. Možno vám však </a:t>
            </a:r>
            <a:r>
              <a:rPr lang="cs-CZ" sz="1600" noProof="0" dirty="0" err="1"/>
              <a:t>pomôžu</a:t>
            </a:r>
            <a:r>
              <a:rPr lang="cs-CZ" sz="1600" noProof="0" dirty="0"/>
              <a:t> </a:t>
            </a:r>
            <a:r>
              <a:rPr lang="cs-CZ" sz="1600" noProof="0" dirty="0" err="1"/>
              <a:t>poodhaliť</a:t>
            </a:r>
            <a:r>
              <a:rPr lang="cs-CZ" sz="1600" noProof="0" dirty="0"/>
              <a:t>, </a:t>
            </a:r>
            <a:r>
              <a:rPr lang="cs-CZ" sz="1600" noProof="0" dirty="0" err="1"/>
              <a:t>čo</a:t>
            </a:r>
            <a:r>
              <a:rPr lang="cs-CZ" sz="1600" noProof="0" dirty="0"/>
              <a:t> </a:t>
            </a:r>
            <a:r>
              <a:rPr lang="cs-CZ" sz="1600" noProof="0" dirty="0" err="1"/>
              <a:t>pre</a:t>
            </a:r>
            <a:r>
              <a:rPr lang="cs-CZ" sz="1600" noProof="0" dirty="0"/>
              <a:t> vás bolo vždy </a:t>
            </a:r>
            <a:r>
              <a:rPr lang="cs-CZ" sz="1600" noProof="0" dirty="0" err="1"/>
              <a:t>dôležité</a:t>
            </a:r>
            <a:r>
              <a:rPr lang="cs-CZ" sz="1600" noProof="0" dirty="0"/>
              <a:t>, a na </a:t>
            </a:r>
            <a:r>
              <a:rPr lang="cs-CZ" sz="1600" noProof="0" dirty="0" err="1"/>
              <a:t>čo</a:t>
            </a:r>
            <a:r>
              <a:rPr lang="cs-CZ" sz="1600" noProof="0" dirty="0"/>
              <a:t> </a:t>
            </a:r>
            <a:r>
              <a:rPr lang="cs-CZ" sz="1600" noProof="0" dirty="0" err="1"/>
              <a:t>ste</a:t>
            </a:r>
            <a:r>
              <a:rPr lang="cs-CZ" sz="1600" noProof="0" dirty="0"/>
              <a:t> </a:t>
            </a:r>
            <a:r>
              <a:rPr lang="cs-CZ" sz="1600" noProof="0" dirty="0" err="1"/>
              <a:t>pozabudli</a:t>
            </a:r>
            <a:r>
              <a:rPr lang="cs-CZ" sz="1600" noProof="0" dirty="0"/>
              <a:t>...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301360" cy="666452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2400" dirty="0" err="1">
                <a:solidFill>
                  <a:schemeClr val="accent2">
                    <a:lumMod val="75000"/>
                  </a:schemeClr>
                </a:solidFill>
              </a:rPr>
              <a:t>Námet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400" b="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2400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000" b="0" dirty="0">
                <a:solidFill>
                  <a:schemeClr val="accent2">
                    <a:lumMod val="75000"/>
                  </a:schemeClr>
                </a:solidFill>
              </a:rPr>
              <a:t>10 </a:t>
            </a:r>
            <a:r>
              <a:rPr lang="cs-CZ" sz="2000" b="0" dirty="0" err="1">
                <a:solidFill>
                  <a:schemeClr val="accent2">
                    <a:lumMod val="75000"/>
                  </a:schemeClr>
                </a:solidFill>
              </a:rPr>
              <a:t>otázok</a:t>
            </a:r>
            <a:r>
              <a:rPr lang="cs-CZ" sz="2000" b="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000" b="0" dirty="0" err="1">
                <a:solidFill>
                  <a:schemeClr val="accent2">
                    <a:lumMod val="75000"/>
                  </a:schemeClr>
                </a:solidFill>
              </a:rPr>
              <a:t>ktoré</a:t>
            </a:r>
            <a:r>
              <a:rPr lang="cs-CZ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0" dirty="0" err="1">
                <a:solidFill>
                  <a:schemeClr val="accent2">
                    <a:lumMod val="75000"/>
                  </a:schemeClr>
                </a:solidFill>
              </a:rPr>
              <a:t>môžu</a:t>
            </a:r>
            <a:r>
              <a:rPr lang="cs-CZ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0" dirty="0" err="1">
                <a:solidFill>
                  <a:schemeClr val="accent2">
                    <a:lumMod val="75000"/>
                  </a:schemeClr>
                </a:solidFill>
              </a:rPr>
              <a:t>pomôcť</a:t>
            </a:r>
            <a:r>
              <a:rPr lang="cs-CZ" sz="2000" b="0" dirty="0">
                <a:solidFill>
                  <a:schemeClr val="accent2">
                    <a:lumMod val="75000"/>
                  </a:schemeClr>
                </a:solidFill>
              </a:rPr>
              <a:t> s </a:t>
            </a:r>
            <a:r>
              <a:rPr lang="cs-CZ" sz="2000" b="0" dirty="0" err="1">
                <a:solidFill>
                  <a:schemeClr val="accent2">
                    <a:lumMod val="75000"/>
                  </a:schemeClr>
                </a:solidFill>
              </a:rPr>
              <a:t>rozhodovaním</a:t>
            </a:r>
            <a:endParaRPr lang="cs-CZ" b="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692696"/>
            <a:ext cx="8208912" cy="3672408"/>
          </a:xfrm>
        </p:spPr>
        <p:txBody>
          <a:bodyPr/>
          <a:lstStyle/>
          <a:p>
            <a:pPr eaLnBrk="1" hangingPunct="1">
              <a:buFontTx/>
              <a:buChar char="•"/>
            </a:pPr>
            <a:endParaRPr lang="cs-CZ" sz="2400" noProof="0" dirty="0">
              <a:solidFill>
                <a:srgbClr val="00598E"/>
              </a:solidFill>
            </a:endParaRPr>
          </a:p>
          <a:p>
            <a:pPr marL="0" indent="0" algn="ctr" eaLnBrk="1" hangingPunct="1">
              <a:buNone/>
            </a:pPr>
            <a:endParaRPr lang="cs-CZ" sz="4800" dirty="0">
              <a:solidFill>
                <a:srgbClr val="00598E"/>
              </a:solidFill>
            </a:endParaRPr>
          </a:p>
          <a:p>
            <a:pPr marL="0" indent="0" algn="ctr" eaLnBrk="1" hangingPunct="1">
              <a:buNone/>
            </a:pPr>
            <a:r>
              <a:rPr lang="cs-CZ" sz="3600" dirty="0">
                <a:solidFill>
                  <a:srgbClr val="00598E"/>
                </a:solidFill>
              </a:rPr>
              <a:t>tip na on-line dotazník zadarmo</a:t>
            </a:r>
            <a:endParaRPr lang="cs-CZ" sz="3600" noProof="0" dirty="0">
              <a:solidFill>
                <a:srgbClr val="00598E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cs-CZ" sz="1600" noProof="0" dirty="0">
              <a:solidFill>
                <a:srgbClr val="00598E"/>
              </a:solidFill>
            </a:endParaRPr>
          </a:p>
        </p:txBody>
      </p:sp>
      <p:pic>
        <p:nvPicPr>
          <p:cNvPr id="3" name="Obrázek 2" descr="direction-1015716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2852936"/>
            <a:ext cx="3573016" cy="3573016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DAD7E35D-95BE-45C7-A7D4-6224D5D77678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odboru </a:t>
            </a:r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štúdia</a:t>
            </a:r>
            <a:endParaRPr lang="cs-CZ" sz="3600" kern="0" dirty="0">
              <a:solidFill>
                <a:schemeClr val="accent2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0" y="1916832"/>
            <a:ext cx="9036050" cy="465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>
              <a:lnSpc>
                <a:spcPct val="115000"/>
              </a:lnSpc>
              <a:buClr>
                <a:srgbClr val="0066A4"/>
              </a:buClr>
              <a:buNone/>
            </a:pPr>
            <a:r>
              <a:rPr lang="cs-CZ" sz="2800" dirty="0">
                <a:solidFill>
                  <a:srgbClr val="0066A4"/>
                </a:solidFill>
                <a:latin typeface="Tahoma" pitchFamily="34" charset="0"/>
              </a:rPr>
              <a:t>…cca 70 </a:t>
            </a:r>
            <a:r>
              <a:rPr lang="cs-CZ" sz="2800" dirty="0" err="1">
                <a:solidFill>
                  <a:srgbClr val="0066A4"/>
                </a:solidFill>
                <a:latin typeface="Tahoma" pitchFamily="34" charset="0"/>
              </a:rPr>
              <a:t>zamestnancov</a:t>
            </a:r>
            <a:endParaRPr lang="cs-CZ" sz="2800" dirty="0">
              <a:solidFill>
                <a:srgbClr val="0066A4"/>
              </a:solidFill>
              <a:latin typeface="Tahoma" pitchFamily="34" charset="0"/>
            </a:endParaRPr>
          </a:p>
          <a:p>
            <a:pPr marL="539750" indent="-273050">
              <a:lnSpc>
                <a:spcPct val="115000"/>
              </a:lnSpc>
              <a:buClr>
                <a:srgbClr val="0066A4"/>
              </a:buClr>
            </a:pPr>
            <a:endParaRPr lang="cs-CZ" sz="800" dirty="0">
              <a:solidFill>
                <a:srgbClr val="0066A4"/>
              </a:solidFill>
              <a:latin typeface="Tahoma" pitchFamily="34" charset="0"/>
            </a:endParaRPr>
          </a:p>
          <a:p>
            <a:pPr marL="266700">
              <a:lnSpc>
                <a:spcPct val="115000"/>
              </a:lnSpc>
              <a:buClr>
                <a:srgbClr val="0066A4"/>
              </a:buClr>
              <a:buNone/>
            </a:pPr>
            <a:r>
              <a:rPr lang="cs-CZ" sz="2800" dirty="0">
                <a:solidFill>
                  <a:srgbClr val="0066A4"/>
                </a:solidFill>
                <a:latin typeface="Tahoma" pitchFamily="34" charset="0"/>
              </a:rPr>
              <a:t>…od roku 1996</a:t>
            </a:r>
            <a:endParaRPr lang="cs-CZ" sz="1000" dirty="0">
              <a:solidFill>
                <a:srgbClr val="0066A4"/>
              </a:solidFill>
              <a:latin typeface="Tahoma" pitchFamily="34" charset="0"/>
            </a:endParaRPr>
          </a:p>
          <a:p>
            <a:pPr marL="996950" lvl="2" indent="-273050">
              <a:lnSpc>
                <a:spcPct val="115000"/>
              </a:lnSpc>
              <a:buClr>
                <a:srgbClr val="0066A4"/>
              </a:buClr>
              <a:buFontTx/>
              <a:buChar char="–"/>
            </a:pP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pomáhá s </a:t>
            </a:r>
            <a:r>
              <a:rPr lang="cs-CZ" sz="2500" dirty="0" err="1">
                <a:solidFill>
                  <a:srgbClr val="0066A4"/>
                </a:solidFill>
                <a:latin typeface="Tahoma" pitchFamily="34" charset="0"/>
              </a:rPr>
              <a:t>prijímaním</a:t>
            </a: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 </a:t>
            </a:r>
            <a:r>
              <a:rPr lang="cs-CZ" sz="2500" dirty="0" err="1">
                <a:solidFill>
                  <a:srgbClr val="0066A4"/>
                </a:solidFill>
                <a:latin typeface="Tahoma" pitchFamily="34" charset="0"/>
              </a:rPr>
              <a:t>študentov</a:t>
            </a: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 na VŠ </a:t>
            </a:r>
            <a:br>
              <a:rPr lang="cs-CZ" sz="2500" dirty="0">
                <a:solidFill>
                  <a:srgbClr val="0066A4"/>
                </a:solidFill>
                <a:latin typeface="Tahoma" pitchFamily="34" charset="0"/>
              </a:rPr>
            </a:b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a poskytuje svoje služby základným i </a:t>
            </a:r>
            <a:r>
              <a:rPr lang="cs-CZ" sz="2500" dirty="0" err="1">
                <a:solidFill>
                  <a:srgbClr val="0066A4"/>
                </a:solidFill>
                <a:latin typeface="Tahoma" pitchFamily="34" charset="0"/>
              </a:rPr>
              <a:t>stredným</a:t>
            </a: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 školám:</a:t>
            </a:r>
          </a:p>
          <a:p>
            <a:pPr marL="1454150" lvl="4" indent="-273050">
              <a:lnSpc>
                <a:spcPct val="115000"/>
              </a:lnSpc>
              <a:spcBef>
                <a:spcPts val="0"/>
              </a:spcBef>
              <a:buClr>
                <a:srgbClr val="0066A4"/>
              </a:buClr>
              <a:buFontTx/>
              <a:buChar char="•"/>
            </a:pPr>
            <a:r>
              <a:rPr lang="cs-CZ" sz="2200" dirty="0">
                <a:solidFill>
                  <a:srgbClr val="0066A4"/>
                </a:solidFill>
                <a:latin typeface="Tahoma" pitchFamily="34" charset="0"/>
              </a:rPr>
              <a:t>plošné </a:t>
            </a:r>
            <a:r>
              <a:rPr lang="cs-CZ" sz="2200" dirty="0" err="1">
                <a:solidFill>
                  <a:srgbClr val="0066A4"/>
                </a:solidFill>
                <a:latin typeface="Tahoma" pitchFamily="34" charset="0"/>
              </a:rPr>
              <a:t>testovanie</a:t>
            </a:r>
            <a:r>
              <a:rPr lang="cs-CZ" sz="2200" dirty="0">
                <a:solidFill>
                  <a:srgbClr val="0066A4"/>
                </a:solidFill>
                <a:latin typeface="Tahoma" pitchFamily="34" charset="0"/>
              </a:rPr>
              <a:t> i testy do vyučovacích </a:t>
            </a:r>
            <a:r>
              <a:rPr lang="cs-CZ" sz="2200" dirty="0" err="1">
                <a:solidFill>
                  <a:srgbClr val="0066A4"/>
                </a:solidFill>
                <a:latin typeface="Tahoma" pitchFamily="34" charset="0"/>
              </a:rPr>
              <a:t>hodín</a:t>
            </a:r>
            <a:endParaRPr lang="cs-CZ" sz="2200" dirty="0">
              <a:solidFill>
                <a:srgbClr val="0066A4"/>
              </a:solidFill>
              <a:latin typeface="Tahoma" pitchFamily="34" charset="0"/>
            </a:endParaRPr>
          </a:p>
          <a:p>
            <a:pPr marL="1454150" lvl="4" indent="-273050">
              <a:lnSpc>
                <a:spcPct val="115000"/>
              </a:lnSpc>
              <a:spcBef>
                <a:spcPts val="0"/>
              </a:spcBef>
              <a:buClr>
                <a:srgbClr val="0066A4"/>
              </a:buClr>
              <a:buFontTx/>
              <a:buChar char="•"/>
            </a:pPr>
            <a:r>
              <a:rPr lang="cs-CZ" sz="2200" dirty="0" err="1">
                <a:solidFill>
                  <a:srgbClr val="0066A4"/>
                </a:solidFill>
                <a:latin typeface="Tahoma" pitchFamily="34" charset="0"/>
              </a:rPr>
              <a:t>klíma</a:t>
            </a:r>
            <a:r>
              <a:rPr lang="cs-CZ" sz="2200" dirty="0">
                <a:solidFill>
                  <a:srgbClr val="0066A4"/>
                </a:solidFill>
                <a:latin typeface="Tahoma" pitchFamily="34" charset="0"/>
              </a:rPr>
              <a:t> školy</a:t>
            </a:r>
          </a:p>
          <a:p>
            <a:pPr marL="1454150" lvl="4" indent="-273050">
              <a:lnSpc>
                <a:spcPct val="115000"/>
              </a:lnSpc>
              <a:spcBef>
                <a:spcPts val="0"/>
              </a:spcBef>
              <a:buClr>
                <a:srgbClr val="0066A4"/>
              </a:buClr>
              <a:buFontTx/>
              <a:buChar char="•"/>
            </a:pPr>
            <a:r>
              <a:rPr lang="cs-CZ" sz="2200" dirty="0">
                <a:solidFill>
                  <a:srgbClr val="0066A4"/>
                </a:solidFill>
                <a:latin typeface="Tahoma" pitchFamily="34" charset="0"/>
              </a:rPr>
              <a:t>jazyková úroveň</a:t>
            </a:r>
          </a:p>
          <a:p>
            <a:pPr marL="1454150" lvl="4" indent="-273050">
              <a:lnSpc>
                <a:spcPct val="115000"/>
              </a:lnSpc>
              <a:spcBef>
                <a:spcPts val="0"/>
              </a:spcBef>
              <a:buClr>
                <a:srgbClr val="0066A4"/>
              </a:buClr>
              <a:buFontTx/>
              <a:buChar char="•"/>
            </a:pPr>
            <a:r>
              <a:rPr lang="cs-CZ" sz="2200" dirty="0">
                <a:solidFill>
                  <a:srgbClr val="0066A4"/>
                </a:solidFill>
                <a:latin typeface="Tahoma" pitchFamily="34" charset="0"/>
              </a:rPr>
              <a:t>workshopy, atd.</a:t>
            </a:r>
          </a:p>
          <a:p>
            <a:pPr marL="266700" lvl="1">
              <a:lnSpc>
                <a:spcPct val="115000"/>
              </a:lnSpc>
              <a:spcBef>
                <a:spcPts val="1200"/>
              </a:spcBef>
              <a:buClr>
                <a:srgbClr val="0066A4"/>
              </a:buClr>
              <a:buNone/>
            </a:pP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…</a:t>
            </a:r>
            <a:r>
              <a:rPr lang="cs-CZ" sz="2500" dirty="0" err="1">
                <a:solidFill>
                  <a:srgbClr val="0066A4"/>
                </a:solidFill>
                <a:latin typeface="Tahoma" pitchFamily="34" charset="0"/>
              </a:rPr>
              <a:t>zakladáme</a:t>
            </a: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 </a:t>
            </a:r>
            <a:r>
              <a:rPr lang="cs-CZ" sz="2500" dirty="0" err="1">
                <a:solidFill>
                  <a:srgbClr val="0066A4"/>
                </a:solidFill>
                <a:latin typeface="Tahoma" pitchFamily="34" charset="0"/>
              </a:rPr>
              <a:t>sieť</a:t>
            </a: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 základných </a:t>
            </a:r>
            <a:r>
              <a:rPr lang="cs-CZ" sz="2500" dirty="0" err="1">
                <a:solidFill>
                  <a:srgbClr val="0066A4"/>
                </a:solidFill>
                <a:latin typeface="Tahoma" pitchFamily="34" charset="0"/>
              </a:rPr>
              <a:t>škôl</a:t>
            </a: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 (a jednu </a:t>
            </a:r>
            <a:r>
              <a:rPr lang="cs-CZ" sz="2500" dirty="0" err="1">
                <a:solidFill>
                  <a:srgbClr val="0066A4"/>
                </a:solidFill>
                <a:latin typeface="Tahoma" pitchFamily="34" charset="0"/>
              </a:rPr>
              <a:t>strednú</a:t>
            </a:r>
            <a:r>
              <a:rPr lang="cs-CZ" sz="2500" dirty="0">
                <a:solidFill>
                  <a:srgbClr val="0066A4"/>
                </a:solidFill>
                <a:latin typeface="Tahoma" pitchFamily="34" charset="0"/>
              </a:rPr>
              <a:t>!)</a:t>
            </a:r>
          </a:p>
          <a:p>
            <a:pPr marL="1454150" lvl="4" indent="-273050">
              <a:lnSpc>
                <a:spcPct val="115000"/>
              </a:lnSpc>
              <a:buClr>
                <a:srgbClr val="0066A4"/>
              </a:buClr>
              <a:buFontTx/>
              <a:buChar char="•"/>
            </a:pPr>
            <a:endParaRPr lang="cs-CZ" sz="2200" dirty="0">
              <a:solidFill>
                <a:srgbClr val="0066A4"/>
              </a:solidFill>
              <a:latin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332656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00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Scio</a:t>
            </a:r>
            <a:r>
              <a:rPr lang="cs-CZ" sz="40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pic>
        <p:nvPicPr>
          <p:cNvPr id="3" name="Obrázek 2">
            <a:hlinkClick r:id="rId2"/>
            <a:extLst>
              <a:ext uri="{FF2B5EF4-FFF2-40B4-BE49-F238E27FC236}">
                <a16:creationId xmlns:a16="http://schemas.microsoft.com/office/drawing/2014/main" xmlns="" id="{0380FB49-EBF3-4D24-B270-90A1AFF52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17085" r="3009" b="15968"/>
          <a:stretch/>
        </p:blipFill>
        <p:spPr>
          <a:xfrm rot="1470769">
            <a:off x="4209749" y="751123"/>
            <a:ext cx="4573369" cy="2179523"/>
          </a:xfrm>
          <a:prstGeom prst="rect">
            <a:avLst/>
          </a:prstGeom>
        </p:spPr>
      </p:pic>
      <p:sp>
        <p:nvSpPr>
          <p:cNvPr id="6" name="Rovnoramenný trojúhelník 5">
            <a:hlinkClick r:id="rId2"/>
            <a:extLst>
              <a:ext uri="{FF2B5EF4-FFF2-40B4-BE49-F238E27FC236}">
                <a16:creationId xmlns:a16="http://schemas.microsoft.com/office/drawing/2014/main" xmlns="" id="{A25D3CCB-B7EF-473B-9B23-39029F9865F7}"/>
              </a:ext>
            </a:extLst>
          </p:cNvPr>
          <p:cNvSpPr/>
          <p:nvPr/>
        </p:nvSpPr>
        <p:spPr bwMode="auto">
          <a:xfrm rot="6848102">
            <a:off x="6168920" y="1520787"/>
            <a:ext cx="936104" cy="792088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0" lang="cs-CZ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9734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1"/>
            <a:ext cx="8641085" cy="5255864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None/>
            </a:pPr>
            <a:r>
              <a:rPr lang="cs-CZ" sz="2400" noProof="0" dirty="0">
                <a:solidFill>
                  <a:srgbClr val="00598E"/>
                </a:solidFill>
              </a:rPr>
              <a:t>Jednoduchý dotazník na </a:t>
            </a:r>
          </a:p>
          <a:p>
            <a:pPr algn="ctr" eaLnBrk="1" hangingPunct="1">
              <a:spcBef>
                <a:spcPts val="600"/>
              </a:spcBef>
              <a:buNone/>
            </a:pPr>
            <a:r>
              <a:rPr lang="cs-CZ" sz="1800" dirty="0">
                <a:solidFill>
                  <a:srgbClr val="00598E"/>
                </a:solidFill>
                <a:hlinkClick r:id="rId2"/>
              </a:rPr>
              <a:t>http://www.</a:t>
            </a:r>
            <a:r>
              <a:rPr lang="cs-CZ" sz="1800" dirty="0" err="1">
                <a:solidFill>
                  <a:srgbClr val="00598E"/>
                </a:solidFill>
                <a:hlinkClick r:id="rId2"/>
              </a:rPr>
              <a:t>vysokeskoly.cz</a:t>
            </a:r>
            <a:r>
              <a:rPr lang="cs-CZ" sz="1800" dirty="0">
                <a:solidFill>
                  <a:srgbClr val="00598E"/>
                </a:solidFill>
                <a:hlinkClick r:id="rId2"/>
              </a:rPr>
              <a:t>/</a:t>
            </a:r>
            <a:r>
              <a:rPr lang="cs-CZ" sz="1800" dirty="0" err="1">
                <a:solidFill>
                  <a:srgbClr val="00598E"/>
                </a:solidFill>
                <a:hlinkClick r:id="rId2"/>
              </a:rPr>
              <a:t>pruvodce</a:t>
            </a:r>
            <a:r>
              <a:rPr lang="cs-CZ" sz="1800" dirty="0">
                <a:solidFill>
                  <a:srgbClr val="00598E"/>
                </a:solidFill>
                <a:hlinkClick r:id="rId2"/>
              </a:rPr>
              <a:t>-</a:t>
            </a:r>
            <a:r>
              <a:rPr lang="cs-CZ" sz="1800" dirty="0" err="1">
                <a:solidFill>
                  <a:srgbClr val="00598E"/>
                </a:solidFill>
                <a:hlinkClick r:id="rId2"/>
              </a:rPr>
              <a:t>vyberem</a:t>
            </a:r>
            <a:r>
              <a:rPr lang="cs-CZ" sz="1800" dirty="0">
                <a:solidFill>
                  <a:srgbClr val="00598E"/>
                </a:solidFill>
                <a:hlinkClick r:id="rId2"/>
              </a:rPr>
              <a:t>-</a:t>
            </a:r>
            <a:r>
              <a:rPr lang="cs-CZ" sz="1800" dirty="0" err="1">
                <a:solidFill>
                  <a:srgbClr val="00598E"/>
                </a:solidFill>
                <a:hlinkClick r:id="rId2"/>
              </a:rPr>
              <a:t>skoly</a:t>
            </a:r>
            <a:r>
              <a:rPr lang="cs-CZ" sz="1800" dirty="0">
                <a:solidFill>
                  <a:srgbClr val="00598E"/>
                </a:solidFill>
                <a:hlinkClick r:id="rId2"/>
              </a:rPr>
              <a:t>/ </a:t>
            </a:r>
            <a:r>
              <a:rPr lang="cs-CZ" sz="1800" noProof="0" dirty="0">
                <a:solidFill>
                  <a:srgbClr val="00598E"/>
                </a:solidFill>
              </a:rPr>
              <a:t> </a:t>
            </a:r>
          </a:p>
          <a:p>
            <a:pPr marL="271463" indent="-271463" eaLnBrk="1" hangingPunct="1">
              <a:spcBef>
                <a:spcPts val="600"/>
              </a:spcBef>
              <a:buFont typeface="Arial" pitchFamily="34" charset="0"/>
              <a:buChar char="•"/>
            </a:pPr>
            <a:endParaRPr lang="cs-CZ" sz="1050" dirty="0">
              <a:solidFill>
                <a:srgbClr val="00598E"/>
              </a:solidFill>
            </a:endParaRPr>
          </a:p>
          <a:p>
            <a:pPr marL="271463" indent="-271463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sz="1800" dirty="0" err="1">
                <a:solidFill>
                  <a:srgbClr val="00598E"/>
                </a:solidFill>
              </a:rPr>
              <a:t>Vyplnenie</a:t>
            </a:r>
            <a:r>
              <a:rPr lang="cs-CZ" sz="1800" dirty="0">
                <a:solidFill>
                  <a:srgbClr val="00598E"/>
                </a:solidFill>
              </a:rPr>
              <a:t> </a:t>
            </a:r>
            <a:r>
              <a:rPr lang="cs-CZ" sz="1800" dirty="0" err="1">
                <a:solidFill>
                  <a:srgbClr val="00598E"/>
                </a:solidFill>
              </a:rPr>
              <a:t>zaberie</a:t>
            </a:r>
            <a:r>
              <a:rPr lang="cs-CZ" sz="1800" dirty="0">
                <a:solidFill>
                  <a:srgbClr val="00598E"/>
                </a:solidFill>
              </a:rPr>
              <a:t> asi </a:t>
            </a:r>
            <a:r>
              <a:rPr lang="cs-CZ" sz="1800" noProof="0" dirty="0">
                <a:solidFill>
                  <a:srgbClr val="00598E"/>
                </a:solidFill>
              </a:rPr>
              <a:t>10 </a:t>
            </a:r>
            <a:r>
              <a:rPr lang="cs-CZ" sz="1800" noProof="0" dirty="0" err="1">
                <a:solidFill>
                  <a:srgbClr val="00598E"/>
                </a:solidFill>
              </a:rPr>
              <a:t>minút</a:t>
            </a:r>
            <a:endParaRPr lang="cs-CZ" sz="1800" noProof="0" dirty="0">
              <a:solidFill>
                <a:srgbClr val="00598E"/>
              </a:solidFill>
            </a:endParaRPr>
          </a:p>
          <a:p>
            <a:pPr marL="271463" indent="-271463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sz="1800" noProof="0" dirty="0" err="1">
                <a:solidFill>
                  <a:srgbClr val="00598E"/>
                </a:solidFill>
              </a:rPr>
              <a:t>Pomôže</a:t>
            </a:r>
            <a:r>
              <a:rPr lang="cs-CZ" sz="1800" noProof="0" dirty="0">
                <a:solidFill>
                  <a:srgbClr val="00598E"/>
                </a:solidFill>
              </a:rPr>
              <a:t> </a:t>
            </a:r>
            <a:r>
              <a:rPr lang="cs-CZ" sz="1800" noProof="0" dirty="0" err="1">
                <a:solidFill>
                  <a:srgbClr val="00598E"/>
                </a:solidFill>
              </a:rPr>
              <a:t>urovnať</a:t>
            </a:r>
            <a:r>
              <a:rPr lang="cs-CZ" sz="1800" noProof="0" dirty="0">
                <a:solidFill>
                  <a:srgbClr val="00598E"/>
                </a:solidFill>
              </a:rPr>
              <a:t> si v </a:t>
            </a:r>
            <a:r>
              <a:rPr lang="cs-CZ" sz="1800" noProof="0" dirty="0" err="1">
                <a:solidFill>
                  <a:srgbClr val="00598E"/>
                </a:solidFill>
              </a:rPr>
              <a:t>hlave</a:t>
            </a:r>
            <a:r>
              <a:rPr lang="cs-CZ" sz="1800" noProof="0" dirty="0">
                <a:solidFill>
                  <a:srgbClr val="00598E"/>
                </a:solidFill>
              </a:rPr>
              <a:t> </a:t>
            </a:r>
            <a:r>
              <a:rPr lang="cs-CZ" sz="1800" noProof="0" dirty="0" err="1">
                <a:solidFill>
                  <a:srgbClr val="00598E"/>
                </a:solidFill>
              </a:rPr>
              <a:t>myšlienky</a:t>
            </a:r>
            <a:endParaRPr lang="cs-CZ" sz="1800" noProof="0" dirty="0">
              <a:solidFill>
                <a:srgbClr val="00598E"/>
              </a:solidFill>
            </a:endParaRPr>
          </a:p>
          <a:p>
            <a:pPr marL="271463" indent="-271463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sz="1800" dirty="0">
                <a:solidFill>
                  <a:srgbClr val="00598E"/>
                </a:solidFill>
              </a:rPr>
              <a:t>(</a:t>
            </a:r>
            <a:r>
              <a:rPr lang="cs-CZ" sz="1800" dirty="0" err="1">
                <a:solidFill>
                  <a:srgbClr val="00598E"/>
                </a:solidFill>
              </a:rPr>
              <a:t>Zatiaľ</a:t>
            </a:r>
            <a:r>
              <a:rPr lang="cs-CZ" sz="1800" dirty="0">
                <a:solidFill>
                  <a:srgbClr val="00598E"/>
                </a:solidFill>
              </a:rPr>
              <a:t> </a:t>
            </a:r>
            <a:r>
              <a:rPr lang="cs-CZ" sz="1800" dirty="0" err="1">
                <a:solidFill>
                  <a:srgbClr val="00598E"/>
                </a:solidFill>
              </a:rPr>
              <a:t>iba</a:t>
            </a:r>
            <a:r>
              <a:rPr lang="cs-CZ" sz="1800" dirty="0">
                <a:solidFill>
                  <a:srgbClr val="00598E"/>
                </a:solidFill>
              </a:rPr>
              <a:t> </a:t>
            </a:r>
            <a:r>
              <a:rPr lang="cs-CZ" sz="1800" dirty="0" err="1">
                <a:solidFill>
                  <a:srgbClr val="00598E"/>
                </a:solidFill>
              </a:rPr>
              <a:t>verzia</a:t>
            </a:r>
            <a:r>
              <a:rPr lang="cs-CZ" sz="1800" dirty="0">
                <a:solidFill>
                  <a:srgbClr val="00598E"/>
                </a:solidFill>
              </a:rPr>
              <a:t> v </a:t>
            </a:r>
            <a:r>
              <a:rPr lang="cs-CZ" sz="1800" dirty="0" err="1">
                <a:solidFill>
                  <a:srgbClr val="00598E"/>
                </a:solidFill>
              </a:rPr>
              <a:t>češtine</a:t>
            </a:r>
            <a:r>
              <a:rPr lang="cs-CZ" sz="1800" dirty="0">
                <a:solidFill>
                  <a:srgbClr val="00598E"/>
                </a:solidFill>
              </a:rPr>
              <a:t> </a:t>
            </a:r>
            <a:r>
              <a:rPr lang="cs-CZ" sz="1800" dirty="0">
                <a:solidFill>
                  <a:srgbClr val="00598E"/>
                </a:solidFill>
                <a:sym typeface="Wingdings" pitchFamily="2" charset="2"/>
              </a:rPr>
              <a:t> )</a:t>
            </a:r>
            <a:endParaRPr lang="cs-CZ" sz="1800" noProof="0" dirty="0">
              <a:solidFill>
                <a:srgbClr val="00598E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cs-CZ" sz="1600" noProof="0" dirty="0">
              <a:solidFill>
                <a:srgbClr val="00598E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25177" t="33468" r="24460" b="24204"/>
          <a:stretch>
            <a:fillRect/>
          </a:stretch>
        </p:blipFill>
        <p:spPr bwMode="auto">
          <a:xfrm>
            <a:off x="1259632" y="3557190"/>
            <a:ext cx="6738609" cy="318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xmlns="" id="{234D35C8-21B1-5A4C-92A2-758467A6A714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odboru </a:t>
            </a:r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štúdia</a:t>
            </a:r>
            <a:endParaRPr lang="cs-CZ" sz="3600" kern="0" dirty="0">
              <a:solidFill>
                <a:schemeClr val="accent2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8460" t="7876" r="37189" b="33824"/>
          <a:stretch/>
        </p:blipFill>
        <p:spPr bwMode="auto">
          <a:xfrm>
            <a:off x="214577" y="1124647"/>
            <a:ext cx="4464497" cy="563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9659" t="76124" r="40365" b="5501"/>
          <a:stretch>
            <a:fillRect/>
          </a:stretch>
        </p:blipFill>
        <p:spPr bwMode="auto">
          <a:xfrm>
            <a:off x="4508992" y="4437112"/>
            <a:ext cx="445549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ový popisek 7">
            <a:extLst>
              <a:ext uri="{FF2B5EF4-FFF2-40B4-BE49-F238E27FC236}">
                <a16:creationId xmlns:a16="http://schemas.microsoft.com/office/drawing/2014/main" xmlns="" id="{DEB2CCD5-9E9D-4370-9237-AC3BD0D30927}"/>
              </a:ext>
            </a:extLst>
          </p:cNvPr>
          <p:cNvSpPr/>
          <p:nvPr/>
        </p:nvSpPr>
        <p:spPr>
          <a:xfrm rot="1169214">
            <a:off x="5147434" y="1683288"/>
            <a:ext cx="2851087" cy="221265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cs-CZ" sz="2000" i="1" dirty="0">
                <a:solidFill>
                  <a:srgbClr val="00598E"/>
                </a:solidFill>
                <a:latin typeface="Segoe Print" pitchFamily="2" charset="0"/>
              </a:rPr>
              <a:t>Z </a:t>
            </a:r>
            <a:r>
              <a:rPr lang="cs-CZ" sz="2000" i="1" dirty="0" err="1">
                <a:solidFill>
                  <a:srgbClr val="00598E"/>
                </a:solidFill>
                <a:latin typeface="Segoe Print" pitchFamily="2" charset="0"/>
              </a:rPr>
              <a:t>výsledkov</a:t>
            </a:r>
            <a:r>
              <a:rPr lang="cs-CZ" sz="2000" i="1" dirty="0">
                <a:solidFill>
                  <a:srgbClr val="00598E"/>
                </a:solidFill>
                <a:latin typeface="Segoe Print" pitchFamily="2" charset="0"/>
              </a:rPr>
              <a:t> testu </a:t>
            </a:r>
            <a:r>
              <a:rPr lang="cs-CZ" sz="2000" i="1" dirty="0" err="1">
                <a:solidFill>
                  <a:srgbClr val="00598E"/>
                </a:solidFill>
                <a:latin typeface="Segoe Print" pitchFamily="2" charset="0"/>
              </a:rPr>
              <a:t>sa</a:t>
            </a:r>
            <a:r>
              <a:rPr lang="cs-CZ" sz="2000" i="1" dirty="0">
                <a:solidFill>
                  <a:srgbClr val="00598E"/>
                </a:solidFill>
                <a:latin typeface="Segoe Print" pitchFamily="2" charset="0"/>
              </a:rPr>
              <a:t> dá „</a:t>
            </a:r>
            <a:r>
              <a:rPr lang="cs-CZ" sz="2000" i="1" dirty="0" err="1">
                <a:solidFill>
                  <a:srgbClr val="00598E"/>
                </a:solidFill>
                <a:latin typeface="Segoe Print" pitchFamily="2" charset="0"/>
              </a:rPr>
              <a:t>preklikať</a:t>
            </a:r>
            <a:r>
              <a:rPr lang="cs-CZ" sz="2000" i="1" dirty="0">
                <a:solidFill>
                  <a:srgbClr val="00598E"/>
                </a:solidFill>
                <a:latin typeface="Segoe Print" pitchFamily="2" charset="0"/>
              </a:rPr>
              <a:t>“  </a:t>
            </a:r>
            <a:r>
              <a:rPr lang="cs-CZ" sz="2000" i="1" dirty="0" err="1">
                <a:solidFill>
                  <a:srgbClr val="00598E"/>
                </a:solidFill>
                <a:latin typeface="Segoe Print" pitchFamily="2" charset="0"/>
              </a:rPr>
              <a:t>priamo</a:t>
            </a:r>
            <a:r>
              <a:rPr lang="cs-CZ" sz="2000" i="1" dirty="0">
                <a:solidFill>
                  <a:srgbClr val="00598E"/>
                </a:solidFill>
                <a:latin typeface="Segoe Print" pitchFamily="2" charset="0"/>
              </a:rPr>
              <a:t> na </a:t>
            </a:r>
            <a:r>
              <a:rPr lang="cs-CZ" sz="2000" i="1" dirty="0" err="1">
                <a:solidFill>
                  <a:srgbClr val="00598E"/>
                </a:solidFill>
                <a:latin typeface="Segoe Print" pitchFamily="2" charset="0"/>
              </a:rPr>
              <a:t>konkrétne</a:t>
            </a:r>
            <a:r>
              <a:rPr lang="cs-CZ" sz="2000" i="1" dirty="0">
                <a:solidFill>
                  <a:srgbClr val="00598E"/>
                </a:solidFill>
                <a:latin typeface="Segoe Print" pitchFamily="2" charset="0"/>
              </a:rPr>
              <a:t> </a:t>
            </a:r>
            <a:r>
              <a:rPr lang="cs-CZ" sz="2000" i="1" dirty="0" err="1">
                <a:solidFill>
                  <a:srgbClr val="00598E"/>
                </a:solidFill>
                <a:latin typeface="Segoe Print" pitchFamily="2" charset="0"/>
              </a:rPr>
              <a:t>študijné</a:t>
            </a:r>
            <a:r>
              <a:rPr lang="cs-CZ" sz="2000" i="1" dirty="0">
                <a:solidFill>
                  <a:srgbClr val="00598E"/>
                </a:solidFill>
                <a:latin typeface="Segoe Print" pitchFamily="2" charset="0"/>
              </a:rPr>
              <a:t> programy </a:t>
            </a:r>
            <a:r>
              <a:rPr lang="cs-CZ" sz="2000" i="1" dirty="0" err="1">
                <a:solidFill>
                  <a:srgbClr val="00598E"/>
                </a:solidFill>
                <a:latin typeface="Segoe Print" pitchFamily="2" charset="0"/>
              </a:rPr>
              <a:t>fakúlt</a:t>
            </a:r>
            <a:endParaRPr lang="cs-CZ" sz="2000" i="1" dirty="0">
              <a:solidFill>
                <a:srgbClr val="00598E"/>
              </a:solidFill>
              <a:latin typeface="Segoe Print" pitchFamily="2" charset="0"/>
            </a:endParaRPr>
          </a:p>
          <a:p>
            <a:pPr algn="ctr"/>
            <a:endParaRPr lang="cs-CZ" sz="1400" dirty="0">
              <a:latin typeface="Segoe Print" pitchFamily="2" charset="0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xmlns="" id="{E3C8DF47-322F-504E-8A8B-7C02F9D4BDC5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odboru </a:t>
            </a:r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štúdia</a:t>
            </a:r>
            <a:endParaRPr lang="cs-CZ" sz="3600" kern="0" dirty="0">
              <a:solidFill>
                <a:schemeClr val="accent2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373368" cy="594444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3600" noProof="0">
                <a:solidFill>
                  <a:schemeClr val="tx1">
                    <a:lumMod val="95000"/>
                    <a:lumOff val="5000"/>
                  </a:schemeClr>
                </a:solidFill>
              </a:rPr>
              <a:t>Přehledy fakult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470" t="11940" r="39024"/>
          <a:stretch>
            <a:fillRect/>
          </a:stretch>
        </p:blipFill>
        <p:spPr bwMode="auto">
          <a:xfrm>
            <a:off x="323528" y="0"/>
            <a:ext cx="5580112" cy="829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fax-1920894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268760"/>
            <a:ext cx="5400600" cy="5400600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908720"/>
            <a:ext cx="8208912" cy="4103736"/>
          </a:xfrm>
        </p:spPr>
        <p:txBody>
          <a:bodyPr/>
          <a:lstStyle/>
          <a:p>
            <a:pPr eaLnBrk="1" hangingPunct="1">
              <a:buFontTx/>
              <a:buChar char="•"/>
            </a:pPr>
            <a:endParaRPr lang="cs-CZ" sz="2400" noProof="0" dirty="0">
              <a:solidFill>
                <a:srgbClr val="00598E"/>
              </a:solidFill>
            </a:endParaRPr>
          </a:p>
          <a:p>
            <a:pPr marL="0" indent="0" algn="ctr" eaLnBrk="1" hangingPunct="1">
              <a:buNone/>
            </a:pPr>
            <a:r>
              <a:rPr lang="cs-CZ" sz="4800" dirty="0" err="1">
                <a:solidFill>
                  <a:srgbClr val="00598E"/>
                </a:solidFill>
              </a:rPr>
              <a:t>Aké</a:t>
            </a:r>
            <a:r>
              <a:rPr lang="cs-CZ" sz="4800" dirty="0">
                <a:solidFill>
                  <a:srgbClr val="00598E"/>
                </a:solidFill>
              </a:rPr>
              <a:t> sú moje silné stránky?</a:t>
            </a:r>
          </a:p>
          <a:p>
            <a:pPr lvl="1" eaLnBrk="1" hangingPunct="1">
              <a:buFont typeface="Arial" charset="0"/>
              <a:buChar char="•"/>
            </a:pPr>
            <a:endParaRPr lang="cs-CZ" sz="1600" noProof="0" dirty="0">
              <a:solidFill>
                <a:srgbClr val="00598E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1"/>
            <a:ext cx="8713093" cy="5255864"/>
          </a:xfrm>
        </p:spPr>
        <p:txBody>
          <a:bodyPr/>
          <a:lstStyle/>
          <a:p>
            <a:pPr eaLnBrk="1" hangingPunct="1">
              <a:buNone/>
            </a:pPr>
            <a:r>
              <a:rPr lang="cs-CZ" sz="2400" noProof="0" dirty="0">
                <a:solidFill>
                  <a:srgbClr val="0066A4"/>
                </a:solidFill>
              </a:rPr>
              <a:t>Test silných </a:t>
            </a:r>
            <a:r>
              <a:rPr lang="cs-CZ" sz="2400" noProof="0" dirty="0" err="1">
                <a:solidFill>
                  <a:srgbClr val="0066A4"/>
                </a:solidFill>
              </a:rPr>
              <a:t>stránok</a:t>
            </a:r>
            <a:r>
              <a:rPr lang="cs-CZ" sz="2400" noProof="0" dirty="0">
                <a:solidFill>
                  <a:srgbClr val="0066A4"/>
                </a:solidFill>
              </a:rPr>
              <a:t> – </a:t>
            </a:r>
            <a:r>
              <a:rPr lang="cs-CZ" sz="2400" noProof="0" dirty="0">
                <a:solidFill>
                  <a:srgbClr val="FF0000"/>
                </a:solidFill>
                <a:hlinkClick r:id="rId3"/>
              </a:rPr>
              <a:t>www.testsilnychstranek.cz</a:t>
            </a:r>
            <a:r>
              <a:rPr lang="cs-CZ" sz="2400" noProof="0" dirty="0">
                <a:solidFill>
                  <a:srgbClr val="FF0000"/>
                </a:solidFill>
              </a:rPr>
              <a:t> </a:t>
            </a:r>
          </a:p>
          <a:p>
            <a:pPr lvl="1" eaLnBrk="1" hangingPunct="1">
              <a:buNone/>
            </a:pPr>
            <a:endParaRPr lang="cs-CZ" sz="1600" noProof="0" dirty="0">
              <a:solidFill>
                <a:srgbClr val="00598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7000" t="18446" r="38351" b="26835"/>
          <a:stretch>
            <a:fillRect/>
          </a:stretch>
        </p:blipFill>
        <p:spPr bwMode="auto">
          <a:xfrm>
            <a:off x="539552" y="2132856"/>
            <a:ext cx="4392488" cy="433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29648" t="11438" r="27675" b="47219"/>
          <a:stretch>
            <a:fillRect/>
          </a:stretch>
        </p:blipFill>
        <p:spPr bwMode="auto">
          <a:xfrm>
            <a:off x="3347864" y="3573016"/>
            <a:ext cx="55446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xmlns="" id="{1A9D6BD1-C1F0-BC4B-8977-3353E938305E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odboru </a:t>
            </a:r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štúdia</a:t>
            </a:r>
            <a:endParaRPr lang="cs-CZ" sz="3600" kern="0" dirty="0">
              <a:solidFill>
                <a:schemeClr val="accent2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alloween-2787650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916832"/>
            <a:ext cx="4941168" cy="4941168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08912" cy="410373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sz="4800" dirty="0">
                <a:solidFill>
                  <a:srgbClr val="00598E"/>
                </a:solidFill>
              </a:rPr>
              <a:t>Vysoká škola nanečisto</a:t>
            </a:r>
          </a:p>
          <a:p>
            <a:pPr lvl="1" eaLnBrk="1" hangingPunct="1">
              <a:buFont typeface="Arial" charset="0"/>
              <a:buChar char="•"/>
            </a:pPr>
            <a:endParaRPr lang="cs-CZ" sz="1600" noProof="0" dirty="0">
              <a:solidFill>
                <a:srgbClr val="00598E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8713093" cy="5183857"/>
          </a:xfrm>
        </p:spPr>
        <p:txBody>
          <a:bodyPr/>
          <a:lstStyle/>
          <a:p>
            <a:pPr eaLnBrk="1" hangingPunct="1">
              <a:buNone/>
            </a:pPr>
            <a:r>
              <a:rPr lang="cs-CZ" sz="2400" b="1" noProof="0" dirty="0">
                <a:solidFill>
                  <a:srgbClr val="0066A4"/>
                </a:solidFill>
              </a:rPr>
              <a:t>„Stáže“ na vysokých školách</a:t>
            </a:r>
          </a:p>
          <a:p>
            <a:pPr eaLnBrk="1" hangingPunct="1">
              <a:buFontTx/>
              <a:buChar char="-"/>
            </a:pPr>
            <a:endParaRPr lang="cs-CZ" sz="2400" b="1" noProof="0" dirty="0">
              <a:solidFill>
                <a:srgbClr val="0066A4"/>
              </a:solidFill>
            </a:endParaRPr>
          </a:p>
          <a:p>
            <a:pPr eaLnBrk="1" hangingPunct="1">
              <a:buFontTx/>
              <a:buChar char="-"/>
            </a:pPr>
            <a:r>
              <a:rPr lang="cs-CZ" sz="2400" b="1" dirty="0" err="1">
                <a:solidFill>
                  <a:srgbClr val="0066A4"/>
                </a:solidFill>
              </a:rPr>
              <a:t>Vlastné</a:t>
            </a:r>
            <a:r>
              <a:rPr lang="cs-CZ" sz="2400" b="1" dirty="0">
                <a:solidFill>
                  <a:srgbClr val="0066A4"/>
                </a:solidFill>
              </a:rPr>
              <a:t> </a:t>
            </a:r>
            <a:r>
              <a:rPr lang="cs-CZ" sz="2400" b="1" dirty="0" err="1">
                <a:solidFill>
                  <a:srgbClr val="0066A4"/>
                </a:solidFill>
              </a:rPr>
              <a:t>ponuky</a:t>
            </a:r>
            <a:r>
              <a:rPr lang="cs-CZ" sz="2400" b="1" dirty="0">
                <a:solidFill>
                  <a:srgbClr val="0066A4"/>
                </a:solidFill>
              </a:rPr>
              <a:t> </a:t>
            </a:r>
            <a:r>
              <a:rPr lang="cs-CZ" sz="2400" b="1" dirty="0" err="1">
                <a:solidFill>
                  <a:srgbClr val="0066A4"/>
                </a:solidFill>
              </a:rPr>
              <a:t>fakúlt</a:t>
            </a:r>
            <a:r>
              <a:rPr lang="cs-CZ" sz="2400" b="1" dirty="0">
                <a:solidFill>
                  <a:srgbClr val="0066A4"/>
                </a:solidFill>
              </a:rPr>
              <a:t> (</a:t>
            </a:r>
            <a:r>
              <a:rPr lang="cs-CZ" sz="2400" b="1" dirty="0" err="1">
                <a:solidFill>
                  <a:srgbClr val="0066A4"/>
                </a:solidFill>
              </a:rPr>
              <a:t>napr</a:t>
            </a:r>
            <a:r>
              <a:rPr lang="cs-CZ" sz="2400" b="1" dirty="0">
                <a:solidFill>
                  <a:srgbClr val="0066A4"/>
                </a:solidFill>
              </a:rPr>
              <a:t>. ČVUT Praha)</a:t>
            </a:r>
          </a:p>
          <a:p>
            <a:pPr eaLnBrk="1" hangingPunct="1">
              <a:buFontTx/>
              <a:buChar char="-"/>
            </a:pPr>
            <a:endParaRPr lang="cs-CZ" sz="2400" b="1" dirty="0">
              <a:solidFill>
                <a:srgbClr val="0066A4"/>
              </a:solidFill>
            </a:endParaRPr>
          </a:p>
          <a:p>
            <a:pPr eaLnBrk="1" hangingPunct="1">
              <a:buFontTx/>
              <a:buChar char="-"/>
            </a:pPr>
            <a:r>
              <a:rPr lang="cs-CZ" sz="2400" b="1" dirty="0">
                <a:solidFill>
                  <a:srgbClr val="0066A4"/>
                </a:solidFill>
              </a:rPr>
              <a:t>MINI-ERASMUS - </a:t>
            </a:r>
            <a:r>
              <a:rPr lang="cs-CZ" sz="2400" dirty="0"/>
              <a:t>18.11 – 22.11.2018</a:t>
            </a:r>
            <a:endParaRPr lang="cs-CZ" sz="2400" dirty="0">
              <a:solidFill>
                <a:srgbClr val="0066A4"/>
              </a:solidFill>
            </a:endParaRPr>
          </a:p>
          <a:p>
            <a:pPr lvl="1" eaLnBrk="1" hangingPunct="1">
              <a:buFontTx/>
              <a:buChar char="-"/>
            </a:pPr>
            <a:r>
              <a:rPr lang="cs-CZ" dirty="0">
                <a:solidFill>
                  <a:srgbClr val="0066A4"/>
                </a:solidFill>
              </a:rPr>
              <a:t>UK Bratislava</a:t>
            </a:r>
          </a:p>
          <a:p>
            <a:pPr lvl="1" eaLnBrk="1" hangingPunct="1">
              <a:buFontTx/>
              <a:buChar char="-"/>
            </a:pPr>
            <a:r>
              <a:rPr lang="cs-CZ" dirty="0">
                <a:solidFill>
                  <a:srgbClr val="0066A4"/>
                </a:solidFill>
              </a:rPr>
              <a:t>STU Bratislava</a:t>
            </a:r>
          </a:p>
          <a:p>
            <a:pPr lvl="1" eaLnBrk="1" hangingPunct="1">
              <a:buFontTx/>
              <a:buChar char="-"/>
            </a:pPr>
            <a:r>
              <a:rPr lang="cs-CZ" dirty="0">
                <a:solidFill>
                  <a:srgbClr val="0066A4"/>
                </a:solidFill>
              </a:rPr>
              <a:t>EU Bratislava</a:t>
            </a:r>
          </a:p>
          <a:p>
            <a:pPr lvl="1" eaLnBrk="1" hangingPunct="1">
              <a:buFontTx/>
              <a:buChar char="-"/>
            </a:pPr>
            <a:r>
              <a:rPr lang="cs-CZ" dirty="0">
                <a:solidFill>
                  <a:srgbClr val="0066A4"/>
                </a:solidFill>
              </a:rPr>
              <a:t>UMB Banská Bystrica</a:t>
            </a:r>
          </a:p>
          <a:p>
            <a:pPr lvl="1" eaLnBrk="1" hangingPunct="1">
              <a:buFontTx/>
              <a:buChar char="-"/>
            </a:pPr>
            <a:r>
              <a:rPr lang="cs-CZ" dirty="0">
                <a:solidFill>
                  <a:srgbClr val="0066A4"/>
                </a:solidFill>
              </a:rPr>
              <a:t>TU Košice</a:t>
            </a:r>
          </a:p>
          <a:p>
            <a:pPr lvl="1" eaLnBrk="1" hangingPunct="1">
              <a:buFontTx/>
              <a:buChar char="-"/>
            </a:pPr>
            <a:endParaRPr lang="cs-CZ" sz="1400" b="1" dirty="0">
              <a:solidFill>
                <a:srgbClr val="0066A4"/>
              </a:solidFill>
            </a:endParaRPr>
          </a:p>
          <a:p>
            <a:pPr eaLnBrk="1" hangingPunct="1">
              <a:buFontTx/>
              <a:buChar char="-"/>
            </a:pPr>
            <a:endParaRPr lang="cs-CZ" sz="1600" b="1" dirty="0">
              <a:solidFill>
                <a:srgbClr val="0066A4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xmlns="" id="{EDB70B90-BCDD-0146-9FCB-B006B1AA702F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Vysoká škola nanečisto</a:t>
            </a:r>
          </a:p>
        </p:txBody>
      </p:sp>
      <p:pic>
        <p:nvPicPr>
          <p:cNvPr id="2" name="Obrázek 1">
            <a:hlinkClick r:id="rId2"/>
            <a:extLst>
              <a:ext uri="{FF2B5EF4-FFF2-40B4-BE49-F238E27FC236}">
                <a16:creationId xmlns:a16="http://schemas.microsoft.com/office/drawing/2014/main" xmlns="" id="{F5FD0D1A-5047-4023-B8B6-9BD52CFBF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8" t="29313" r="27012" b="28776"/>
          <a:stretch/>
        </p:blipFill>
        <p:spPr>
          <a:xfrm>
            <a:off x="3995936" y="3645024"/>
            <a:ext cx="5148063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3093" cy="5327873"/>
          </a:xfrm>
        </p:spPr>
        <p:txBody>
          <a:bodyPr/>
          <a:lstStyle/>
          <a:p>
            <a:pPr eaLnBrk="1" hangingPunct="1">
              <a:buNone/>
            </a:pPr>
            <a:r>
              <a:rPr lang="cs-CZ" sz="2400" b="1" noProof="0" dirty="0">
                <a:solidFill>
                  <a:srgbClr val="0066A4"/>
                </a:solidFill>
              </a:rPr>
              <a:t>MOOC kurzy</a:t>
            </a:r>
          </a:p>
          <a:p>
            <a:pPr marL="271463" indent="-271463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sz="2000" noProof="0" dirty="0">
                <a:solidFill>
                  <a:srgbClr val="0066A4"/>
                </a:solidFill>
              </a:rPr>
              <a:t>kurzy </a:t>
            </a:r>
            <a:r>
              <a:rPr lang="cs-CZ" sz="2000" noProof="0" dirty="0" err="1">
                <a:solidFill>
                  <a:srgbClr val="0066A4"/>
                </a:solidFill>
              </a:rPr>
              <a:t>prestížnych</a:t>
            </a:r>
            <a:r>
              <a:rPr lang="cs-CZ" sz="2000" noProof="0" dirty="0">
                <a:solidFill>
                  <a:srgbClr val="0066A4"/>
                </a:solidFill>
              </a:rPr>
              <a:t> </a:t>
            </a:r>
            <a:r>
              <a:rPr lang="cs-CZ" sz="2000" noProof="0" dirty="0" err="1">
                <a:solidFill>
                  <a:srgbClr val="0066A4"/>
                </a:solidFill>
              </a:rPr>
              <a:t>svetových</a:t>
            </a:r>
            <a:r>
              <a:rPr lang="cs-CZ" sz="2000" noProof="0" dirty="0">
                <a:solidFill>
                  <a:srgbClr val="0066A4"/>
                </a:solidFill>
              </a:rPr>
              <a:t> </a:t>
            </a:r>
            <a:r>
              <a:rPr lang="cs-CZ" sz="2000" noProof="0" dirty="0" err="1">
                <a:solidFill>
                  <a:srgbClr val="0066A4"/>
                </a:solidFill>
              </a:rPr>
              <a:t>univerzít</a:t>
            </a:r>
            <a:r>
              <a:rPr lang="cs-CZ" sz="2000" noProof="0" dirty="0">
                <a:solidFill>
                  <a:srgbClr val="0066A4"/>
                </a:solidFill>
              </a:rPr>
              <a:t> (MIT, Caltech, Harvard, University </a:t>
            </a:r>
            <a:r>
              <a:rPr lang="cs-CZ" sz="2000" noProof="0" dirty="0" err="1">
                <a:solidFill>
                  <a:srgbClr val="0066A4"/>
                </a:solidFill>
              </a:rPr>
              <a:t>of</a:t>
            </a:r>
            <a:r>
              <a:rPr lang="cs-CZ" sz="2000" noProof="0" dirty="0">
                <a:solidFill>
                  <a:srgbClr val="0066A4"/>
                </a:solidFill>
              </a:rPr>
              <a:t> London, </a:t>
            </a:r>
            <a:r>
              <a:rPr lang="cs-CZ" sz="2000" noProof="0" dirty="0" err="1">
                <a:solidFill>
                  <a:srgbClr val="0066A4"/>
                </a:solidFill>
              </a:rPr>
              <a:t>Stanford</a:t>
            </a:r>
            <a:r>
              <a:rPr lang="cs-CZ" sz="2000" noProof="0" dirty="0">
                <a:solidFill>
                  <a:srgbClr val="0066A4"/>
                </a:solidFill>
              </a:rPr>
              <a:t>, ....)</a:t>
            </a:r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b="1" noProof="0" dirty="0">
                <a:solidFill>
                  <a:srgbClr val="0066A4"/>
                </a:solidFill>
              </a:rPr>
              <a:t>,,</a:t>
            </a:r>
            <a:r>
              <a:rPr lang="cs-CZ" sz="2000" b="1" noProof="0" dirty="0" err="1">
                <a:solidFill>
                  <a:srgbClr val="0066A4"/>
                </a:solidFill>
              </a:rPr>
              <a:t>účasť</a:t>
            </a:r>
            <a:r>
              <a:rPr lang="cs-CZ" sz="2000" b="1" noProof="0" dirty="0">
                <a:solidFill>
                  <a:srgbClr val="0066A4"/>
                </a:solidFill>
              </a:rPr>
              <a:t>“ zadarmo</a:t>
            </a:r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noProof="0" dirty="0" err="1">
                <a:solidFill>
                  <a:srgbClr val="0066A4"/>
                </a:solidFill>
              </a:rPr>
              <a:t>rôzne</a:t>
            </a:r>
            <a:r>
              <a:rPr lang="cs-CZ" sz="2000" noProof="0" dirty="0">
                <a:solidFill>
                  <a:srgbClr val="0066A4"/>
                </a:solidFill>
              </a:rPr>
              <a:t> vysokoškolské odbory (medicína, IT, </a:t>
            </a:r>
            <a:r>
              <a:rPr lang="cs-CZ" sz="2000" noProof="0" dirty="0" err="1">
                <a:solidFill>
                  <a:srgbClr val="0066A4"/>
                </a:solidFill>
              </a:rPr>
              <a:t>spoločenské</a:t>
            </a:r>
            <a:r>
              <a:rPr lang="cs-CZ" sz="2000" noProof="0" dirty="0">
                <a:solidFill>
                  <a:srgbClr val="0066A4"/>
                </a:solidFill>
              </a:rPr>
              <a:t> </a:t>
            </a:r>
            <a:r>
              <a:rPr lang="cs-CZ" sz="2000" noProof="0" dirty="0" err="1">
                <a:solidFill>
                  <a:srgbClr val="0066A4"/>
                </a:solidFill>
              </a:rPr>
              <a:t>vedy</a:t>
            </a:r>
            <a:r>
              <a:rPr lang="cs-CZ" sz="2000" noProof="0" dirty="0">
                <a:solidFill>
                  <a:srgbClr val="0066A4"/>
                </a:solidFill>
              </a:rPr>
              <a:t>, ...)</a:t>
            </a:r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dirty="0" err="1">
                <a:solidFill>
                  <a:srgbClr val="0066A4"/>
                </a:solidFill>
              </a:rPr>
              <a:t>Všeobecne</a:t>
            </a:r>
            <a:r>
              <a:rPr lang="cs-CZ" sz="2000" dirty="0">
                <a:solidFill>
                  <a:srgbClr val="0066A4"/>
                </a:solidFill>
              </a:rPr>
              <a:t> </a:t>
            </a:r>
            <a:r>
              <a:rPr lang="cs-CZ" sz="2000" dirty="0" err="1">
                <a:solidFill>
                  <a:srgbClr val="0066A4"/>
                </a:solidFill>
              </a:rPr>
              <a:t>zamerané</a:t>
            </a:r>
            <a:r>
              <a:rPr lang="cs-CZ" sz="2000" dirty="0">
                <a:solidFill>
                  <a:srgbClr val="0066A4"/>
                </a:solidFill>
              </a:rPr>
              <a:t> i </a:t>
            </a:r>
            <a:r>
              <a:rPr lang="cs-CZ" sz="2000" dirty="0" err="1">
                <a:solidFill>
                  <a:srgbClr val="0066A4"/>
                </a:solidFill>
              </a:rPr>
              <a:t>veľmi</a:t>
            </a:r>
            <a:r>
              <a:rPr lang="cs-CZ" sz="2000" dirty="0">
                <a:solidFill>
                  <a:srgbClr val="0066A4"/>
                </a:solidFill>
              </a:rPr>
              <a:t> </a:t>
            </a:r>
            <a:r>
              <a:rPr lang="cs-CZ" sz="2000" dirty="0" err="1">
                <a:solidFill>
                  <a:srgbClr val="0066A4"/>
                </a:solidFill>
              </a:rPr>
              <a:t>špecifické</a:t>
            </a:r>
            <a:r>
              <a:rPr lang="cs-CZ" sz="2000" dirty="0">
                <a:solidFill>
                  <a:srgbClr val="0066A4"/>
                </a:solidFill>
              </a:rPr>
              <a:t> kurzy</a:t>
            </a:r>
            <a:endParaRPr lang="cs-CZ" sz="2000" noProof="0" dirty="0">
              <a:solidFill>
                <a:srgbClr val="0066A4"/>
              </a:solidFill>
            </a:endParaRPr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noProof="0" dirty="0" err="1">
                <a:solidFill>
                  <a:srgbClr val="0066A4"/>
                </a:solidFill>
              </a:rPr>
              <a:t>Možnosť</a:t>
            </a:r>
            <a:r>
              <a:rPr lang="cs-CZ" sz="2000" noProof="0" dirty="0">
                <a:solidFill>
                  <a:srgbClr val="0066A4"/>
                </a:solidFill>
              </a:rPr>
              <a:t> </a:t>
            </a:r>
            <a:r>
              <a:rPr lang="cs-CZ" sz="2000" noProof="0" dirty="0" err="1">
                <a:solidFill>
                  <a:srgbClr val="0066A4"/>
                </a:solidFill>
              </a:rPr>
              <a:t>urobiť</a:t>
            </a:r>
            <a:r>
              <a:rPr lang="cs-CZ" sz="2000" noProof="0" dirty="0">
                <a:solidFill>
                  <a:srgbClr val="0066A4"/>
                </a:solidFill>
              </a:rPr>
              <a:t> si </a:t>
            </a:r>
            <a:r>
              <a:rPr lang="cs-CZ" sz="2000" noProof="0" dirty="0" err="1">
                <a:solidFill>
                  <a:srgbClr val="0066A4"/>
                </a:solidFill>
              </a:rPr>
              <a:t>predstavu</a:t>
            </a:r>
            <a:r>
              <a:rPr lang="cs-CZ" sz="2000" noProof="0" dirty="0">
                <a:solidFill>
                  <a:srgbClr val="0066A4"/>
                </a:solidFill>
              </a:rPr>
              <a:t> o </a:t>
            </a:r>
            <a:r>
              <a:rPr lang="cs-CZ" sz="2000" noProof="0" dirty="0" err="1">
                <a:solidFill>
                  <a:srgbClr val="0066A4"/>
                </a:solidFill>
              </a:rPr>
              <a:t>štúdiu</a:t>
            </a:r>
            <a:r>
              <a:rPr lang="cs-CZ" sz="2000" noProof="0" dirty="0">
                <a:solidFill>
                  <a:srgbClr val="0066A4"/>
                </a:solidFill>
              </a:rPr>
              <a:t> daného oboru na „</a:t>
            </a:r>
            <a:r>
              <a:rPr lang="cs-CZ" sz="2000" noProof="0" dirty="0" err="1">
                <a:solidFill>
                  <a:srgbClr val="0066A4"/>
                </a:solidFill>
              </a:rPr>
              <a:t>svetovej</a:t>
            </a:r>
            <a:r>
              <a:rPr lang="cs-CZ" sz="2000" noProof="0" dirty="0">
                <a:solidFill>
                  <a:srgbClr val="0066A4"/>
                </a:solidFill>
              </a:rPr>
              <a:t>“ úrovni</a:t>
            </a:r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noProof="0" dirty="0">
                <a:solidFill>
                  <a:srgbClr val="0066A4"/>
                </a:solidFill>
              </a:rPr>
              <a:t>formou videa, </a:t>
            </a:r>
            <a:r>
              <a:rPr lang="cs-CZ" sz="2000" noProof="0" dirty="0" err="1">
                <a:solidFill>
                  <a:srgbClr val="0066A4"/>
                </a:solidFill>
              </a:rPr>
              <a:t>interaktívne</a:t>
            </a:r>
            <a:r>
              <a:rPr lang="cs-CZ" sz="2000" noProof="0" dirty="0">
                <a:solidFill>
                  <a:srgbClr val="0066A4"/>
                </a:solidFill>
              </a:rPr>
              <a:t>, „</a:t>
            </a:r>
            <a:r>
              <a:rPr lang="cs-CZ" sz="2000" noProof="0" dirty="0" err="1">
                <a:solidFill>
                  <a:srgbClr val="0066A4"/>
                </a:solidFill>
              </a:rPr>
              <a:t>self</a:t>
            </a:r>
            <a:r>
              <a:rPr lang="cs-CZ" sz="2000" dirty="0">
                <a:solidFill>
                  <a:srgbClr val="0066A4"/>
                </a:solidFill>
              </a:rPr>
              <a:t>-</a:t>
            </a:r>
            <a:r>
              <a:rPr lang="cs-CZ" sz="2000" dirty="0" err="1">
                <a:solidFill>
                  <a:srgbClr val="0066A4"/>
                </a:solidFill>
              </a:rPr>
              <a:t>paced</a:t>
            </a:r>
            <a:r>
              <a:rPr lang="cs-CZ" sz="2000" dirty="0">
                <a:solidFill>
                  <a:srgbClr val="0066A4"/>
                </a:solidFill>
              </a:rPr>
              <a:t>“</a:t>
            </a:r>
            <a:endParaRPr lang="cs-CZ" sz="2000" noProof="0" dirty="0">
              <a:solidFill>
                <a:srgbClr val="0066A4"/>
              </a:solidFill>
            </a:endParaRPr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noProof="0" dirty="0" err="1">
                <a:solidFill>
                  <a:srgbClr val="0066A4"/>
                </a:solidFill>
              </a:rPr>
              <a:t>vyučujú</a:t>
            </a:r>
            <a:r>
              <a:rPr lang="cs-CZ" sz="2000" noProof="0" dirty="0">
                <a:solidFill>
                  <a:srgbClr val="0066A4"/>
                </a:solidFill>
              </a:rPr>
              <a:t> špičky z </a:t>
            </a:r>
            <a:r>
              <a:rPr lang="cs-CZ" sz="2000" dirty="0">
                <a:solidFill>
                  <a:srgbClr val="0066A4"/>
                </a:solidFill>
              </a:rPr>
              <a:t>daného od</a:t>
            </a:r>
            <a:r>
              <a:rPr lang="cs-CZ" sz="2000" noProof="0" dirty="0">
                <a:solidFill>
                  <a:srgbClr val="0066A4"/>
                </a:solidFill>
              </a:rPr>
              <a:t>boru</a:t>
            </a:r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noProof="0" dirty="0" err="1">
                <a:solidFill>
                  <a:srgbClr val="0066A4"/>
                </a:solidFill>
              </a:rPr>
              <a:t>Niekedy</a:t>
            </a:r>
            <a:r>
              <a:rPr lang="cs-CZ" sz="2000" noProof="0" dirty="0">
                <a:solidFill>
                  <a:srgbClr val="0066A4"/>
                </a:solidFill>
              </a:rPr>
              <a:t> je </a:t>
            </a:r>
            <a:r>
              <a:rPr lang="cs-CZ" sz="2000" noProof="0" dirty="0" err="1">
                <a:solidFill>
                  <a:srgbClr val="0066A4"/>
                </a:solidFill>
              </a:rPr>
              <a:t>možnosť</a:t>
            </a:r>
            <a:r>
              <a:rPr lang="cs-CZ" sz="2000" noProof="0" dirty="0">
                <a:solidFill>
                  <a:srgbClr val="0066A4"/>
                </a:solidFill>
              </a:rPr>
              <a:t> získat i certifikát (</a:t>
            </a:r>
            <a:r>
              <a:rPr lang="cs-CZ" sz="2000" noProof="0" dirty="0" err="1">
                <a:solidFill>
                  <a:srgbClr val="0066A4"/>
                </a:solidFill>
              </a:rPr>
              <a:t>väčšinou</a:t>
            </a:r>
            <a:r>
              <a:rPr lang="cs-CZ" sz="2000" noProof="0" dirty="0">
                <a:solidFill>
                  <a:srgbClr val="0066A4"/>
                </a:solidFill>
              </a:rPr>
              <a:t> za </a:t>
            </a:r>
            <a:r>
              <a:rPr lang="cs-CZ" sz="2000" noProof="0" dirty="0" err="1">
                <a:solidFill>
                  <a:srgbClr val="0066A4"/>
                </a:solidFill>
              </a:rPr>
              <a:t>poplatok</a:t>
            </a:r>
            <a:r>
              <a:rPr lang="cs-CZ" sz="2000" noProof="0" dirty="0">
                <a:solidFill>
                  <a:srgbClr val="0066A4"/>
                </a:solidFill>
              </a:rPr>
              <a:t>)</a:t>
            </a:r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noProof="0" dirty="0">
                <a:solidFill>
                  <a:srgbClr val="0066A4"/>
                </a:solidFill>
              </a:rPr>
              <a:t>anglicky, ale </a:t>
            </a:r>
            <a:r>
              <a:rPr lang="cs-CZ" sz="2000" dirty="0">
                <a:solidFill>
                  <a:srgbClr val="0066A4"/>
                </a:solidFill>
              </a:rPr>
              <a:t>s titulky a lze i zpomaleně</a:t>
            </a:r>
            <a:endParaRPr lang="cs-CZ" sz="2000" noProof="0" dirty="0">
              <a:solidFill>
                <a:srgbClr val="0066A4"/>
              </a:solidFill>
            </a:endParaRPr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noProof="0" dirty="0" err="1">
                <a:solidFill>
                  <a:srgbClr val="0066A4"/>
                </a:solidFill>
              </a:rPr>
              <a:t>Zoznam</a:t>
            </a:r>
            <a:r>
              <a:rPr lang="cs-CZ" sz="2000" noProof="0" dirty="0">
                <a:solidFill>
                  <a:srgbClr val="0066A4"/>
                </a:solidFill>
              </a:rPr>
              <a:t> </a:t>
            </a:r>
            <a:r>
              <a:rPr lang="cs-CZ" sz="2000" noProof="0" dirty="0" err="1">
                <a:solidFill>
                  <a:srgbClr val="0066A4"/>
                </a:solidFill>
              </a:rPr>
              <a:t>kurzov</a:t>
            </a:r>
            <a:r>
              <a:rPr lang="cs-CZ" sz="2000" noProof="0" dirty="0">
                <a:solidFill>
                  <a:srgbClr val="0066A4"/>
                </a:solidFill>
              </a:rPr>
              <a:t>: </a:t>
            </a:r>
            <a:r>
              <a:rPr lang="cs-CZ" sz="2000" u="sng" dirty="0">
                <a:hlinkClick r:id="rId2"/>
              </a:rPr>
              <a:t>www.edx.org</a:t>
            </a:r>
            <a:r>
              <a:rPr lang="cs-CZ" sz="2000" dirty="0"/>
              <a:t> (a </a:t>
            </a:r>
            <a:r>
              <a:rPr lang="cs-CZ" sz="2000" dirty="0" err="1"/>
              <a:t>iné</a:t>
            </a:r>
            <a:r>
              <a:rPr lang="cs-CZ" sz="2000" dirty="0"/>
              <a:t>)</a:t>
            </a:r>
            <a:endParaRPr lang="cs-CZ" sz="2000" noProof="0" dirty="0"/>
          </a:p>
          <a:p>
            <a:pPr marL="271463" indent="-271463" eaLnBrk="1" hangingPunct="1">
              <a:buFont typeface="Arial" pitchFamily="34" charset="0"/>
              <a:buChar char="•"/>
            </a:pPr>
            <a:r>
              <a:rPr lang="cs-CZ" sz="2000" u="sng" dirty="0">
                <a:hlinkClick r:id="rId3"/>
              </a:rPr>
              <a:t>www.seduo.cz</a:t>
            </a:r>
            <a:r>
              <a:rPr lang="cs-CZ" sz="2000" u="sng" dirty="0"/>
              <a:t> </a:t>
            </a:r>
            <a:r>
              <a:rPr lang="cs-CZ" sz="2000" dirty="0"/>
              <a:t>– podobný projekt v </a:t>
            </a:r>
            <a:r>
              <a:rPr lang="cs-CZ" sz="2000" dirty="0" err="1"/>
              <a:t>češtine</a:t>
            </a:r>
            <a:r>
              <a:rPr lang="cs-CZ" sz="2000" dirty="0"/>
              <a:t>, </a:t>
            </a:r>
            <a:r>
              <a:rPr lang="cs-CZ" sz="2000" dirty="0" err="1"/>
              <a:t>rozlične</a:t>
            </a:r>
            <a:r>
              <a:rPr lang="cs-CZ" sz="2000" dirty="0"/>
              <a:t> </a:t>
            </a:r>
            <a:r>
              <a:rPr lang="cs-CZ" sz="2000" dirty="0" err="1"/>
              <a:t>zamerané</a:t>
            </a:r>
            <a:r>
              <a:rPr lang="cs-CZ" sz="2000" dirty="0"/>
              <a:t> kurzy</a:t>
            </a:r>
          </a:p>
          <a:p>
            <a:pPr marL="271463" indent="-271463" eaLnBrk="1" hangingPunct="1">
              <a:buFont typeface="Arial" pitchFamily="34" charset="0"/>
              <a:buChar char="•"/>
            </a:pPr>
            <a:endParaRPr lang="cs-CZ" sz="1200" u="sng" noProof="0" dirty="0"/>
          </a:p>
          <a:p>
            <a:pPr marL="271463" indent="-271463" algn="ctr" eaLnBrk="1" hangingPunct="1">
              <a:buNone/>
            </a:pPr>
            <a:r>
              <a:rPr lang="sk-SK" sz="2000" b="1" dirty="0">
                <a:solidFill>
                  <a:srgbClr val="00B050"/>
                </a:solidFill>
              </a:rPr>
              <a:t>Námet – ukázať študentom, ako taký kurz vyzerá!</a:t>
            </a:r>
          </a:p>
          <a:p>
            <a:pPr marL="271463" indent="-271463" eaLnBrk="1" hangingPunct="1">
              <a:buNone/>
            </a:pPr>
            <a:endParaRPr lang="cs-CZ" sz="2000" noProof="0" dirty="0">
              <a:solidFill>
                <a:srgbClr val="0066A4"/>
              </a:solidFill>
            </a:endParaRPr>
          </a:p>
          <a:p>
            <a:pPr marL="271463" indent="-271463" eaLnBrk="1" hangingPunct="1">
              <a:buFont typeface="Arial" pitchFamily="34" charset="0"/>
              <a:buChar char="•"/>
            </a:pPr>
            <a:endParaRPr lang="cs-CZ" sz="2000" noProof="0" dirty="0">
              <a:solidFill>
                <a:srgbClr val="0066A4"/>
              </a:solidFill>
            </a:endParaRPr>
          </a:p>
          <a:p>
            <a:pPr eaLnBrk="1" hangingPunct="1">
              <a:buNone/>
            </a:pPr>
            <a:endParaRPr lang="cs-CZ" sz="2400" noProof="0" dirty="0">
              <a:solidFill>
                <a:srgbClr val="FF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cs-CZ" sz="1600" noProof="0" dirty="0">
              <a:solidFill>
                <a:srgbClr val="00598E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xmlns="" id="{EDB70B90-BCDD-0146-9FCB-B006B1AA702F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odboru </a:t>
            </a:r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štúdia</a:t>
            </a:r>
            <a:endParaRPr lang="cs-CZ" sz="3600" kern="0" dirty="0">
              <a:solidFill>
                <a:schemeClr val="accent2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907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 txBox="1">
            <a:spLocks/>
          </p:cNvSpPr>
          <p:nvPr/>
        </p:nvSpPr>
        <p:spPr bwMode="auto">
          <a:xfrm>
            <a:off x="468313" y="169863"/>
            <a:ext cx="8329612" cy="8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sk-SK" sz="3200" b="1" kern="0">
                <a:latin typeface="+mj-lt"/>
                <a:ea typeface="+mj-ea"/>
                <a:cs typeface="+mj-cs"/>
              </a:rPr>
              <a:t>Lze doporučit</a:t>
            </a:r>
            <a:endParaRPr lang="sk-SK" sz="32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B2F4F54-660C-8641-ABAE-6C444851F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0"/>
            <a:ext cx="9144000" cy="670459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 txBox="1">
            <a:spLocks/>
          </p:cNvSpPr>
          <p:nvPr/>
        </p:nvSpPr>
        <p:spPr bwMode="auto">
          <a:xfrm>
            <a:off x="468313" y="169863"/>
            <a:ext cx="8329612" cy="8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sk-SK" sz="3200" b="1" kern="0">
                <a:latin typeface="+mj-lt"/>
                <a:ea typeface="+mj-ea"/>
                <a:cs typeface="+mj-cs"/>
              </a:rPr>
              <a:t>Lze doporučit</a:t>
            </a:r>
            <a:endParaRPr lang="sk-SK" sz="32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F9C951DF-A532-CD4B-B6BA-405FB4073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061"/>
            <a:ext cx="9144000" cy="63358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„(</a:t>
            </a:r>
            <a:r>
              <a:rPr lang="cs-CZ" dirty="0" err="1"/>
              <a:t>scio</a:t>
            </a:r>
            <a:r>
              <a:rPr lang="cs-CZ" dirty="0"/>
              <a:t>)</a:t>
            </a:r>
            <a:r>
              <a:rPr lang="cs-CZ" dirty="0" err="1"/>
              <a:t>kultúra</a:t>
            </a:r>
            <a:r>
              <a:rPr lang="cs-CZ" dirty="0"/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84220"/>
            <a:ext cx="8291264" cy="1071000"/>
          </a:xfrm>
        </p:spPr>
        <p:txBody>
          <a:bodyPr/>
          <a:lstStyle/>
          <a:p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Sloboda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– byť sám sebou,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pracovať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„po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svojom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“ so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zodpovednosťou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k firme,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kolegom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i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klientom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  <a:p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Odvaha 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– chuť a sila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vykročiť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z davu. </a:t>
            </a:r>
            <a:br>
              <a:rPr lang="cs-CZ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Dokázať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sa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rozbehnúť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i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zastaviť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… </a:t>
            </a:r>
          </a:p>
          <a:p>
            <a:r>
              <a:rPr lang="cs-CZ" sz="2000" b="1" dirty="0" err="1">
                <a:solidFill>
                  <a:schemeClr val="tx2">
                    <a:lumMod val="50000"/>
                  </a:schemeClr>
                </a:solidFill>
              </a:rPr>
              <a:t>Otvorenosť</a:t>
            </a: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– bez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obáv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prijímať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i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dávať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pracovne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i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ľudsky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. 	Nápady,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inšpiráciu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spätnú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väzbu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...</a:t>
            </a:r>
          </a:p>
          <a:p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Aktivita 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robiť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viac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než musím, aj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keď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vlastne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nemusím…</a:t>
            </a:r>
          </a:p>
          <a:p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Optimizmus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veriť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v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lepšiu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budúcnosť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vlastné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možnosti. </a:t>
            </a:r>
          </a:p>
          <a:p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Morálka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smerovanie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k dobru – m</a:t>
            </a:r>
            <a:r>
              <a:rPr lang="sk-SK" sz="2000" dirty="0" err="1">
                <a:solidFill>
                  <a:schemeClr val="tx2">
                    <a:lumMod val="50000"/>
                  </a:schemeClr>
                </a:solidFill>
              </a:rPr>
              <a:t>ôcť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odpovedať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„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áno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“ na otázku,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keby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sa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všetci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chovali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ako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ja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, bol by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svet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lepším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miestom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4" name="Obrázek 3" descr="scio650.png"/>
          <p:cNvPicPr>
            <a:picLocks noChangeAspect="1"/>
          </p:cNvPicPr>
          <p:nvPr/>
        </p:nvPicPr>
        <p:blipFill rotWithShape="1">
          <a:blip r:embed="rId2" cstate="print"/>
          <a:srcRect t="1999" r="-167" b="19994"/>
          <a:stretch/>
        </p:blipFill>
        <p:spPr>
          <a:xfrm>
            <a:off x="441008" y="260648"/>
            <a:ext cx="6203032" cy="30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578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cs-CZ" sz="4400" b="1" noProof="0" dirty="0">
                <a:solidFill>
                  <a:schemeClr val="bg1"/>
                </a:solidFill>
              </a:rPr>
              <a:t>2. </a:t>
            </a:r>
          </a:p>
          <a:p>
            <a:pPr algn="ctr" eaLnBrk="1" hangingPunct="1">
              <a:buFontTx/>
              <a:buNone/>
            </a:pPr>
            <a:endParaRPr lang="cs-CZ" sz="3000" b="1" noProof="0" dirty="0">
              <a:solidFill>
                <a:schemeClr val="bg1"/>
              </a:solidFill>
            </a:endParaRPr>
          </a:p>
          <a:p>
            <a:pPr marL="0" indent="0" algn="ctr" eaLnBrk="1" hangingPunct="1">
              <a:buFontTx/>
              <a:buNone/>
            </a:pPr>
            <a:r>
              <a:rPr lang="cs-CZ" sz="4400" b="1" noProof="0" dirty="0" err="1">
                <a:solidFill>
                  <a:schemeClr val="bg1"/>
                </a:solidFill>
              </a:rPr>
              <a:t>Podľa</a:t>
            </a:r>
            <a:r>
              <a:rPr lang="cs-CZ" sz="4400" b="1" noProof="0" dirty="0">
                <a:solidFill>
                  <a:schemeClr val="bg1"/>
                </a:solidFill>
              </a:rPr>
              <a:t> </a:t>
            </a:r>
            <a:r>
              <a:rPr lang="cs-CZ" sz="4400" b="1" noProof="0" dirty="0" err="1">
                <a:solidFill>
                  <a:schemeClr val="bg1"/>
                </a:solidFill>
              </a:rPr>
              <a:t>čoho</a:t>
            </a:r>
            <a:r>
              <a:rPr lang="cs-CZ" sz="4400" b="1" noProof="0" dirty="0">
                <a:solidFill>
                  <a:schemeClr val="bg1"/>
                </a:solidFill>
              </a:rPr>
              <a:t> </a:t>
            </a:r>
            <a:r>
              <a:rPr lang="cs-CZ" sz="4400" b="1" noProof="0" dirty="0" err="1">
                <a:solidFill>
                  <a:schemeClr val="bg1"/>
                </a:solidFill>
              </a:rPr>
              <a:t>vyberať</a:t>
            </a:r>
            <a:r>
              <a:rPr lang="cs-CZ" sz="4400" b="1" noProof="0" dirty="0">
                <a:solidFill>
                  <a:schemeClr val="bg1"/>
                </a:solidFill>
              </a:rPr>
              <a:t> konkrétnu fakultu?</a:t>
            </a:r>
          </a:p>
          <a:p>
            <a:pPr marL="0" indent="0" algn="ctr" eaLnBrk="1" hangingPunct="1">
              <a:buFontTx/>
              <a:buNone/>
            </a:pPr>
            <a:endParaRPr lang="cs-CZ" sz="3000" b="1" noProof="0" dirty="0">
              <a:solidFill>
                <a:schemeClr val="bg1"/>
              </a:solidFill>
            </a:endParaRPr>
          </a:p>
          <a:p>
            <a:pPr marL="0" indent="0" algn="ctr" eaLnBrk="1" hangingPunct="1">
              <a:buFontTx/>
              <a:buNone/>
            </a:pPr>
            <a:r>
              <a:rPr lang="cs-CZ" sz="4400" b="1" noProof="0" dirty="0">
                <a:solidFill>
                  <a:schemeClr val="bg1"/>
                </a:solidFill>
              </a:rPr>
              <a:t>(</a:t>
            </a:r>
            <a:r>
              <a:rPr lang="cs-CZ" sz="4400" b="1" noProof="0" dirty="0" err="1">
                <a:solidFill>
                  <a:schemeClr val="bg1"/>
                </a:solidFill>
              </a:rPr>
              <a:t>november</a:t>
            </a:r>
            <a:r>
              <a:rPr lang="cs-CZ" sz="4400" b="1" noProof="0" dirty="0">
                <a:solidFill>
                  <a:schemeClr val="bg1"/>
                </a:solidFill>
              </a:rPr>
              <a:t> / </a:t>
            </a:r>
            <a:r>
              <a:rPr lang="cs-CZ" sz="4400" b="1" noProof="0" dirty="0" err="1">
                <a:solidFill>
                  <a:schemeClr val="bg1"/>
                </a:solidFill>
              </a:rPr>
              <a:t>december</a:t>
            </a:r>
            <a:r>
              <a:rPr lang="cs-CZ" sz="4400" b="1" noProof="0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„Na 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ktorú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 fakultu?“</a:t>
            </a:r>
          </a:p>
        </p:txBody>
      </p:sp>
      <p:pic>
        <p:nvPicPr>
          <p:cNvPr id="4" name="Zástupný symbol pro obsah 3" descr="direction-1015716_12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124744"/>
            <a:ext cx="5503341" cy="5503341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9"/>
            <a:ext cx="8568506" cy="5328320"/>
          </a:xfrm>
          <a:ln>
            <a:noFill/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sz="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marL="355600" indent="-355600" eaLnBrk="1" hangingPunct="1">
              <a:buNone/>
              <a:defRPr/>
            </a:pPr>
            <a:r>
              <a:rPr lang="cs-CZ" sz="2400" noProof="0" dirty="0"/>
              <a:t>	</a:t>
            </a:r>
            <a:r>
              <a:rPr lang="cs-CZ" sz="2400" noProof="0" dirty="0" err="1"/>
              <a:t>Aké</a:t>
            </a:r>
            <a:r>
              <a:rPr lang="cs-CZ" sz="2400" noProof="0" dirty="0"/>
              <a:t> </a:t>
            </a:r>
            <a:r>
              <a:rPr lang="cs-CZ" sz="2400" noProof="0" dirty="0" err="1"/>
              <a:t>informácie</a:t>
            </a:r>
            <a:r>
              <a:rPr lang="cs-CZ" sz="2400" noProof="0" dirty="0"/>
              <a:t> sú </a:t>
            </a:r>
            <a:r>
              <a:rPr lang="cs-CZ" sz="2400" noProof="0" dirty="0" err="1"/>
              <a:t>dôležité</a:t>
            </a:r>
            <a:r>
              <a:rPr lang="cs-CZ" sz="2400" noProof="0" dirty="0"/>
              <a:t>?</a:t>
            </a:r>
          </a:p>
          <a:p>
            <a:pPr marL="355600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1800" noProof="0" dirty="0" err="1"/>
              <a:t>Prehľady</a:t>
            </a:r>
            <a:r>
              <a:rPr lang="cs-CZ" sz="1800" noProof="0" dirty="0"/>
              <a:t> </a:t>
            </a:r>
            <a:r>
              <a:rPr lang="cs-CZ" sz="1800" noProof="0" dirty="0" err="1"/>
              <a:t>fakúlt</a:t>
            </a:r>
            <a:r>
              <a:rPr lang="cs-CZ" sz="1800" noProof="0" dirty="0"/>
              <a:t>, termíny dni </a:t>
            </a:r>
            <a:r>
              <a:rPr lang="cs-CZ" sz="1800" noProof="0" dirty="0" err="1"/>
              <a:t>otvorených</a:t>
            </a:r>
            <a:r>
              <a:rPr lang="cs-CZ" sz="1800" noProof="0" dirty="0"/>
              <a:t> </a:t>
            </a:r>
            <a:r>
              <a:rPr lang="cs-CZ" sz="1800" noProof="0" dirty="0" err="1"/>
              <a:t>dverí</a:t>
            </a:r>
            <a:r>
              <a:rPr lang="cs-CZ" sz="1800" noProof="0" dirty="0"/>
              <a:t>, </a:t>
            </a:r>
            <a:r>
              <a:rPr lang="cs-CZ" sz="1800" noProof="0" dirty="0" err="1"/>
              <a:t>podania</a:t>
            </a:r>
            <a:r>
              <a:rPr lang="cs-CZ" sz="1800" noProof="0" dirty="0"/>
              <a:t> </a:t>
            </a:r>
            <a:r>
              <a:rPr lang="cs-CZ" sz="1800" noProof="0" dirty="0" err="1"/>
              <a:t>prihlášok</a:t>
            </a:r>
            <a:r>
              <a:rPr lang="cs-CZ" sz="1800" noProof="0" dirty="0"/>
              <a:t>, </a:t>
            </a:r>
            <a:r>
              <a:rPr lang="cs-CZ" sz="1800" noProof="0" dirty="0" err="1"/>
              <a:t>atď</a:t>
            </a:r>
            <a:r>
              <a:rPr lang="cs-CZ" sz="1800" noProof="0" dirty="0"/>
              <a:t>. </a:t>
            </a:r>
          </a:p>
          <a:p>
            <a:pPr marL="355600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1800" noProof="0" dirty="0"/>
              <a:t>Šance na </a:t>
            </a:r>
            <a:r>
              <a:rPr lang="cs-CZ" sz="1800" noProof="0" dirty="0" err="1"/>
              <a:t>prijatie</a:t>
            </a:r>
            <a:r>
              <a:rPr lang="cs-CZ" sz="1800" noProof="0" dirty="0"/>
              <a:t>, počty </a:t>
            </a:r>
            <a:r>
              <a:rPr lang="cs-CZ" sz="1800" noProof="0" dirty="0" err="1"/>
              <a:t>zapísaných</a:t>
            </a:r>
            <a:r>
              <a:rPr lang="cs-CZ" sz="1800" noProof="0" dirty="0"/>
              <a:t> </a:t>
            </a:r>
            <a:r>
              <a:rPr lang="cs-CZ" sz="1800" noProof="0" dirty="0" err="1"/>
              <a:t>uchádzačov</a:t>
            </a:r>
            <a:r>
              <a:rPr lang="cs-CZ" sz="1800" noProof="0" dirty="0"/>
              <a:t> (</a:t>
            </a:r>
            <a:r>
              <a:rPr lang="cs-CZ" sz="1800" noProof="0" dirty="0" err="1"/>
              <a:t>obľúbenosť</a:t>
            </a:r>
            <a:r>
              <a:rPr lang="cs-CZ" sz="1800" noProof="0" dirty="0"/>
              <a:t> fakulty) </a:t>
            </a:r>
          </a:p>
          <a:p>
            <a:pPr marL="355600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1800" noProof="0" dirty="0"/>
              <a:t>Kvalita výučby, </a:t>
            </a:r>
            <a:r>
              <a:rPr lang="cs-CZ" sz="1800" noProof="0" dirty="0" err="1"/>
              <a:t>rebríčky</a:t>
            </a:r>
            <a:r>
              <a:rPr lang="cs-CZ" sz="1800" noProof="0" dirty="0"/>
              <a:t> a </a:t>
            </a:r>
            <a:r>
              <a:rPr lang="cs-CZ" sz="1800" noProof="0" dirty="0" err="1"/>
              <a:t>hodnotenia</a:t>
            </a:r>
            <a:r>
              <a:rPr lang="cs-CZ" sz="1800" noProof="0" dirty="0"/>
              <a:t> </a:t>
            </a:r>
            <a:r>
              <a:rPr lang="cs-CZ" sz="1800" noProof="0" dirty="0" err="1"/>
              <a:t>fakúlt</a:t>
            </a:r>
            <a:endParaRPr lang="cs-CZ" sz="1800" noProof="0" dirty="0"/>
          </a:p>
          <a:p>
            <a:pPr marL="355600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1800" noProof="0" dirty="0"/>
              <a:t>Okolnosti </a:t>
            </a:r>
            <a:r>
              <a:rPr lang="cs-CZ" sz="1800" noProof="0" dirty="0" err="1"/>
              <a:t>štúdia</a:t>
            </a:r>
            <a:r>
              <a:rPr lang="cs-CZ" sz="1800" noProof="0" dirty="0"/>
              <a:t> na </a:t>
            </a:r>
            <a:r>
              <a:rPr lang="cs-CZ" sz="1800" noProof="0" dirty="0" err="1"/>
              <a:t>rôzných</a:t>
            </a:r>
            <a:r>
              <a:rPr lang="cs-CZ" sz="1800" noProof="0" dirty="0"/>
              <a:t> VŠ, </a:t>
            </a:r>
            <a:r>
              <a:rPr lang="cs-CZ" sz="1800" noProof="0" dirty="0" err="1"/>
              <a:t>študijná</a:t>
            </a:r>
            <a:r>
              <a:rPr lang="cs-CZ" sz="1800" noProof="0" dirty="0"/>
              <a:t> </a:t>
            </a:r>
            <a:r>
              <a:rPr lang="cs-CZ" sz="1800" noProof="0" dirty="0" err="1"/>
              <a:t>neúspešnosť</a:t>
            </a:r>
            <a:r>
              <a:rPr lang="cs-CZ" sz="1800" noProof="0" dirty="0"/>
              <a:t> </a:t>
            </a:r>
          </a:p>
          <a:p>
            <a:pPr marL="355600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1800" noProof="0" dirty="0" err="1"/>
              <a:t>Osobné</a:t>
            </a:r>
            <a:r>
              <a:rPr lang="cs-CZ" sz="1800" noProof="0" dirty="0"/>
              <a:t> </a:t>
            </a:r>
            <a:r>
              <a:rPr lang="cs-CZ" sz="1800" noProof="0" dirty="0" err="1"/>
              <a:t>skúsenosti</a:t>
            </a:r>
            <a:r>
              <a:rPr lang="cs-CZ" sz="1800" noProof="0" dirty="0"/>
              <a:t> </a:t>
            </a:r>
            <a:r>
              <a:rPr lang="cs-CZ" sz="1800" noProof="0" dirty="0" err="1"/>
              <a:t>súčasných</a:t>
            </a:r>
            <a:r>
              <a:rPr lang="cs-CZ" sz="1800" noProof="0" dirty="0"/>
              <a:t> </a:t>
            </a:r>
            <a:r>
              <a:rPr lang="cs-CZ" sz="1800" noProof="0" dirty="0" err="1"/>
              <a:t>študentov</a:t>
            </a:r>
            <a:endParaRPr lang="cs-CZ" sz="1800" noProof="0" dirty="0"/>
          </a:p>
          <a:p>
            <a:pPr marL="355600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1800" dirty="0"/>
              <a:t>Moje </a:t>
            </a:r>
            <a:r>
              <a:rPr lang="cs-CZ" sz="1800" dirty="0" err="1"/>
              <a:t>vlastné</a:t>
            </a:r>
            <a:r>
              <a:rPr lang="cs-CZ" sz="1800" dirty="0"/>
              <a:t> dojmy a </a:t>
            </a:r>
            <a:r>
              <a:rPr lang="cs-CZ" sz="1800" dirty="0" err="1"/>
              <a:t>skúsenosti</a:t>
            </a:r>
            <a:r>
              <a:rPr lang="cs-CZ" sz="1800" noProof="0" dirty="0"/>
              <a:t> (</a:t>
            </a:r>
            <a:r>
              <a:rPr lang="cs-CZ" sz="1800" noProof="0" dirty="0" err="1"/>
              <a:t>návšteva</a:t>
            </a:r>
            <a:r>
              <a:rPr lang="cs-CZ" sz="1800" noProof="0" dirty="0"/>
              <a:t> fakulty, DOD, </a:t>
            </a:r>
            <a:r>
              <a:rPr lang="cs-CZ" sz="1800" noProof="0" dirty="0" err="1"/>
              <a:t>veľtrhu</a:t>
            </a:r>
            <a:r>
              <a:rPr lang="cs-CZ" sz="1800" noProof="0" dirty="0"/>
              <a:t>)</a:t>
            </a:r>
          </a:p>
          <a:p>
            <a:pPr marL="355600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1800" noProof="0" dirty="0" err="1"/>
              <a:t>Uplatniteľnost</a:t>
            </a:r>
            <a:r>
              <a:rPr lang="cs-CZ" sz="1800" noProof="0" dirty="0"/>
              <a:t> </a:t>
            </a:r>
            <a:r>
              <a:rPr lang="cs-CZ" sz="1800" noProof="0" dirty="0" err="1"/>
              <a:t>absolventov</a:t>
            </a:r>
            <a:endParaRPr lang="cs-CZ" sz="1800" noProof="0" dirty="0"/>
          </a:p>
          <a:p>
            <a:pPr marL="355600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1800" dirty="0"/>
              <a:t>...</a:t>
            </a:r>
            <a:endParaRPr lang="cs-CZ" sz="1800" noProof="0" dirty="0"/>
          </a:p>
          <a:p>
            <a:pPr marL="355600" indent="-355600">
              <a:buFont typeface="Wingdings" pitchFamily="2" charset="2"/>
              <a:buChar char="Ø"/>
              <a:defRPr/>
            </a:pPr>
            <a:endParaRPr lang="cs-CZ" sz="800" noProof="0" dirty="0">
              <a:solidFill>
                <a:srgbClr val="0070C0"/>
              </a:solidFill>
            </a:endParaRPr>
          </a:p>
          <a:p>
            <a:pPr marL="355600" indent="-355600">
              <a:buFont typeface="Wingdings" pitchFamily="2" charset="2"/>
              <a:buChar char="Ø"/>
              <a:defRPr/>
            </a:pPr>
            <a:endParaRPr lang="cs-CZ" sz="800" noProof="0" dirty="0">
              <a:solidFill>
                <a:srgbClr val="0070C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2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xmlns="" id="{534DC791-4A38-49A0-A49C-FCF93600EC8A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fakulty VŠ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875"/>
            <a:ext cx="8820472" cy="5111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noProof="0" dirty="0">
                <a:solidFill>
                  <a:srgbClr val="00598E"/>
                </a:solidFill>
              </a:rPr>
              <a:t>Odbor </a:t>
            </a:r>
            <a:r>
              <a:rPr lang="cs-CZ" sz="2400" b="1" dirty="0" err="1">
                <a:solidFill>
                  <a:srgbClr val="00598E"/>
                </a:solidFill>
              </a:rPr>
              <a:t>som</a:t>
            </a:r>
            <a:r>
              <a:rPr lang="cs-CZ" sz="2400" b="1" dirty="0">
                <a:solidFill>
                  <a:srgbClr val="00598E"/>
                </a:solidFill>
              </a:rPr>
              <a:t> si vybral, ale </a:t>
            </a:r>
            <a:r>
              <a:rPr lang="cs-CZ" sz="2400" b="1" dirty="0" err="1">
                <a:solidFill>
                  <a:srgbClr val="00598E"/>
                </a:solidFill>
              </a:rPr>
              <a:t>neviem</a:t>
            </a:r>
            <a:r>
              <a:rPr lang="cs-CZ" sz="2400" b="1" dirty="0">
                <a:solidFill>
                  <a:srgbClr val="00598E"/>
                </a:solidFill>
              </a:rPr>
              <a:t>, na </a:t>
            </a:r>
            <a:r>
              <a:rPr lang="cs-CZ" sz="2400" b="1" dirty="0" err="1">
                <a:solidFill>
                  <a:srgbClr val="00598E"/>
                </a:solidFill>
              </a:rPr>
              <a:t>ktorú</a:t>
            </a:r>
            <a:r>
              <a:rPr lang="cs-CZ" sz="2400" b="1" dirty="0">
                <a:solidFill>
                  <a:srgbClr val="00598E"/>
                </a:solidFill>
              </a:rPr>
              <a:t> fakultu si </a:t>
            </a:r>
            <a:r>
              <a:rPr lang="cs-CZ" sz="2400" b="1" dirty="0" err="1">
                <a:solidFill>
                  <a:srgbClr val="00598E"/>
                </a:solidFill>
              </a:rPr>
              <a:t>podať</a:t>
            </a:r>
            <a:r>
              <a:rPr lang="cs-CZ" sz="2400" b="1" dirty="0">
                <a:solidFill>
                  <a:srgbClr val="00598E"/>
                </a:solidFill>
              </a:rPr>
              <a:t> </a:t>
            </a:r>
            <a:r>
              <a:rPr lang="cs-CZ" sz="2400" b="1" dirty="0" err="1">
                <a:solidFill>
                  <a:srgbClr val="00598E"/>
                </a:solidFill>
              </a:rPr>
              <a:t>prihlášku</a:t>
            </a:r>
            <a:endParaRPr lang="cs-CZ" sz="2400" b="1" noProof="0" dirty="0">
              <a:solidFill>
                <a:srgbClr val="00598E"/>
              </a:solidFill>
            </a:endParaRPr>
          </a:p>
          <a:p>
            <a:pPr indent="-361950" eaLnBrk="1" hangingPunct="1">
              <a:spcBef>
                <a:spcPts val="1200"/>
              </a:spcBef>
              <a:buFontTx/>
              <a:buChar char="-"/>
            </a:pPr>
            <a:r>
              <a:rPr lang="cs-CZ" sz="2400" noProof="0" dirty="0" err="1">
                <a:solidFill>
                  <a:srgbClr val="00598E"/>
                </a:solidFill>
              </a:rPr>
              <a:t>ujasniť</a:t>
            </a:r>
            <a:r>
              <a:rPr lang="cs-CZ" sz="2400" noProof="0" dirty="0">
                <a:solidFill>
                  <a:srgbClr val="00598E"/>
                </a:solidFill>
              </a:rPr>
              <a:t> si, </a:t>
            </a:r>
            <a:r>
              <a:rPr lang="cs-CZ" sz="2400" noProof="0" dirty="0" err="1">
                <a:solidFill>
                  <a:srgbClr val="00598E"/>
                </a:solidFill>
              </a:rPr>
              <a:t>čo</a:t>
            </a:r>
            <a:r>
              <a:rPr lang="cs-CZ" sz="2400" noProof="0" dirty="0">
                <a:solidFill>
                  <a:srgbClr val="00598E"/>
                </a:solidFill>
              </a:rPr>
              <a:t> je </a:t>
            </a:r>
            <a:r>
              <a:rPr lang="cs-CZ" sz="2400" noProof="0" dirty="0" err="1">
                <a:solidFill>
                  <a:srgbClr val="00598E"/>
                </a:solidFill>
              </a:rPr>
              <a:t>pre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mňa</a:t>
            </a:r>
            <a:r>
              <a:rPr lang="cs-CZ" sz="2400" noProof="0" dirty="0">
                <a:solidFill>
                  <a:srgbClr val="00598E"/>
                </a:solidFill>
              </a:rPr>
              <a:t> </a:t>
            </a:r>
            <a:r>
              <a:rPr lang="cs-CZ" sz="2400" noProof="0" dirty="0" err="1">
                <a:solidFill>
                  <a:srgbClr val="00598E"/>
                </a:solidFill>
              </a:rPr>
              <a:t>dôležité</a:t>
            </a:r>
            <a:r>
              <a:rPr lang="cs-CZ" sz="2400" noProof="0" dirty="0">
                <a:solidFill>
                  <a:srgbClr val="00598E"/>
                </a:solidFill>
              </a:rPr>
              <a:t>:</a:t>
            </a:r>
          </a:p>
          <a:p>
            <a:pPr lvl="1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cs-CZ" sz="2000" noProof="0" dirty="0" err="1">
                <a:solidFill>
                  <a:srgbClr val="00598E"/>
                </a:solidFill>
              </a:rPr>
              <a:t>mesto</a:t>
            </a:r>
            <a:r>
              <a:rPr lang="cs-CZ" sz="2000" noProof="0" dirty="0">
                <a:solidFill>
                  <a:srgbClr val="00598E"/>
                </a:solidFill>
              </a:rPr>
              <a:t>, kde </a:t>
            </a:r>
            <a:r>
              <a:rPr lang="cs-CZ" sz="2000" noProof="0" dirty="0" err="1">
                <a:solidFill>
                  <a:srgbClr val="00598E"/>
                </a:solidFill>
              </a:rPr>
              <a:t>študujem</a:t>
            </a:r>
            <a:r>
              <a:rPr lang="cs-CZ" sz="2000" noProof="0" dirty="0">
                <a:solidFill>
                  <a:srgbClr val="00598E"/>
                </a:solidFill>
              </a:rPr>
              <a:t>,</a:t>
            </a:r>
          </a:p>
          <a:p>
            <a:pPr lvl="1" eaLnBrk="1" hangingPunct="1">
              <a:spcBef>
                <a:spcPts val="600"/>
              </a:spcBef>
              <a:buFont typeface="Arial" charset="0"/>
              <a:buChar char="•"/>
            </a:pPr>
            <a:r>
              <a:rPr lang="cs-CZ" sz="2000" noProof="0" dirty="0" err="1">
                <a:solidFill>
                  <a:srgbClr val="00598E"/>
                </a:solidFill>
              </a:rPr>
              <a:t>výskum</a:t>
            </a:r>
            <a:r>
              <a:rPr lang="cs-CZ" sz="2000" noProof="0" dirty="0">
                <a:solidFill>
                  <a:srgbClr val="00598E"/>
                </a:solidFill>
              </a:rPr>
              <a:t>,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000" noProof="0" dirty="0" err="1">
                <a:solidFill>
                  <a:srgbClr val="00598E"/>
                </a:solidFill>
              </a:rPr>
              <a:t>zahraničné</a:t>
            </a:r>
            <a:r>
              <a:rPr lang="cs-CZ" sz="2000" noProof="0" dirty="0">
                <a:solidFill>
                  <a:srgbClr val="00598E"/>
                </a:solidFill>
              </a:rPr>
              <a:t> pobyty,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000" noProof="0" dirty="0" err="1">
                <a:solidFill>
                  <a:srgbClr val="00598E"/>
                </a:solidFill>
              </a:rPr>
              <a:t>kamaráti</a:t>
            </a:r>
            <a:r>
              <a:rPr lang="cs-CZ" sz="2000" noProof="0" dirty="0">
                <a:solidFill>
                  <a:srgbClr val="00598E"/>
                </a:solidFill>
              </a:rPr>
              <a:t>,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000" noProof="0" dirty="0">
                <a:solidFill>
                  <a:srgbClr val="00598E"/>
                </a:solidFill>
              </a:rPr>
              <a:t>kvalita výučby,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000" noProof="0" dirty="0">
                <a:solidFill>
                  <a:srgbClr val="00598E"/>
                </a:solidFill>
              </a:rPr>
              <a:t>Možnosti (</a:t>
            </a:r>
            <a:r>
              <a:rPr lang="cs-CZ" sz="2000" noProof="0" dirty="0" err="1">
                <a:solidFill>
                  <a:srgbClr val="00598E"/>
                </a:solidFill>
              </a:rPr>
              <a:t>odbornej</a:t>
            </a:r>
            <a:r>
              <a:rPr lang="cs-CZ" sz="2000" noProof="0" dirty="0">
                <a:solidFill>
                  <a:srgbClr val="00598E"/>
                </a:solidFill>
              </a:rPr>
              <a:t>) praxe,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000" noProof="0" dirty="0">
                <a:solidFill>
                  <a:srgbClr val="00598E"/>
                </a:solidFill>
              </a:rPr>
              <a:t>brigády, </a:t>
            </a:r>
            <a:r>
              <a:rPr lang="cs-CZ" sz="2000" noProof="0" dirty="0" err="1">
                <a:solidFill>
                  <a:srgbClr val="00598E"/>
                </a:solidFill>
              </a:rPr>
              <a:t>atď</a:t>
            </a:r>
            <a:r>
              <a:rPr lang="cs-CZ" sz="2000" noProof="0" dirty="0">
                <a:solidFill>
                  <a:srgbClr val="00598E"/>
                </a:solidFill>
              </a:rPr>
              <a:t>.</a:t>
            </a:r>
          </a:p>
          <a:p>
            <a:pPr marL="87313" lvl="1" indent="0" eaLnBrk="1" hangingPunct="1">
              <a:spcBef>
                <a:spcPts val="1200"/>
              </a:spcBef>
              <a:buNone/>
            </a:pPr>
            <a:r>
              <a:rPr lang="cs-CZ" sz="2000" b="1" noProof="0" dirty="0" err="1">
                <a:solidFill>
                  <a:srgbClr val="00B050"/>
                </a:solidFill>
              </a:rPr>
              <a:t>Námet</a:t>
            </a:r>
            <a:endParaRPr lang="cs-CZ" sz="2000" b="1" noProof="0" dirty="0">
              <a:solidFill>
                <a:srgbClr val="00B050"/>
              </a:solidFill>
            </a:endParaRPr>
          </a:p>
          <a:p>
            <a:pPr marL="261938" lvl="1" indent="-261938" eaLnBrk="1" hangingPunct="1"/>
            <a:r>
              <a:rPr lang="cs-CZ" sz="2000" noProof="0" dirty="0">
                <a:solidFill>
                  <a:srgbClr val="00598E"/>
                </a:solidFill>
              </a:rPr>
              <a:t>Nech </a:t>
            </a:r>
            <a:r>
              <a:rPr lang="cs-CZ" sz="2000" noProof="0" dirty="0" err="1">
                <a:solidFill>
                  <a:srgbClr val="00598E"/>
                </a:solidFill>
              </a:rPr>
              <a:t>sa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študenti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zamyslia</a:t>
            </a:r>
            <a:r>
              <a:rPr lang="cs-CZ" sz="2000" noProof="0" dirty="0">
                <a:solidFill>
                  <a:srgbClr val="00598E"/>
                </a:solidFill>
              </a:rPr>
              <a:t> nad položkami na </a:t>
            </a:r>
            <a:r>
              <a:rPr lang="cs-CZ" sz="2000" noProof="0" dirty="0" err="1">
                <a:solidFill>
                  <a:srgbClr val="00598E"/>
                </a:solidFill>
              </a:rPr>
              <a:t>nasledujúcom</a:t>
            </a:r>
            <a:r>
              <a:rPr lang="cs-CZ" sz="2000" noProof="0" dirty="0">
                <a:solidFill>
                  <a:srgbClr val="00598E"/>
                </a:solidFill>
              </a:rPr>
              <a:t> snímku</a:t>
            </a:r>
          </a:p>
          <a:p>
            <a:pPr marL="261938" lvl="1" indent="-261938" eaLnBrk="1" hangingPunct="1"/>
            <a:r>
              <a:rPr lang="cs-CZ" sz="2000" noProof="0" dirty="0" err="1">
                <a:solidFill>
                  <a:srgbClr val="00598E"/>
                </a:solidFill>
              </a:rPr>
              <a:t>Môžu</a:t>
            </a:r>
            <a:r>
              <a:rPr lang="cs-CZ" sz="2000" noProof="0" dirty="0">
                <a:solidFill>
                  <a:srgbClr val="00598E"/>
                </a:solidFill>
              </a:rPr>
              <a:t> si </a:t>
            </a:r>
            <a:r>
              <a:rPr lang="cs-CZ" sz="2000" noProof="0" dirty="0" err="1">
                <a:solidFill>
                  <a:srgbClr val="00598E"/>
                </a:solidFill>
              </a:rPr>
              <a:t>ich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zoradiť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podľa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vlastných</a:t>
            </a:r>
            <a:r>
              <a:rPr lang="cs-CZ" sz="2000" noProof="0" dirty="0">
                <a:solidFill>
                  <a:srgbClr val="00598E"/>
                </a:solidFill>
              </a:rPr>
              <a:t> </a:t>
            </a:r>
            <a:r>
              <a:rPr lang="cs-CZ" sz="2000" noProof="0" dirty="0" err="1">
                <a:solidFill>
                  <a:srgbClr val="00598E"/>
                </a:solidFill>
              </a:rPr>
              <a:t>priorít</a:t>
            </a:r>
            <a:r>
              <a:rPr lang="cs-CZ" sz="2000" noProof="0" dirty="0">
                <a:solidFill>
                  <a:srgbClr val="00598E"/>
                </a:solidFill>
              </a:rPr>
              <a:t>.</a:t>
            </a:r>
          </a:p>
          <a:p>
            <a:pPr lvl="1" eaLnBrk="1" hangingPunct="1">
              <a:buFont typeface="Arial" charset="0"/>
              <a:buChar char="•"/>
            </a:pPr>
            <a:endParaRPr lang="cs-CZ" sz="1400" noProof="0" dirty="0">
              <a:solidFill>
                <a:srgbClr val="00598E"/>
              </a:solidFill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xmlns="" id="{01B6330C-014F-4144-8F88-CE250312376D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fakulty VŠ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9D9A880-DE7C-1440-AF1A-AF971BE3C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66142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xmlns="" id="{20602BB1-1509-4CEB-AA41-C24B46D369CE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fakulty VŠ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7821C5F3-6E3D-4CB9-A24B-DEF9AFF606A3}"/>
              </a:ext>
            </a:extLst>
          </p:cNvPr>
          <p:cNvSpPr/>
          <p:nvPr/>
        </p:nvSpPr>
        <p:spPr>
          <a:xfrm>
            <a:off x="7884368" y="6381328"/>
            <a:ext cx="1259632" cy="4766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641655" cy="52562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sz="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endParaRPr lang="cs-CZ" sz="1600" noProof="0" dirty="0">
              <a:solidFill>
                <a:srgbClr val="0070C0"/>
              </a:solidFill>
            </a:endParaRPr>
          </a:p>
          <a:p>
            <a:pPr marL="355600" indent="-355600">
              <a:buFont typeface="Wingdings" pitchFamily="2" charset="2"/>
              <a:buChar char="Ø"/>
              <a:defRPr/>
            </a:pPr>
            <a:endParaRPr lang="cs-CZ" sz="800" noProof="0" dirty="0">
              <a:solidFill>
                <a:srgbClr val="0070C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2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Kde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čerpať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informácie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o fakultách?</a:t>
            </a:r>
          </a:p>
          <a:p>
            <a:pPr algn="ctr" eaLnBrk="1" hangingPunct="1">
              <a:buNone/>
              <a:defRPr/>
            </a:pPr>
            <a:endParaRPr lang="cs-CZ" sz="4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</a:rPr>
              <a:t>ponuka</a:t>
            </a: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</a:rPr>
              <a:t>študijných</a:t>
            </a: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</a:rPr>
              <a:t>odborov</a:t>
            </a:r>
            <a:endParaRPr lang="cs-CZ" sz="4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oard-2714172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052736"/>
            <a:ext cx="5805264" cy="5805264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51776E9A-01A9-499E-A6C4-110759B43A98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fakulty VŠ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785225" cy="52562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sz="800" b="1" noProof="0">
              <a:solidFill>
                <a:schemeClr val="accent1">
                  <a:lumMod val="75000"/>
                </a:schemeClr>
              </a:solidFill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endParaRPr lang="cs-CZ" sz="1600" noProof="0">
              <a:solidFill>
                <a:srgbClr val="0070C0"/>
              </a:solidFill>
            </a:endParaRPr>
          </a:p>
          <a:p>
            <a:pPr marL="355600" indent="-355600">
              <a:buFont typeface="Wingdings" pitchFamily="2" charset="2"/>
              <a:buChar char="Ø"/>
              <a:defRPr/>
            </a:pPr>
            <a:endParaRPr lang="cs-CZ" sz="800" noProof="0">
              <a:solidFill>
                <a:srgbClr val="0070C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200" b="1" noProof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7284" y="5805264"/>
            <a:ext cx="8712522" cy="6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9750" marR="0" lvl="0" indent="-539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/>
              <a:buChar char="á"/>
              <a:tabLst/>
              <a:defRPr/>
            </a:pPr>
            <a:r>
              <a:rPr kumimoji="0" lang="sk-SK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Noviny</a:t>
            </a:r>
            <a:r>
              <a:rPr kumimoji="0" lang="sk-SK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„Jak na VŠ“</a:t>
            </a:r>
          </a:p>
          <a:p>
            <a:pPr marL="539750" marR="0" lvl="0" indent="-539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sk-SK" kern="0" baseline="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Zpravodaj</a:t>
            </a:r>
            <a:r>
              <a:rPr lang="sk-SK" kern="0" baseline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sk-SK" kern="0" baseline="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pro</a:t>
            </a:r>
            <a:r>
              <a:rPr lang="sk-SK" kern="0" baseline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výchovne </a:t>
            </a:r>
            <a:r>
              <a:rPr lang="sk-SK" kern="0" baseline="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poradce</a:t>
            </a:r>
            <a:r>
              <a:rPr lang="sk-SK" kern="0" baseline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sk-SK" kern="0" baseline="0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/>
              </a:rPr>
              <a:t></a:t>
            </a:r>
            <a:endParaRPr kumimoji="0" lang="sk-SK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D49B3F1-9AE1-714A-A5D6-A062F4067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5" cy="58814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CA13178-7A50-064D-8D65-6438737EF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04" y="260648"/>
            <a:ext cx="4685751" cy="6597352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856984" cy="5544615"/>
          </a:xfrm>
        </p:spPr>
        <p:txBody>
          <a:bodyPr/>
          <a:lstStyle/>
          <a:p>
            <a:pPr eaLnBrk="1" hangingPunct="1">
              <a:buNone/>
            </a:pPr>
            <a:r>
              <a:rPr lang="cs-CZ" b="1" noProof="0" dirty="0"/>
              <a:t>„</a:t>
            </a:r>
            <a:r>
              <a:rPr lang="cs-CZ" b="1" noProof="0" dirty="0" err="1"/>
              <a:t>Papierové</a:t>
            </a:r>
            <a:r>
              <a:rPr lang="cs-CZ" b="1" noProof="0" dirty="0"/>
              <a:t>“ </a:t>
            </a:r>
            <a:r>
              <a:rPr lang="cs-CZ" b="1" noProof="0" dirty="0" err="1"/>
              <a:t>prehľady</a:t>
            </a:r>
            <a:r>
              <a:rPr lang="cs-CZ" b="1" noProof="0" dirty="0"/>
              <a:t> </a:t>
            </a:r>
            <a:r>
              <a:rPr lang="cs-CZ" b="1" noProof="0" dirty="0" err="1"/>
              <a:t>fakúlt</a:t>
            </a:r>
            <a:r>
              <a:rPr lang="cs-CZ" b="1" noProof="0" dirty="0"/>
              <a:t>, </a:t>
            </a:r>
            <a:r>
              <a:rPr lang="cs-CZ" b="1" noProof="0" dirty="0" err="1"/>
              <a:t>napr</a:t>
            </a:r>
            <a:r>
              <a:rPr lang="cs-CZ" b="1" noProof="0" dirty="0"/>
              <a:t>.</a:t>
            </a:r>
          </a:p>
          <a:p>
            <a:pPr eaLnBrk="1" hangingPunct="1">
              <a:buFont typeface="Wingdings" pitchFamily="2" charset="2"/>
              <a:buChar char="Ø"/>
            </a:pPr>
            <a:endParaRPr lang="cs-CZ" sz="1000" noProof="0" dirty="0"/>
          </a:p>
          <a:p>
            <a:pPr marL="355600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noProof="0" dirty="0">
                <a:solidFill>
                  <a:srgbClr val="0070C0"/>
                </a:solidFill>
              </a:rPr>
              <a:t>Noviny </a:t>
            </a:r>
            <a:r>
              <a:rPr lang="cs-CZ" b="1" noProof="0" dirty="0" err="1">
                <a:solidFill>
                  <a:srgbClr val="0070C0"/>
                </a:solidFill>
              </a:rPr>
              <a:t>Ako</a:t>
            </a:r>
            <a:r>
              <a:rPr lang="cs-CZ" b="1" noProof="0" dirty="0">
                <a:solidFill>
                  <a:srgbClr val="0070C0"/>
                </a:solidFill>
              </a:rPr>
              <a:t> na VŠ</a:t>
            </a:r>
          </a:p>
          <a:p>
            <a:pPr marL="714375" lvl="1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000" noProof="0" dirty="0">
                <a:solidFill>
                  <a:srgbClr val="0070C0"/>
                </a:solidFill>
              </a:rPr>
              <a:t>2 x do roka (</a:t>
            </a:r>
            <a:r>
              <a:rPr lang="cs-CZ" sz="2000" noProof="0" dirty="0" err="1">
                <a:solidFill>
                  <a:srgbClr val="0070C0"/>
                </a:solidFill>
              </a:rPr>
              <a:t>november</a:t>
            </a:r>
            <a:r>
              <a:rPr lang="cs-CZ" sz="2000" noProof="0" dirty="0">
                <a:solidFill>
                  <a:srgbClr val="0070C0"/>
                </a:solidFill>
              </a:rPr>
              <a:t>, </a:t>
            </a:r>
            <a:r>
              <a:rPr lang="cs-CZ" sz="2000" noProof="0" dirty="0" err="1">
                <a:solidFill>
                  <a:srgbClr val="0070C0"/>
                </a:solidFill>
              </a:rPr>
              <a:t>január</a:t>
            </a:r>
            <a:r>
              <a:rPr lang="cs-CZ" sz="2000" noProof="0" dirty="0">
                <a:solidFill>
                  <a:srgbClr val="0070C0"/>
                </a:solidFill>
              </a:rPr>
              <a:t>)</a:t>
            </a:r>
            <a:endParaRPr lang="cs-CZ" sz="2000" b="1" noProof="0" dirty="0">
              <a:solidFill>
                <a:srgbClr val="FF0000"/>
              </a:solidFill>
            </a:endParaRPr>
          </a:p>
          <a:p>
            <a:pPr marL="714375" lvl="1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000" noProof="0" dirty="0" err="1">
                <a:solidFill>
                  <a:srgbClr val="0070C0"/>
                </a:solidFill>
              </a:rPr>
              <a:t>Bezplatne</a:t>
            </a:r>
            <a:r>
              <a:rPr lang="cs-CZ" sz="2000" noProof="0" dirty="0">
                <a:solidFill>
                  <a:srgbClr val="0070C0"/>
                </a:solidFill>
              </a:rPr>
              <a:t> na </a:t>
            </a:r>
            <a:r>
              <a:rPr lang="cs-CZ" sz="2000" noProof="0" dirty="0" err="1">
                <a:solidFill>
                  <a:srgbClr val="0070C0"/>
                </a:solidFill>
              </a:rPr>
              <a:t>všetky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stredné</a:t>
            </a:r>
            <a:r>
              <a:rPr lang="cs-CZ" sz="2000" noProof="0" dirty="0">
                <a:solidFill>
                  <a:srgbClr val="0070C0"/>
                </a:solidFill>
              </a:rPr>
              <a:t> školy</a:t>
            </a:r>
          </a:p>
          <a:p>
            <a:pPr marL="714375" lvl="1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000" noProof="0" dirty="0" err="1">
                <a:solidFill>
                  <a:srgbClr val="0070C0"/>
                </a:solidFill>
              </a:rPr>
              <a:t>Obsahujú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prehľad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fakúlt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podľa</a:t>
            </a:r>
            <a:r>
              <a:rPr lang="cs-CZ" sz="2000" noProof="0" dirty="0">
                <a:solidFill>
                  <a:srgbClr val="0070C0"/>
                </a:solidFill>
              </a:rPr>
              <a:t> </a:t>
            </a:r>
            <a:r>
              <a:rPr lang="cs-CZ" sz="2000" noProof="0" dirty="0" err="1">
                <a:solidFill>
                  <a:srgbClr val="0070C0"/>
                </a:solidFill>
              </a:rPr>
              <a:t>zamerania</a:t>
            </a:r>
            <a:endParaRPr lang="cs-CZ" sz="2000" noProof="0" dirty="0">
              <a:solidFill>
                <a:srgbClr val="0070C0"/>
              </a:solidFill>
            </a:endParaRPr>
          </a:p>
          <a:p>
            <a:pPr marL="355600" indent="-355600" eaLnBrk="1" hangingPunct="1">
              <a:spcBef>
                <a:spcPts val="2400"/>
              </a:spcBef>
              <a:buFont typeface="Wingdings" pitchFamily="2" charset="2"/>
              <a:buChar char="Ø"/>
              <a:defRPr/>
            </a:pPr>
            <a:r>
              <a:rPr lang="cs-CZ" noProof="0" dirty="0" err="1">
                <a:solidFill>
                  <a:srgbClr val="0070C0"/>
                </a:solidFill>
              </a:rPr>
              <a:t>Spravodaj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pre</a:t>
            </a:r>
            <a:r>
              <a:rPr lang="cs-CZ" noProof="0" dirty="0">
                <a:solidFill>
                  <a:srgbClr val="0070C0"/>
                </a:solidFill>
              </a:rPr>
              <a:t> výchovných </a:t>
            </a:r>
            <a:r>
              <a:rPr lang="cs-CZ" noProof="0" dirty="0" err="1">
                <a:solidFill>
                  <a:srgbClr val="0070C0"/>
                </a:solidFill>
              </a:rPr>
              <a:t>poradcov</a:t>
            </a:r>
            <a:endParaRPr lang="cs-CZ" noProof="0" dirty="0">
              <a:solidFill>
                <a:srgbClr val="0070C0"/>
              </a:solidFill>
            </a:endParaRPr>
          </a:p>
          <a:p>
            <a:pPr marL="714375" lvl="1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noProof="0" dirty="0">
                <a:solidFill>
                  <a:srgbClr val="0070C0"/>
                </a:solidFill>
              </a:rPr>
              <a:t>určený </a:t>
            </a:r>
            <a:r>
              <a:rPr lang="cs-CZ" noProof="0" dirty="0" err="1">
                <a:solidFill>
                  <a:srgbClr val="0070C0"/>
                </a:solidFill>
              </a:rPr>
              <a:t>predovšetký</a:t>
            </a:r>
            <a:r>
              <a:rPr lang="cs-CZ" dirty="0">
                <a:solidFill>
                  <a:srgbClr val="0070C0"/>
                </a:solidFill>
              </a:rPr>
              <a:t>m </a:t>
            </a:r>
            <a:r>
              <a:rPr lang="cs-CZ" noProof="0" dirty="0" err="1">
                <a:solidFill>
                  <a:srgbClr val="0070C0"/>
                </a:solidFill>
              </a:rPr>
              <a:t>maturantom</a:t>
            </a:r>
            <a:endParaRPr lang="cs-CZ" noProof="0" dirty="0">
              <a:solidFill>
                <a:srgbClr val="0070C0"/>
              </a:solidFill>
            </a:endParaRPr>
          </a:p>
          <a:p>
            <a:pPr marL="714375" lvl="1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noProof="0" dirty="0">
                <a:solidFill>
                  <a:srgbClr val="0070C0"/>
                </a:solidFill>
              </a:rPr>
              <a:t>od </a:t>
            </a:r>
            <a:r>
              <a:rPr lang="cs-CZ" noProof="0" dirty="0" err="1">
                <a:solidFill>
                  <a:srgbClr val="0070C0"/>
                </a:solidFill>
              </a:rPr>
              <a:t>novembra</a:t>
            </a:r>
            <a:r>
              <a:rPr lang="cs-CZ" noProof="0" dirty="0">
                <a:solidFill>
                  <a:srgbClr val="0070C0"/>
                </a:solidFill>
              </a:rPr>
              <a:t> do </a:t>
            </a:r>
            <a:r>
              <a:rPr lang="cs-CZ" noProof="0" dirty="0" err="1">
                <a:solidFill>
                  <a:srgbClr val="0070C0"/>
                </a:solidFill>
              </a:rPr>
              <a:t>júna</a:t>
            </a:r>
            <a:r>
              <a:rPr lang="cs-CZ" noProof="0" dirty="0">
                <a:solidFill>
                  <a:srgbClr val="0070C0"/>
                </a:solidFill>
              </a:rPr>
              <a:t> každý </a:t>
            </a:r>
            <a:r>
              <a:rPr lang="cs-CZ" noProof="0" dirty="0" err="1">
                <a:solidFill>
                  <a:srgbClr val="0070C0"/>
                </a:solidFill>
              </a:rPr>
              <a:t>mesiac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vo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vašej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schránke</a:t>
            </a:r>
            <a:endParaRPr lang="cs-CZ" noProof="0" dirty="0">
              <a:solidFill>
                <a:srgbClr val="0070C0"/>
              </a:solidFill>
            </a:endParaRPr>
          </a:p>
          <a:p>
            <a:pPr marL="714375" lvl="1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noProof="0" dirty="0">
                <a:solidFill>
                  <a:srgbClr val="0070C0"/>
                </a:solidFill>
              </a:rPr>
              <a:t>elektronicky v PDF (jedna obojstranná A4)</a:t>
            </a:r>
          </a:p>
          <a:p>
            <a:pPr marL="714375" lvl="1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noProof="0" dirty="0" err="1">
                <a:solidFill>
                  <a:srgbClr val="0070C0"/>
                </a:solidFill>
              </a:rPr>
              <a:t>informácie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aktuálne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pre</a:t>
            </a:r>
            <a:r>
              <a:rPr lang="cs-CZ" noProof="0" dirty="0">
                <a:solidFill>
                  <a:srgbClr val="0070C0"/>
                </a:solidFill>
              </a:rPr>
              <a:t> daný </a:t>
            </a:r>
            <a:r>
              <a:rPr lang="cs-CZ" noProof="0" dirty="0" err="1">
                <a:solidFill>
                  <a:srgbClr val="0070C0"/>
                </a:solidFill>
              </a:rPr>
              <a:t>mesiac</a:t>
            </a:r>
            <a:r>
              <a:rPr lang="cs-CZ" noProof="0" dirty="0">
                <a:solidFill>
                  <a:srgbClr val="0070C0"/>
                </a:solidFill>
              </a:rPr>
              <a:t>, tipy </a:t>
            </a:r>
            <a:r>
              <a:rPr lang="cs-CZ" noProof="0" dirty="0" err="1">
                <a:solidFill>
                  <a:srgbClr val="0070C0"/>
                </a:solidFill>
              </a:rPr>
              <a:t>pre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maturantov</a:t>
            </a:r>
            <a:endParaRPr lang="cs-CZ" noProof="0" dirty="0">
              <a:solidFill>
                <a:srgbClr val="0070C0"/>
              </a:solidFill>
            </a:endParaRPr>
          </a:p>
          <a:p>
            <a:pPr marL="714375" lvl="1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noProof="0" dirty="0" err="1">
                <a:solidFill>
                  <a:srgbClr val="0070C0"/>
                </a:solidFill>
              </a:rPr>
              <a:t>Môžete</a:t>
            </a:r>
            <a:r>
              <a:rPr lang="cs-CZ" noProof="0" dirty="0">
                <a:solidFill>
                  <a:srgbClr val="0070C0"/>
                </a:solidFill>
              </a:rPr>
              <a:t> ho </a:t>
            </a:r>
            <a:r>
              <a:rPr lang="cs-CZ" noProof="0" dirty="0" err="1">
                <a:solidFill>
                  <a:srgbClr val="0070C0"/>
                </a:solidFill>
              </a:rPr>
              <a:t>preposlať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študentom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alebo</a:t>
            </a:r>
            <a:r>
              <a:rPr lang="cs-CZ" noProof="0" dirty="0">
                <a:solidFill>
                  <a:srgbClr val="0070C0"/>
                </a:solidFill>
              </a:rPr>
              <a:t> vytlačený </a:t>
            </a:r>
            <a:r>
              <a:rPr lang="cs-CZ" noProof="0" dirty="0" err="1">
                <a:solidFill>
                  <a:srgbClr val="0070C0"/>
                </a:solidFill>
              </a:rPr>
              <a:t>dať</a:t>
            </a:r>
            <a:r>
              <a:rPr lang="cs-CZ" noProof="0" dirty="0">
                <a:solidFill>
                  <a:srgbClr val="0070C0"/>
                </a:solidFill>
              </a:rPr>
              <a:t> na </a:t>
            </a:r>
            <a:r>
              <a:rPr lang="cs-CZ" noProof="0" dirty="0" err="1">
                <a:solidFill>
                  <a:srgbClr val="0070C0"/>
                </a:solidFill>
              </a:rPr>
              <a:t>nástenku</a:t>
            </a:r>
            <a:endParaRPr lang="cs-CZ" noProof="0" dirty="0">
              <a:solidFill>
                <a:srgbClr val="0070C0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xmlns="" id="{F33E74F7-6570-4AF8-A473-00700563F13B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fakulty VŠ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5316" y="1137360"/>
            <a:ext cx="8373368" cy="594444"/>
          </a:xfrm>
        </p:spPr>
        <p:txBody>
          <a:bodyPr anchor="t"/>
          <a:lstStyle/>
          <a:p>
            <a:pPr eaLnBrk="1" hangingPunct="1"/>
            <a:r>
              <a:rPr lang="cs-CZ" sz="3600" dirty="0">
                <a:solidFill>
                  <a:srgbClr val="0070C0"/>
                </a:solidFill>
              </a:rPr>
              <a:t>Online databáze VŠ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8856984" cy="5256583"/>
          </a:xfrm>
        </p:spPr>
        <p:txBody>
          <a:bodyPr/>
          <a:lstStyle/>
          <a:p>
            <a:pPr eaLnBrk="1" hangingPunct="1">
              <a:buNone/>
            </a:pPr>
            <a:endParaRPr lang="cs-CZ" sz="2400" noProof="0" dirty="0">
              <a:hlinkClick r:id="rId3"/>
            </a:endParaRPr>
          </a:p>
          <a:p>
            <a:pPr algn="ctr" eaLnBrk="1" hangingPunct="1">
              <a:buNone/>
            </a:pPr>
            <a:r>
              <a:rPr lang="cs-CZ" sz="2400" dirty="0">
                <a:hlinkClick r:id="rId4"/>
              </a:rPr>
              <a:t>www.vysokeskoly.sk</a:t>
            </a:r>
            <a:r>
              <a:rPr lang="cs-CZ" sz="2400" dirty="0"/>
              <a:t> - </a:t>
            </a:r>
            <a:r>
              <a:rPr lang="cs-CZ" sz="2400" dirty="0">
                <a:hlinkClick r:id="rId5"/>
              </a:rPr>
              <a:t>www.vysokeskoly.cz</a:t>
            </a:r>
            <a:r>
              <a:rPr lang="cs-CZ" sz="2400" dirty="0"/>
              <a:t> </a:t>
            </a:r>
          </a:p>
          <a:p>
            <a:pPr indent="-277813" eaLnBrk="1" hangingPunct="1">
              <a:buFont typeface="Arial" pitchFamily="34" charset="0"/>
              <a:buChar char="•"/>
            </a:pPr>
            <a:r>
              <a:rPr lang="cs-CZ" sz="2000" noProof="0" dirty="0"/>
              <a:t>Podrobný </a:t>
            </a:r>
            <a:r>
              <a:rPr lang="cs-CZ" sz="2000" noProof="0" dirty="0" err="1"/>
              <a:t>prehľad</a:t>
            </a:r>
            <a:r>
              <a:rPr lang="cs-CZ" sz="2000" noProof="0" dirty="0"/>
              <a:t> vysokých </a:t>
            </a:r>
            <a:r>
              <a:rPr lang="cs-CZ" sz="2000" noProof="0" dirty="0" err="1"/>
              <a:t>škôl</a:t>
            </a:r>
            <a:endParaRPr lang="cs-CZ" sz="2000" noProof="0" dirty="0"/>
          </a:p>
          <a:p>
            <a:pPr indent="-277813" eaLnBrk="1" hangingPunct="1">
              <a:buFont typeface="Arial" pitchFamily="34" charset="0"/>
              <a:buChar char="•"/>
            </a:pPr>
            <a:r>
              <a:rPr lang="cs-CZ" sz="2000" dirty="0" err="1"/>
              <a:t>Prehľad</a:t>
            </a:r>
            <a:r>
              <a:rPr lang="cs-CZ" sz="2000" dirty="0"/>
              <a:t> </a:t>
            </a:r>
            <a:r>
              <a:rPr lang="cs-CZ" sz="2000" dirty="0" err="1"/>
              <a:t>študijných</a:t>
            </a:r>
            <a:r>
              <a:rPr lang="cs-CZ" sz="2000" dirty="0"/>
              <a:t> </a:t>
            </a:r>
            <a:r>
              <a:rPr lang="cs-CZ" sz="2000" dirty="0" err="1"/>
              <a:t>odborov</a:t>
            </a:r>
            <a:r>
              <a:rPr lang="cs-CZ" sz="2000" dirty="0"/>
              <a:t> s </a:t>
            </a:r>
            <a:r>
              <a:rPr lang="cs-CZ" sz="2000" dirty="0" err="1"/>
              <a:t>možnosťou</a:t>
            </a:r>
            <a:r>
              <a:rPr lang="cs-CZ" sz="2000" dirty="0"/>
              <a:t> </a:t>
            </a:r>
            <a:r>
              <a:rPr lang="cs-CZ" sz="2000" dirty="0" err="1"/>
              <a:t>vyhľadávania</a:t>
            </a:r>
            <a:endParaRPr lang="cs-CZ" sz="2000" dirty="0"/>
          </a:p>
          <a:p>
            <a:pPr indent="-277813" eaLnBrk="1" hangingPunct="1">
              <a:buFont typeface="Arial" pitchFamily="34" charset="0"/>
              <a:buChar char="•"/>
            </a:pPr>
            <a:r>
              <a:rPr lang="cs-CZ" sz="2000" noProof="0" dirty="0" err="1"/>
              <a:t>Nájde</a:t>
            </a:r>
            <a:r>
              <a:rPr lang="cs-CZ" sz="2000" noProof="0" dirty="0"/>
              <a:t> </a:t>
            </a:r>
            <a:r>
              <a:rPr lang="cs-CZ" sz="2000" noProof="0" dirty="0" err="1"/>
              <a:t>všetky</a:t>
            </a:r>
            <a:r>
              <a:rPr lang="cs-CZ" sz="2000" noProof="0" dirty="0"/>
              <a:t> varianty </a:t>
            </a:r>
            <a:r>
              <a:rPr lang="cs-CZ" sz="2000" dirty="0" err="1"/>
              <a:t>programov</a:t>
            </a:r>
            <a:r>
              <a:rPr lang="cs-CZ" sz="2000" dirty="0"/>
              <a:t> </a:t>
            </a:r>
            <a:r>
              <a:rPr lang="cs-CZ" sz="2000" dirty="0" err="1"/>
              <a:t>spadajúcich</a:t>
            </a:r>
            <a:r>
              <a:rPr lang="cs-CZ" sz="2000" dirty="0"/>
              <a:t> pod daný odbor</a:t>
            </a:r>
            <a:endParaRPr lang="cs-CZ" sz="2000" noProof="0" dirty="0">
              <a:solidFill>
                <a:srgbClr val="0070C0"/>
              </a:solidFill>
            </a:endParaRPr>
          </a:p>
          <a:p>
            <a:pPr marL="981075" lvl="1" indent="-266700" eaLnBrk="1" hangingPunct="1">
              <a:buFont typeface="Arial" pitchFamily="34" charset="0"/>
              <a:buChar char="•"/>
              <a:defRPr/>
            </a:pPr>
            <a:r>
              <a:rPr lang="cs-CZ" noProof="0" dirty="0" err="1">
                <a:solidFill>
                  <a:srgbClr val="0070C0"/>
                </a:solidFill>
              </a:rPr>
              <a:t>Geografia</a:t>
            </a:r>
            <a:endParaRPr lang="cs-CZ" dirty="0">
              <a:solidFill>
                <a:srgbClr val="0070C0"/>
              </a:solidFill>
            </a:endParaRPr>
          </a:p>
          <a:p>
            <a:pPr marL="1341438" lvl="2" indent="-266700" eaLnBrk="1" hangingPunct="1">
              <a:buFont typeface="Arial" pitchFamily="34" charset="0"/>
              <a:buChar char="•"/>
              <a:defRPr/>
            </a:pPr>
            <a:r>
              <a:rPr lang="cs-CZ" sz="1600" noProof="0" dirty="0" err="1">
                <a:solidFill>
                  <a:srgbClr val="0070C0"/>
                </a:solidFill>
              </a:rPr>
              <a:t>Geografia</a:t>
            </a:r>
            <a:r>
              <a:rPr lang="cs-CZ" sz="1600" noProof="0" dirty="0">
                <a:solidFill>
                  <a:srgbClr val="0070C0"/>
                </a:solidFill>
              </a:rPr>
              <a:t> v regionálním rozvoji</a:t>
            </a:r>
          </a:p>
          <a:p>
            <a:pPr marL="1341438" lvl="2" indent="-266700" eaLnBrk="1" hangingPunct="1"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rgbClr val="0070C0"/>
                </a:solidFill>
              </a:rPr>
              <a:t>Sociálna </a:t>
            </a:r>
            <a:r>
              <a:rPr lang="cs-CZ" sz="1600" dirty="0" err="1">
                <a:solidFill>
                  <a:srgbClr val="0070C0"/>
                </a:solidFill>
              </a:rPr>
              <a:t>geografia</a:t>
            </a:r>
            <a:endParaRPr lang="cs-CZ" sz="1600" dirty="0">
              <a:solidFill>
                <a:srgbClr val="0070C0"/>
              </a:solidFill>
            </a:endParaRPr>
          </a:p>
          <a:p>
            <a:pPr marL="1341438" lvl="2" indent="-266700" eaLnBrk="1" hangingPunct="1">
              <a:buFont typeface="Arial" pitchFamily="34" charset="0"/>
              <a:buChar char="•"/>
              <a:defRPr/>
            </a:pPr>
            <a:r>
              <a:rPr lang="cs-CZ" sz="1600" noProof="0" dirty="0" err="1">
                <a:solidFill>
                  <a:srgbClr val="0070C0"/>
                </a:solidFill>
              </a:rPr>
              <a:t>Geografia</a:t>
            </a:r>
            <a:r>
              <a:rPr lang="cs-CZ" sz="1600" noProof="0" dirty="0">
                <a:solidFill>
                  <a:srgbClr val="0070C0"/>
                </a:solidFill>
              </a:rPr>
              <a:t> a krajinná </a:t>
            </a:r>
            <a:r>
              <a:rPr lang="cs-CZ" sz="1600" noProof="0" dirty="0" err="1">
                <a:solidFill>
                  <a:srgbClr val="0070C0"/>
                </a:solidFill>
              </a:rPr>
              <a:t>ekológia</a:t>
            </a:r>
            <a:endParaRPr lang="cs-CZ" sz="1600" noProof="0" dirty="0">
              <a:solidFill>
                <a:srgbClr val="0070C0"/>
              </a:solidFill>
            </a:endParaRPr>
          </a:p>
          <a:p>
            <a:pPr marL="1341438" lvl="2" indent="-266700" eaLnBrk="1" hangingPunct="1">
              <a:buFont typeface="Arial" pitchFamily="34" charset="0"/>
              <a:buChar char="•"/>
              <a:defRPr/>
            </a:pPr>
            <a:r>
              <a:rPr lang="cs-CZ" sz="1600" noProof="0" dirty="0" err="1">
                <a:solidFill>
                  <a:srgbClr val="0070C0"/>
                </a:solidFill>
              </a:rPr>
              <a:t>Geografia</a:t>
            </a:r>
            <a:r>
              <a:rPr lang="cs-CZ" sz="1600" noProof="0" dirty="0">
                <a:solidFill>
                  <a:srgbClr val="0070C0"/>
                </a:solidFill>
              </a:rPr>
              <a:t> a </a:t>
            </a:r>
            <a:r>
              <a:rPr lang="cs-CZ" sz="1600" noProof="0" dirty="0" err="1">
                <a:solidFill>
                  <a:srgbClr val="0070C0"/>
                </a:solidFill>
              </a:rPr>
              <a:t>demografia</a:t>
            </a:r>
            <a:endParaRPr lang="cs-CZ" sz="1600" noProof="0" dirty="0">
              <a:solidFill>
                <a:srgbClr val="0070C0"/>
              </a:solidFill>
            </a:endParaRPr>
          </a:p>
          <a:p>
            <a:pPr marL="1341438" lvl="2" indent="-266700" eaLnBrk="1" hangingPunct="1">
              <a:buFont typeface="Arial" pitchFamily="34" charset="0"/>
              <a:buChar char="•"/>
              <a:defRPr/>
            </a:pPr>
            <a:r>
              <a:rPr lang="cs-CZ" sz="1600" dirty="0" err="1">
                <a:solidFill>
                  <a:srgbClr val="0070C0"/>
                </a:solidFill>
              </a:rPr>
              <a:t>Geografia</a:t>
            </a:r>
            <a:r>
              <a:rPr lang="cs-CZ" sz="1600" dirty="0">
                <a:solidFill>
                  <a:srgbClr val="0070C0"/>
                </a:solidFill>
              </a:rPr>
              <a:t> v </a:t>
            </a:r>
            <a:r>
              <a:rPr lang="cs-CZ" sz="1600" dirty="0" err="1">
                <a:solidFill>
                  <a:srgbClr val="0070C0"/>
                </a:solidFill>
              </a:rPr>
              <a:t>štátnej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 err="1">
                <a:solidFill>
                  <a:srgbClr val="0070C0"/>
                </a:solidFill>
              </a:rPr>
              <a:t>správe</a:t>
            </a:r>
            <a:r>
              <a:rPr lang="cs-CZ" sz="1600" dirty="0">
                <a:solidFill>
                  <a:srgbClr val="0070C0"/>
                </a:solidFill>
              </a:rPr>
              <a:t> a </a:t>
            </a:r>
            <a:r>
              <a:rPr lang="cs-CZ" sz="1600" dirty="0" err="1">
                <a:solidFill>
                  <a:srgbClr val="0070C0"/>
                </a:solidFill>
              </a:rPr>
              <a:t>samospráve</a:t>
            </a:r>
            <a:endParaRPr lang="cs-CZ" sz="1600" dirty="0">
              <a:solidFill>
                <a:srgbClr val="0070C0"/>
              </a:solidFill>
            </a:endParaRPr>
          </a:p>
          <a:p>
            <a:pPr marL="1341438" lvl="2" indent="-266700" eaLnBrk="1" hangingPunct="1">
              <a:buFont typeface="Arial" pitchFamily="34" charset="0"/>
              <a:buChar char="•"/>
              <a:defRPr/>
            </a:pPr>
            <a:r>
              <a:rPr lang="cs-CZ" sz="1600" noProof="0" dirty="0" err="1">
                <a:solidFill>
                  <a:srgbClr val="0070C0"/>
                </a:solidFill>
              </a:rPr>
              <a:t>Geografia</a:t>
            </a:r>
            <a:r>
              <a:rPr lang="cs-CZ" sz="1600" noProof="0" dirty="0">
                <a:solidFill>
                  <a:srgbClr val="0070C0"/>
                </a:solidFill>
              </a:rPr>
              <a:t> a </a:t>
            </a:r>
            <a:r>
              <a:rPr lang="cs-CZ" sz="1600" noProof="0" dirty="0" err="1">
                <a:solidFill>
                  <a:srgbClr val="0070C0"/>
                </a:solidFill>
              </a:rPr>
              <a:t>geoekológia</a:t>
            </a:r>
            <a:r>
              <a:rPr lang="cs-CZ" sz="1600" noProof="0" dirty="0">
                <a:solidFill>
                  <a:srgbClr val="0070C0"/>
                </a:solidFill>
              </a:rPr>
              <a:t> </a:t>
            </a:r>
            <a:r>
              <a:rPr lang="cs-CZ" sz="1600" noProof="0" dirty="0" err="1">
                <a:solidFill>
                  <a:srgbClr val="0070C0"/>
                </a:solidFill>
              </a:rPr>
              <a:t>pre</a:t>
            </a:r>
            <a:r>
              <a:rPr lang="cs-CZ" sz="1600" noProof="0" dirty="0">
                <a:solidFill>
                  <a:srgbClr val="0070C0"/>
                </a:solidFill>
              </a:rPr>
              <a:t> krajinné </a:t>
            </a:r>
            <a:r>
              <a:rPr lang="cs-CZ" sz="1600" noProof="0" dirty="0" err="1">
                <a:solidFill>
                  <a:srgbClr val="0070C0"/>
                </a:solidFill>
              </a:rPr>
              <a:t>plánovanie</a:t>
            </a:r>
            <a:endParaRPr lang="cs-CZ" sz="1600" noProof="0" dirty="0">
              <a:solidFill>
                <a:srgbClr val="0070C0"/>
              </a:solidFill>
            </a:endParaRPr>
          </a:p>
          <a:p>
            <a:pPr marL="1341438" lvl="2" indent="-266700" eaLnBrk="1" hangingPunct="1">
              <a:buFont typeface="Arial" pitchFamily="34" charset="0"/>
              <a:buChar char="•"/>
              <a:defRPr/>
            </a:pPr>
            <a:r>
              <a:rPr lang="cs-CZ" sz="1600" dirty="0" err="1">
                <a:solidFill>
                  <a:srgbClr val="0070C0"/>
                </a:solidFill>
              </a:rPr>
              <a:t>Geografia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dirty="0" err="1">
                <a:solidFill>
                  <a:srgbClr val="0070C0"/>
                </a:solidFill>
              </a:rPr>
              <a:t>kartografia</a:t>
            </a:r>
            <a:r>
              <a:rPr lang="cs-CZ" sz="1600" dirty="0">
                <a:solidFill>
                  <a:srgbClr val="0070C0"/>
                </a:solidFill>
              </a:rPr>
              <a:t> a </a:t>
            </a:r>
            <a:r>
              <a:rPr lang="cs-CZ" sz="1600" dirty="0" err="1">
                <a:solidFill>
                  <a:srgbClr val="0070C0"/>
                </a:solidFill>
              </a:rPr>
              <a:t>geoinformatika</a:t>
            </a:r>
            <a:endParaRPr lang="cs-CZ" sz="1600" dirty="0">
              <a:solidFill>
                <a:srgbClr val="0070C0"/>
              </a:solidFill>
            </a:endParaRPr>
          </a:p>
          <a:p>
            <a:pPr marL="1341438" lvl="2" indent="-266700" eaLnBrk="1" hangingPunct="1">
              <a:buFont typeface="Arial" pitchFamily="34" charset="0"/>
              <a:buChar char="•"/>
              <a:defRPr/>
            </a:pPr>
            <a:r>
              <a:rPr lang="cs-CZ" sz="1600" noProof="0" dirty="0">
                <a:solidFill>
                  <a:srgbClr val="0070C0"/>
                </a:solidFill>
              </a:rPr>
              <a:t>Fyzická </a:t>
            </a:r>
            <a:r>
              <a:rPr lang="cs-CZ" sz="1600" noProof="0" dirty="0" err="1">
                <a:solidFill>
                  <a:srgbClr val="0070C0"/>
                </a:solidFill>
              </a:rPr>
              <a:t>geografia</a:t>
            </a:r>
            <a:r>
              <a:rPr lang="cs-CZ" sz="1600" noProof="0" dirty="0">
                <a:solidFill>
                  <a:srgbClr val="0070C0"/>
                </a:solidFill>
              </a:rPr>
              <a:t>, </a:t>
            </a:r>
            <a:r>
              <a:rPr lang="cs-CZ" sz="1600" noProof="0" dirty="0" err="1">
                <a:solidFill>
                  <a:srgbClr val="0070C0"/>
                </a:solidFill>
              </a:rPr>
              <a:t>geo</a:t>
            </a:r>
            <a:r>
              <a:rPr lang="cs-CZ" sz="1600" dirty="0" err="1">
                <a:solidFill>
                  <a:srgbClr val="0070C0"/>
                </a:solidFill>
              </a:rPr>
              <a:t>ekológia</a:t>
            </a:r>
            <a:r>
              <a:rPr lang="cs-CZ" sz="1600" dirty="0">
                <a:solidFill>
                  <a:srgbClr val="0070C0"/>
                </a:solidFill>
              </a:rPr>
              <a:t> a </a:t>
            </a:r>
            <a:r>
              <a:rPr lang="cs-CZ" sz="1600" dirty="0" err="1">
                <a:solidFill>
                  <a:srgbClr val="0070C0"/>
                </a:solidFill>
              </a:rPr>
              <a:t>geoinformatika</a:t>
            </a:r>
            <a:endParaRPr lang="cs-CZ" sz="1600" dirty="0">
              <a:solidFill>
                <a:srgbClr val="0070C0"/>
              </a:solidFill>
            </a:endParaRPr>
          </a:p>
          <a:p>
            <a:pPr marL="536575" indent="-266700" eaLnBrk="1" hangingPunct="1">
              <a:buFont typeface="Arial" pitchFamily="34" charset="0"/>
              <a:buChar char="•"/>
              <a:defRPr/>
            </a:pPr>
            <a:r>
              <a:rPr lang="cs-CZ" dirty="0">
                <a:hlinkClick r:id="rId6"/>
              </a:rPr>
              <a:t>https://www.portalvs.sk/sk/</a:t>
            </a:r>
            <a:r>
              <a:rPr lang="cs-CZ" dirty="0"/>
              <a:t> </a:t>
            </a:r>
            <a:endParaRPr lang="cs-CZ" sz="2400" dirty="0"/>
          </a:p>
          <a:p>
            <a:pPr marL="536575" indent="-266700" eaLnBrk="1" hangingPunct="1">
              <a:buFont typeface="Arial" pitchFamily="34" charset="0"/>
              <a:buChar char="•"/>
              <a:defRPr/>
            </a:pPr>
            <a:endParaRPr lang="cs-CZ" sz="2600" dirty="0">
              <a:solidFill>
                <a:srgbClr val="0070C0"/>
              </a:solidFill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09AC21C8-B32F-403D-BC08-D7FA0DD10336}"/>
              </a:ext>
            </a:extLst>
          </p:cNvPr>
          <p:cNvSpPr txBox="1">
            <a:spLocks/>
          </p:cNvSpPr>
          <p:nvPr/>
        </p:nvSpPr>
        <p:spPr bwMode="auto">
          <a:xfrm>
            <a:off x="395536" y="404664"/>
            <a:ext cx="82296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 err="1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Výber</a:t>
            </a:r>
            <a:r>
              <a:rPr lang="cs-CZ" sz="3600" kern="0" dirty="0">
                <a:solidFill>
                  <a:schemeClr val="accent2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fakulty VŠ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FD9B436F-5D8A-450B-9499-4BA80FB1B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1484784"/>
            <a:ext cx="8893175" cy="511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</a:pPr>
            <a:r>
              <a:rPr lang="cs-CZ" kern="0" dirty="0">
                <a:solidFill>
                  <a:srgbClr val="0076B8"/>
                </a:solidFill>
              </a:rPr>
              <a:t>…sleduje trendy </a:t>
            </a:r>
            <a:r>
              <a:rPr lang="cs-CZ" kern="0" dirty="0" err="1">
                <a:solidFill>
                  <a:srgbClr val="0076B8"/>
                </a:solidFill>
              </a:rPr>
              <a:t>vo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vzdelávání</a:t>
            </a:r>
            <a:r>
              <a:rPr lang="cs-CZ" kern="0" dirty="0">
                <a:solidFill>
                  <a:srgbClr val="0076B8"/>
                </a:solidFill>
              </a:rPr>
              <a:t> a </a:t>
            </a:r>
            <a:r>
              <a:rPr lang="cs-CZ" kern="0" dirty="0" err="1">
                <a:solidFill>
                  <a:srgbClr val="0076B8"/>
                </a:solidFill>
              </a:rPr>
              <a:t>šíri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ich</a:t>
            </a:r>
            <a:r>
              <a:rPr lang="cs-CZ" kern="0" dirty="0">
                <a:solidFill>
                  <a:srgbClr val="0076B8"/>
                </a:solidFill>
              </a:rPr>
              <a:t>:</a:t>
            </a:r>
          </a:p>
          <a:p>
            <a:pPr marL="361950" indent="-361950" algn="ctr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</a:pPr>
            <a:r>
              <a:rPr lang="cs-CZ" b="1" i="1" kern="0" dirty="0">
                <a:solidFill>
                  <a:srgbClr val="0076B8"/>
                </a:solidFill>
              </a:rPr>
              <a:t>	</a:t>
            </a:r>
            <a:r>
              <a:rPr lang="cs-CZ" sz="2500" u="sng" kern="0" dirty="0">
                <a:solidFill>
                  <a:srgbClr val="0076B8"/>
                </a:solidFill>
              </a:rPr>
              <a:t>www.scio.cz/o-vzdelavani/trendy-ve-vzdelavani</a:t>
            </a:r>
          </a:p>
          <a:p>
            <a:pPr marL="361950" indent="-361950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  <a:buFontTx/>
              <a:buChar char="•"/>
            </a:pPr>
            <a:endParaRPr lang="cs-CZ" sz="1600" kern="0" dirty="0">
              <a:solidFill>
                <a:srgbClr val="0076B8"/>
              </a:solidFill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</a:pPr>
            <a:r>
              <a:rPr lang="cs-CZ" kern="0" dirty="0">
                <a:solidFill>
                  <a:srgbClr val="0076B8"/>
                </a:solidFill>
              </a:rPr>
              <a:t>…</a:t>
            </a:r>
            <a:r>
              <a:rPr lang="cs-CZ" kern="0" dirty="0" err="1">
                <a:solidFill>
                  <a:srgbClr val="0076B8"/>
                </a:solidFill>
              </a:rPr>
              <a:t>vydáva</a:t>
            </a:r>
            <a:r>
              <a:rPr lang="cs-CZ" kern="0" dirty="0">
                <a:solidFill>
                  <a:srgbClr val="0076B8"/>
                </a:solidFill>
              </a:rPr>
              <a:t> časopis Perpetuum: </a:t>
            </a:r>
            <a:r>
              <a:rPr lang="cs-CZ" kern="0" dirty="0" err="1">
                <a:solidFill>
                  <a:srgbClr val="0076B8"/>
                </a:solidFill>
              </a:rPr>
              <a:t>inovácie</a:t>
            </a:r>
            <a:r>
              <a:rPr lang="cs-CZ" kern="0" dirty="0">
                <a:solidFill>
                  <a:srgbClr val="0076B8"/>
                </a:solidFill>
              </a:rPr>
              <a:t> a novinky </a:t>
            </a:r>
            <a:r>
              <a:rPr lang="cs-CZ" kern="0" dirty="0" err="1">
                <a:solidFill>
                  <a:srgbClr val="0076B8"/>
                </a:solidFill>
              </a:rPr>
              <a:t>zo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sveta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vzdelávania</a:t>
            </a:r>
            <a:r>
              <a:rPr lang="cs-CZ" kern="0" dirty="0">
                <a:solidFill>
                  <a:srgbClr val="0076B8"/>
                </a:solidFill>
              </a:rPr>
              <a:t>, </a:t>
            </a:r>
            <a:r>
              <a:rPr lang="cs-CZ" kern="0" dirty="0" err="1">
                <a:solidFill>
                  <a:srgbClr val="0076B8"/>
                </a:solidFill>
              </a:rPr>
              <a:t>inšpirácie</a:t>
            </a:r>
            <a:r>
              <a:rPr lang="cs-CZ" kern="0" dirty="0">
                <a:solidFill>
                  <a:srgbClr val="0076B8"/>
                </a:solidFill>
              </a:rPr>
              <a:t> na </a:t>
            </a:r>
            <a:r>
              <a:rPr lang="cs-CZ" kern="0" dirty="0">
                <a:solidFill>
                  <a:srgbClr val="0076B8"/>
                </a:solidFill>
                <a:hlinkClick r:id="rId2"/>
              </a:rPr>
              <a:t>www.scio.cz/perpetuum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</a:p>
          <a:p>
            <a:pPr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</a:pPr>
            <a:endParaRPr lang="cs-CZ" kern="0" dirty="0">
              <a:solidFill>
                <a:srgbClr val="0076B8"/>
              </a:solidFill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</a:pPr>
            <a:r>
              <a:rPr lang="cs-CZ" kern="0" dirty="0">
                <a:solidFill>
                  <a:srgbClr val="0076B8"/>
                </a:solidFill>
              </a:rPr>
              <a:t>…je </a:t>
            </a:r>
            <a:r>
              <a:rPr lang="cs-CZ" kern="0" dirty="0" err="1">
                <a:solidFill>
                  <a:srgbClr val="0076B8"/>
                </a:solidFill>
              </a:rPr>
              <a:t>členom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prestížnej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asociácie</a:t>
            </a:r>
            <a:r>
              <a:rPr lang="cs-CZ" kern="0" dirty="0">
                <a:solidFill>
                  <a:srgbClr val="0076B8"/>
                </a:solidFill>
              </a:rPr>
              <a:t> AEA-E </a:t>
            </a:r>
            <a:br>
              <a:rPr lang="cs-CZ" kern="0" dirty="0">
                <a:solidFill>
                  <a:srgbClr val="0076B8"/>
                </a:solidFill>
              </a:rPr>
            </a:br>
            <a:r>
              <a:rPr lang="cs-CZ" kern="0" dirty="0">
                <a:solidFill>
                  <a:srgbClr val="0076B8"/>
                </a:solidFill>
              </a:rPr>
              <a:t>(</a:t>
            </a:r>
            <a:r>
              <a:rPr lang="cs-CZ" kern="0" dirty="0" err="1">
                <a:solidFill>
                  <a:srgbClr val="0076B8"/>
                </a:solidFill>
              </a:rPr>
              <a:t>Association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for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Educational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Assessment</a:t>
            </a:r>
            <a:r>
              <a:rPr lang="cs-CZ" kern="0" dirty="0">
                <a:solidFill>
                  <a:srgbClr val="0076B8"/>
                </a:solidFill>
              </a:rPr>
              <a:t> </a:t>
            </a:r>
            <a:r>
              <a:rPr lang="cs-CZ" kern="0" dirty="0" err="1">
                <a:solidFill>
                  <a:srgbClr val="0076B8"/>
                </a:solidFill>
              </a:rPr>
              <a:t>Europe</a:t>
            </a:r>
            <a:r>
              <a:rPr lang="cs-CZ" kern="0" dirty="0">
                <a:solidFill>
                  <a:srgbClr val="0076B8"/>
                </a:solidFill>
              </a:rPr>
              <a:t>) </a:t>
            </a:r>
          </a:p>
          <a:p>
            <a:pPr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</a:pPr>
            <a:endParaRPr lang="cs-CZ" sz="1600" kern="0" dirty="0">
              <a:solidFill>
                <a:srgbClr val="0076B8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8D3C03A-9D0B-4095-B07C-4C6B8AC71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2656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00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Scio</a:t>
            </a:r>
            <a:r>
              <a:rPr lang="cs-CZ" sz="40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349562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 txBox="1">
            <a:spLocks/>
          </p:cNvSpPr>
          <p:nvPr/>
        </p:nvSpPr>
        <p:spPr bwMode="auto">
          <a:xfrm>
            <a:off x="468313" y="169863"/>
            <a:ext cx="8329612" cy="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buFontTx/>
              <a:buNone/>
              <a:defRPr/>
            </a:pPr>
            <a:endParaRPr lang="sk-SK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036050" cy="5472336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Clr>
                <a:srgbClr val="990000"/>
              </a:buClr>
              <a:buNone/>
            </a:pPr>
            <a:r>
              <a:rPr lang="cs-CZ" dirty="0" err="1">
                <a:solidFill>
                  <a:srgbClr val="0070C0"/>
                </a:solidFill>
              </a:rPr>
              <a:t>Zaujímavý</a:t>
            </a:r>
            <a:r>
              <a:rPr lang="cs-CZ" dirty="0">
                <a:solidFill>
                  <a:srgbClr val="0070C0"/>
                </a:solidFill>
              </a:rPr>
              <a:t> o</a:t>
            </a:r>
            <a:r>
              <a:rPr lang="cs-CZ" noProof="0" dirty="0" err="1">
                <a:solidFill>
                  <a:srgbClr val="0070C0"/>
                </a:solidFill>
              </a:rPr>
              <a:t>dbor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sa</a:t>
            </a:r>
            <a:r>
              <a:rPr lang="cs-CZ" noProof="0" dirty="0">
                <a:solidFill>
                  <a:srgbClr val="0070C0"/>
                </a:solidFill>
              </a:rPr>
              <a:t> občas </a:t>
            </a:r>
            <a:r>
              <a:rPr lang="cs-CZ" noProof="0" dirty="0" err="1">
                <a:solidFill>
                  <a:srgbClr val="0070C0"/>
                </a:solidFill>
              </a:rPr>
              <a:t>nájde</a:t>
            </a:r>
            <a:r>
              <a:rPr lang="cs-CZ" noProof="0" dirty="0">
                <a:solidFill>
                  <a:srgbClr val="0070C0"/>
                </a:solidFill>
              </a:rPr>
              <a:t> i na </a:t>
            </a:r>
            <a:r>
              <a:rPr lang="cs-CZ" noProof="0" dirty="0" err="1">
                <a:solidFill>
                  <a:srgbClr val="0070C0"/>
                </a:solidFill>
              </a:rPr>
              <a:t>nečakanej</a:t>
            </a:r>
            <a:r>
              <a:rPr lang="cs-CZ" noProof="0" dirty="0">
                <a:solidFill>
                  <a:srgbClr val="0070C0"/>
                </a:solidFill>
              </a:rPr>
              <a:t> </a:t>
            </a:r>
            <a:r>
              <a:rPr lang="cs-CZ" noProof="0" dirty="0" err="1">
                <a:solidFill>
                  <a:srgbClr val="0070C0"/>
                </a:solidFill>
              </a:rPr>
              <a:t>fakulte</a:t>
            </a:r>
            <a:r>
              <a:rPr lang="cs-CZ" noProof="0" dirty="0">
                <a:solidFill>
                  <a:srgbClr val="0070C0"/>
                </a:solidFill>
              </a:rPr>
              <a:t>!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dirty="0" err="1">
                <a:solidFill>
                  <a:schemeClr val="accent1"/>
                </a:solidFill>
              </a:rPr>
              <a:t>Bezpečnosť</a:t>
            </a:r>
            <a:r>
              <a:rPr lang="cs-CZ" sz="1700" b="1" dirty="0">
                <a:solidFill>
                  <a:schemeClr val="accent1"/>
                </a:solidFill>
              </a:rPr>
              <a:t> a ochrana </a:t>
            </a:r>
            <a:r>
              <a:rPr lang="cs-CZ" sz="1700" b="1" dirty="0" err="1">
                <a:solidFill>
                  <a:schemeClr val="accent1"/>
                </a:solidFill>
              </a:rPr>
              <a:t>zdravia</a:t>
            </a:r>
            <a:r>
              <a:rPr lang="cs-CZ" sz="1700" b="1" dirty="0">
                <a:solidFill>
                  <a:schemeClr val="accent1"/>
                </a:solidFill>
              </a:rPr>
              <a:t> </a:t>
            </a:r>
            <a:r>
              <a:rPr lang="cs-CZ" sz="1700" b="1" dirty="0" err="1">
                <a:solidFill>
                  <a:schemeClr val="accent1"/>
                </a:solidFill>
              </a:rPr>
              <a:t>pri</a:t>
            </a:r>
            <a:r>
              <a:rPr lang="cs-CZ" sz="1700" b="1" dirty="0">
                <a:solidFill>
                  <a:schemeClr val="accent1"/>
                </a:solidFill>
              </a:rPr>
              <a:t> práci </a:t>
            </a:r>
            <a:r>
              <a:rPr lang="cs-CZ" sz="1700" dirty="0">
                <a:solidFill>
                  <a:schemeClr val="accent1"/>
                </a:solidFill>
              </a:rPr>
              <a:t>na </a:t>
            </a:r>
            <a:r>
              <a:rPr lang="cs-CZ" sz="1700" dirty="0" err="1">
                <a:solidFill>
                  <a:schemeClr val="accent1"/>
                </a:solidFill>
              </a:rPr>
              <a:t>Pedagogickej</a:t>
            </a:r>
            <a:r>
              <a:rPr lang="cs-CZ" sz="1700" dirty="0">
                <a:solidFill>
                  <a:schemeClr val="accent1"/>
                </a:solidFill>
              </a:rPr>
              <a:t> </a:t>
            </a:r>
            <a:r>
              <a:rPr lang="cs-CZ" sz="1700" dirty="0" err="1">
                <a:solidFill>
                  <a:schemeClr val="accent1"/>
                </a:solidFill>
              </a:rPr>
              <a:t>fakulte</a:t>
            </a:r>
            <a:r>
              <a:rPr lang="cs-CZ" sz="1700" dirty="0">
                <a:solidFill>
                  <a:schemeClr val="accent1"/>
                </a:solidFill>
              </a:rPr>
              <a:t> UKF v </a:t>
            </a:r>
            <a:r>
              <a:rPr lang="cs-CZ" sz="1700" dirty="0" err="1">
                <a:solidFill>
                  <a:schemeClr val="accent1"/>
                </a:solidFill>
              </a:rPr>
              <a:t>Nitre</a:t>
            </a:r>
            <a:endParaRPr lang="cs-CZ" sz="1700" dirty="0">
              <a:solidFill>
                <a:schemeClr val="accent1"/>
              </a:solidFill>
            </a:endParaRP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noProof="0" dirty="0" err="1">
                <a:solidFill>
                  <a:schemeClr val="accent1"/>
                </a:solidFill>
              </a:rPr>
              <a:t>Dopravná</a:t>
            </a:r>
            <a:r>
              <a:rPr lang="cs-CZ" sz="1700" b="1" noProof="0" dirty="0">
                <a:solidFill>
                  <a:schemeClr val="accent1"/>
                </a:solidFill>
              </a:rPr>
              <a:t> logistika podniku </a:t>
            </a:r>
            <a:r>
              <a:rPr lang="cs-CZ" sz="1700" noProof="0" dirty="0">
                <a:solidFill>
                  <a:schemeClr val="accent1"/>
                </a:solidFill>
              </a:rPr>
              <a:t>na </a:t>
            </a:r>
            <a:r>
              <a:rPr lang="cs-CZ" sz="1700" noProof="0" dirty="0" err="1">
                <a:solidFill>
                  <a:schemeClr val="accent1"/>
                </a:solidFill>
              </a:rPr>
              <a:t>Fakulte</a:t>
            </a:r>
            <a:r>
              <a:rPr lang="cs-CZ" sz="1700" noProof="0" dirty="0">
                <a:solidFill>
                  <a:schemeClr val="accent1"/>
                </a:solidFill>
              </a:rPr>
              <a:t> </a:t>
            </a:r>
            <a:r>
              <a:rPr lang="cs-CZ" sz="1700" noProof="0" dirty="0" err="1">
                <a:solidFill>
                  <a:schemeClr val="accent1"/>
                </a:solidFill>
              </a:rPr>
              <a:t>baníctva</a:t>
            </a:r>
            <a:r>
              <a:rPr lang="cs-CZ" sz="1700" noProof="0" dirty="0">
                <a:solidFill>
                  <a:schemeClr val="accent1"/>
                </a:solidFill>
              </a:rPr>
              <a:t>, </a:t>
            </a:r>
            <a:r>
              <a:rPr lang="cs-CZ" sz="1700" noProof="0" dirty="0" err="1">
                <a:solidFill>
                  <a:schemeClr val="accent1"/>
                </a:solidFill>
              </a:rPr>
              <a:t>ekológie</a:t>
            </a:r>
            <a:r>
              <a:rPr lang="cs-CZ" sz="1700" noProof="0" dirty="0">
                <a:solidFill>
                  <a:schemeClr val="accent1"/>
                </a:solidFill>
              </a:rPr>
              <a:t> a </a:t>
            </a:r>
            <a:r>
              <a:rPr lang="cs-CZ" sz="1700" noProof="0" dirty="0" err="1">
                <a:solidFill>
                  <a:schemeClr val="accent1"/>
                </a:solidFill>
              </a:rPr>
              <a:t>riadenia</a:t>
            </a:r>
            <a:r>
              <a:rPr lang="cs-CZ" sz="1700" noProof="0" dirty="0">
                <a:solidFill>
                  <a:schemeClr val="accent1"/>
                </a:solidFill>
              </a:rPr>
              <a:t> TU KE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dirty="0" err="1">
                <a:solidFill>
                  <a:schemeClr val="accent1"/>
                </a:solidFill>
              </a:rPr>
              <a:t>Účtovníctvo</a:t>
            </a:r>
            <a:r>
              <a:rPr lang="cs-CZ" sz="1700" b="1" dirty="0">
                <a:solidFill>
                  <a:schemeClr val="accent1"/>
                </a:solidFill>
              </a:rPr>
              <a:t> a </a:t>
            </a:r>
            <a:r>
              <a:rPr lang="cs-CZ" sz="1700" b="1" dirty="0" err="1">
                <a:solidFill>
                  <a:schemeClr val="accent1"/>
                </a:solidFill>
              </a:rPr>
              <a:t>auditorstvo</a:t>
            </a:r>
            <a:r>
              <a:rPr lang="cs-CZ" sz="1700" b="1" dirty="0">
                <a:solidFill>
                  <a:schemeClr val="accent1"/>
                </a:solidFill>
              </a:rPr>
              <a:t> </a:t>
            </a:r>
            <a:r>
              <a:rPr lang="cs-CZ" sz="1700" dirty="0">
                <a:solidFill>
                  <a:schemeClr val="accent1"/>
                </a:solidFill>
              </a:rPr>
              <a:t>na </a:t>
            </a:r>
            <a:r>
              <a:rPr lang="cs-CZ" sz="1700" dirty="0" err="1">
                <a:solidFill>
                  <a:schemeClr val="accent1"/>
                </a:solidFill>
              </a:rPr>
              <a:t>Fakulte</a:t>
            </a:r>
            <a:r>
              <a:rPr lang="cs-CZ" sz="1700" dirty="0">
                <a:solidFill>
                  <a:schemeClr val="accent1"/>
                </a:solidFill>
              </a:rPr>
              <a:t> </a:t>
            </a:r>
            <a:r>
              <a:rPr lang="cs-CZ" sz="1700" dirty="0" err="1">
                <a:solidFill>
                  <a:schemeClr val="accent1"/>
                </a:solidFill>
              </a:rPr>
              <a:t>hospodárskej</a:t>
            </a:r>
            <a:r>
              <a:rPr lang="cs-CZ" sz="1700" dirty="0">
                <a:solidFill>
                  <a:schemeClr val="accent1"/>
                </a:solidFill>
              </a:rPr>
              <a:t> informatiky EU BA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noProof="0" dirty="0">
                <a:solidFill>
                  <a:schemeClr val="accent1"/>
                </a:solidFill>
              </a:rPr>
              <a:t>Matematické a </a:t>
            </a:r>
            <a:r>
              <a:rPr lang="cs-CZ" sz="1700" b="1" noProof="0" dirty="0" err="1">
                <a:solidFill>
                  <a:schemeClr val="accent1"/>
                </a:solidFill>
              </a:rPr>
              <a:t>informačné</a:t>
            </a:r>
            <a:r>
              <a:rPr lang="cs-CZ" sz="1700" b="1" noProof="0" dirty="0">
                <a:solidFill>
                  <a:schemeClr val="accent1"/>
                </a:solidFill>
              </a:rPr>
              <a:t> </a:t>
            </a:r>
            <a:r>
              <a:rPr lang="cs-CZ" sz="1700" b="1" noProof="0" dirty="0" err="1">
                <a:solidFill>
                  <a:schemeClr val="accent1"/>
                </a:solidFill>
              </a:rPr>
              <a:t>metódy</a:t>
            </a:r>
            <a:r>
              <a:rPr lang="cs-CZ" sz="1700" b="1" noProof="0" dirty="0">
                <a:solidFill>
                  <a:schemeClr val="accent1"/>
                </a:solidFill>
              </a:rPr>
              <a:t> v </a:t>
            </a:r>
            <a:r>
              <a:rPr lang="cs-CZ" sz="1700" b="1" noProof="0" dirty="0" err="1">
                <a:solidFill>
                  <a:schemeClr val="accent1"/>
                </a:solidFill>
              </a:rPr>
              <a:t>ekonómii</a:t>
            </a:r>
            <a:r>
              <a:rPr lang="cs-CZ" sz="1700" b="1" noProof="0" dirty="0">
                <a:solidFill>
                  <a:schemeClr val="accent1"/>
                </a:solidFill>
              </a:rPr>
              <a:t> </a:t>
            </a:r>
            <a:r>
              <a:rPr lang="cs-CZ" sz="1700" noProof="0" dirty="0">
                <a:solidFill>
                  <a:schemeClr val="accent1"/>
                </a:solidFill>
              </a:rPr>
              <a:t>na </a:t>
            </a:r>
            <a:r>
              <a:rPr lang="cs-CZ" sz="1700" noProof="0" dirty="0" err="1">
                <a:solidFill>
                  <a:schemeClr val="accent1"/>
                </a:solidFill>
              </a:rPr>
              <a:t>Fakulte</a:t>
            </a:r>
            <a:r>
              <a:rPr lang="cs-CZ" sz="1700" noProof="0" dirty="0">
                <a:solidFill>
                  <a:schemeClr val="accent1"/>
                </a:solidFill>
              </a:rPr>
              <a:t> </a:t>
            </a:r>
            <a:r>
              <a:rPr lang="cs-CZ" sz="1700" noProof="0" dirty="0" err="1">
                <a:solidFill>
                  <a:schemeClr val="accent1"/>
                </a:solidFill>
              </a:rPr>
              <a:t>prír</a:t>
            </a:r>
            <a:r>
              <a:rPr lang="cs-CZ" sz="1700" dirty="0" err="1">
                <a:solidFill>
                  <a:schemeClr val="accent1"/>
                </a:solidFill>
              </a:rPr>
              <a:t>odných</a:t>
            </a:r>
            <a:r>
              <a:rPr lang="cs-CZ" sz="1700" dirty="0">
                <a:solidFill>
                  <a:schemeClr val="accent1"/>
                </a:solidFill>
              </a:rPr>
              <a:t> v</a:t>
            </a:r>
            <a:r>
              <a:rPr lang="cs-CZ" sz="1700" noProof="0" dirty="0" err="1">
                <a:solidFill>
                  <a:schemeClr val="accent1"/>
                </a:solidFill>
              </a:rPr>
              <a:t>ied</a:t>
            </a:r>
            <a:r>
              <a:rPr lang="cs-CZ" sz="1700" noProof="0" dirty="0">
                <a:solidFill>
                  <a:schemeClr val="accent1"/>
                </a:solidFill>
              </a:rPr>
              <a:t> UKF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noProof="0" dirty="0" err="1">
                <a:solidFill>
                  <a:schemeClr val="accent1"/>
                </a:solidFill>
              </a:rPr>
              <a:t>Kultúra</a:t>
            </a:r>
            <a:r>
              <a:rPr lang="cs-CZ" sz="1700" b="1" noProof="0" dirty="0">
                <a:solidFill>
                  <a:schemeClr val="accent1"/>
                </a:solidFill>
              </a:rPr>
              <a:t> a </a:t>
            </a:r>
            <a:r>
              <a:rPr lang="cs-CZ" sz="1700" b="1" noProof="0" dirty="0" err="1">
                <a:solidFill>
                  <a:schemeClr val="accent1"/>
                </a:solidFill>
              </a:rPr>
              <a:t>bezpečnosť</a:t>
            </a:r>
            <a:r>
              <a:rPr lang="cs-CZ" sz="1700" b="1" noProof="0" dirty="0">
                <a:solidFill>
                  <a:schemeClr val="accent1"/>
                </a:solidFill>
              </a:rPr>
              <a:t> práce </a:t>
            </a:r>
            <a:r>
              <a:rPr lang="cs-CZ" sz="1700" noProof="0" dirty="0">
                <a:solidFill>
                  <a:schemeClr val="accent1"/>
                </a:solidFill>
              </a:rPr>
              <a:t>na </a:t>
            </a:r>
            <a:r>
              <a:rPr lang="cs-CZ" sz="1700" noProof="0" dirty="0" err="1">
                <a:solidFill>
                  <a:schemeClr val="accent1"/>
                </a:solidFill>
              </a:rPr>
              <a:t>Fakulte</a:t>
            </a:r>
            <a:r>
              <a:rPr lang="cs-CZ" sz="1700" noProof="0" dirty="0">
                <a:solidFill>
                  <a:schemeClr val="accent1"/>
                </a:solidFill>
              </a:rPr>
              <a:t> </a:t>
            </a:r>
            <a:r>
              <a:rPr lang="cs-CZ" sz="1700" noProof="0" dirty="0" err="1">
                <a:solidFill>
                  <a:schemeClr val="accent1"/>
                </a:solidFill>
              </a:rPr>
              <a:t>prírordných</a:t>
            </a:r>
            <a:r>
              <a:rPr lang="cs-CZ" sz="1700" noProof="0" dirty="0">
                <a:solidFill>
                  <a:schemeClr val="accent1"/>
                </a:solidFill>
              </a:rPr>
              <a:t> </a:t>
            </a:r>
            <a:r>
              <a:rPr lang="cs-CZ" sz="1700" noProof="0" dirty="0" err="1">
                <a:solidFill>
                  <a:schemeClr val="accent1"/>
                </a:solidFill>
              </a:rPr>
              <a:t>vied</a:t>
            </a:r>
            <a:r>
              <a:rPr lang="cs-CZ" sz="1700" noProof="0" dirty="0">
                <a:solidFill>
                  <a:schemeClr val="accent1"/>
                </a:solidFill>
              </a:rPr>
              <a:t> UMB v BB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dirty="0">
                <a:solidFill>
                  <a:schemeClr val="accent1"/>
                </a:solidFill>
              </a:rPr>
              <a:t>Kariérové poradenstvo </a:t>
            </a:r>
            <a:r>
              <a:rPr lang="cs-CZ" sz="1700" dirty="0">
                <a:solidFill>
                  <a:schemeClr val="accent1"/>
                </a:solidFill>
              </a:rPr>
              <a:t>na </a:t>
            </a:r>
            <a:r>
              <a:rPr lang="cs-CZ" sz="1700" dirty="0" err="1">
                <a:solidFill>
                  <a:schemeClr val="accent1"/>
                </a:solidFill>
              </a:rPr>
              <a:t>Fakulte</a:t>
            </a:r>
            <a:r>
              <a:rPr lang="cs-CZ" sz="1700" dirty="0">
                <a:solidFill>
                  <a:schemeClr val="accent1"/>
                </a:solidFill>
              </a:rPr>
              <a:t> </a:t>
            </a:r>
            <a:r>
              <a:rPr lang="cs-CZ" sz="1700" dirty="0" err="1">
                <a:solidFill>
                  <a:schemeClr val="accent1"/>
                </a:solidFill>
              </a:rPr>
              <a:t>sociálnych</a:t>
            </a:r>
            <a:r>
              <a:rPr lang="cs-CZ" sz="1700" dirty="0">
                <a:solidFill>
                  <a:schemeClr val="accent1"/>
                </a:solidFill>
              </a:rPr>
              <a:t> </a:t>
            </a:r>
            <a:r>
              <a:rPr lang="cs-CZ" sz="1700" dirty="0" err="1">
                <a:solidFill>
                  <a:schemeClr val="accent1"/>
                </a:solidFill>
              </a:rPr>
              <a:t>vied</a:t>
            </a:r>
            <a:r>
              <a:rPr lang="cs-CZ" sz="1700" dirty="0">
                <a:solidFill>
                  <a:schemeClr val="accent1"/>
                </a:solidFill>
              </a:rPr>
              <a:t> a </a:t>
            </a:r>
            <a:r>
              <a:rPr lang="cs-CZ" sz="1700" dirty="0" err="1">
                <a:solidFill>
                  <a:schemeClr val="accent1"/>
                </a:solidFill>
              </a:rPr>
              <a:t>zdravotníctva</a:t>
            </a:r>
            <a:r>
              <a:rPr lang="cs-CZ" sz="1700" dirty="0">
                <a:solidFill>
                  <a:schemeClr val="accent1"/>
                </a:solidFill>
              </a:rPr>
              <a:t> UKF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noProof="0" dirty="0">
                <a:solidFill>
                  <a:schemeClr val="accent1"/>
                </a:solidFill>
              </a:rPr>
              <a:t>Integrovaná bezpečnost </a:t>
            </a:r>
            <a:r>
              <a:rPr lang="cs-CZ" sz="1700" noProof="0" dirty="0">
                <a:solidFill>
                  <a:schemeClr val="accent1"/>
                </a:solidFill>
              </a:rPr>
              <a:t>na </a:t>
            </a:r>
            <a:r>
              <a:rPr lang="cs-CZ" sz="1700" noProof="0" dirty="0" err="1">
                <a:solidFill>
                  <a:schemeClr val="accent1"/>
                </a:solidFill>
              </a:rPr>
              <a:t>Materiálovotechnologickej</a:t>
            </a:r>
            <a:r>
              <a:rPr lang="cs-CZ" sz="1700" noProof="0" dirty="0">
                <a:solidFill>
                  <a:schemeClr val="accent1"/>
                </a:solidFill>
              </a:rPr>
              <a:t> </a:t>
            </a:r>
            <a:r>
              <a:rPr lang="cs-CZ" sz="1700" noProof="0" dirty="0" err="1">
                <a:solidFill>
                  <a:schemeClr val="accent1"/>
                </a:solidFill>
              </a:rPr>
              <a:t>fakulte</a:t>
            </a:r>
            <a:r>
              <a:rPr lang="cs-CZ" sz="1700" noProof="0" dirty="0">
                <a:solidFill>
                  <a:schemeClr val="accent1"/>
                </a:solidFill>
              </a:rPr>
              <a:t> STU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dirty="0">
                <a:solidFill>
                  <a:schemeClr val="accent1"/>
                </a:solidFill>
              </a:rPr>
              <a:t>Genetické </a:t>
            </a:r>
            <a:r>
              <a:rPr lang="cs-CZ" sz="1700" b="1" dirty="0" err="1">
                <a:solidFill>
                  <a:schemeClr val="accent1"/>
                </a:solidFill>
              </a:rPr>
              <a:t>technológie</a:t>
            </a:r>
            <a:r>
              <a:rPr lang="cs-CZ" sz="1700" b="1" dirty="0">
                <a:solidFill>
                  <a:schemeClr val="accent1"/>
                </a:solidFill>
              </a:rPr>
              <a:t> </a:t>
            </a:r>
            <a:r>
              <a:rPr lang="cs-CZ" sz="1700" dirty="0">
                <a:solidFill>
                  <a:schemeClr val="accent1"/>
                </a:solidFill>
              </a:rPr>
              <a:t>na </a:t>
            </a:r>
            <a:r>
              <a:rPr lang="cs-CZ" sz="1700" dirty="0" err="1">
                <a:solidFill>
                  <a:schemeClr val="accent1"/>
                </a:solidFill>
              </a:rPr>
              <a:t>Fakulte</a:t>
            </a:r>
            <a:r>
              <a:rPr lang="cs-CZ" sz="1700" dirty="0">
                <a:solidFill>
                  <a:schemeClr val="accent1"/>
                </a:solidFill>
              </a:rPr>
              <a:t> agrobiologie a potravinových </a:t>
            </a:r>
            <a:r>
              <a:rPr lang="cs-CZ" sz="1700" dirty="0" err="1">
                <a:solidFill>
                  <a:schemeClr val="accent1"/>
                </a:solidFill>
              </a:rPr>
              <a:t>zdrojov</a:t>
            </a:r>
            <a:r>
              <a:rPr lang="cs-CZ" sz="1700" dirty="0">
                <a:solidFill>
                  <a:schemeClr val="accent1"/>
                </a:solidFill>
              </a:rPr>
              <a:t> SPU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noProof="0" dirty="0">
                <a:solidFill>
                  <a:schemeClr val="accent1"/>
                </a:solidFill>
              </a:rPr>
              <a:t>Elektronický obchod a </a:t>
            </a:r>
            <a:r>
              <a:rPr lang="cs-CZ" sz="1700" b="1" noProof="0" dirty="0" err="1">
                <a:solidFill>
                  <a:schemeClr val="accent1"/>
                </a:solidFill>
              </a:rPr>
              <a:t>manažment</a:t>
            </a:r>
            <a:r>
              <a:rPr lang="cs-CZ" sz="1700" b="1" noProof="0" dirty="0">
                <a:solidFill>
                  <a:schemeClr val="accent1"/>
                </a:solidFill>
              </a:rPr>
              <a:t> </a:t>
            </a:r>
            <a:r>
              <a:rPr lang="cs-CZ" sz="1700" noProof="0" dirty="0">
                <a:solidFill>
                  <a:schemeClr val="accent1"/>
                </a:solidFill>
              </a:rPr>
              <a:t>na F </a:t>
            </a:r>
            <a:r>
              <a:rPr lang="cs-CZ" sz="1700" noProof="0" dirty="0" err="1">
                <a:solidFill>
                  <a:schemeClr val="accent1"/>
                </a:solidFill>
              </a:rPr>
              <a:t>prevádzky</a:t>
            </a:r>
            <a:r>
              <a:rPr lang="cs-CZ" sz="1700" noProof="0" dirty="0">
                <a:solidFill>
                  <a:schemeClr val="accent1"/>
                </a:solidFill>
              </a:rPr>
              <a:t> a ekonomiky dopravy a </a:t>
            </a:r>
            <a:r>
              <a:rPr lang="cs-CZ" sz="1700" noProof="0" dirty="0" err="1">
                <a:solidFill>
                  <a:schemeClr val="accent1"/>
                </a:solidFill>
              </a:rPr>
              <a:t>spojov</a:t>
            </a:r>
            <a:r>
              <a:rPr lang="cs-CZ" sz="1700" noProof="0" dirty="0">
                <a:solidFill>
                  <a:schemeClr val="accent1"/>
                </a:solidFill>
              </a:rPr>
              <a:t> ŽU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dirty="0">
                <a:solidFill>
                  <a:schemeClr val="accent1"/>
                </a:solidFill>
              </a:rPr>
              <a:t>Ekonomická </a:t>
            </a:r>
            <a:r>
              <a:rPr lang="cs-CZ" sz="1700" b="1" dirty="0" err="1">
                <a:solidFill>
                  <a:schemeClr val="accent1"/>
                </a:solidFill>
              </a:rPr>
              <a:t>teória</a:t>
            </a:r>
            <a:r>
              <a:rPr lang="cs-CZ" sz="1700" b="1" dirty="0">
                <a:solidFill>
                  <a:schemeClr val="accent1"/>
                </a:solidFill>
              </a:rPr>
              <a:t> a žurnalistika</a:t>
            </a:r>
            <a:r>
              <a:rPr lang="cs-CZ" sz="1700" dirty="0">
                <a:solidFill>
                  <a:schemeClr val="accent1"/>
                </a:solidFill>
              </a:rPr>
              <a:t> na </a:t>
            </a:r>
            <a:r>
              <a:rPr lang="cs-CZ" sz="1700" dirty="0" err="1">
                <a:solidFill>
                  <a:schemeClr val="accent1"/>
                </a:solidFill>
              </a:rPr>
              <a:t>Národohospodárskej</a:t>
            </a:r>
            <a:r>
              <a:rPr lang="cs-CZ" sz="1700" dirty="0">
                <a:solidFill>
                  <a:schemeClr val="accent1"/>
                </a:solidFill>
              </a:rPr>
              <a:t> </a:t>
            </a:r>
            <a:r>
              <a:rPr lang="cs-CZ" sz="1700" dirty="0" err="1">
                <a:solidFill>
                  <a:schemeClr val="accent1"/>
                </a:solidFill>
              </a:rPr>
              <a:t>fakulte</a:t>
            </a:r>
            <a:r>
              <a:rPr lang="cs-CZ" sz="1700" dirty="0">
                <a:solidFill>
                  <a:schemeClr val="accent1"/>
                </a:solidFill>
              </a:rPr>
              <a:t> EU 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i="1" noProof="0" dirty="0">
                <a:solidFill>
                  <a:schemeClr val="accent1"/>
                </a:solidFill>
              </a:rPr>
              <a:t>Montánní turismus </a:t>
            </a:r>
            <a:r>
              <a:rPr lang="cs-CZ" sz="1700" i="1" noProof="0" dirty="0">
                <a:solidFill>
                  <a:schemeClr val="accent1"/>
                </a:solidFill>
              </a:rPr>
              <a:t>na Hornicko-geologické fakultě VŠB Ostrava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i="1" noProof="0" dirty="0">
                <a:solidFill>
                  <a:schemeClr val="accent1"/>
                </a:solidFill>
              </a:rPr>
              <a:t>Mezinárodní rozvojová studia </a:t>
            </a:r>
            <a:r>
              <a:rPr lang="cs-CZ" sz="1700" i="1" noProof="0" dirty="0">
                <a:solidFill>
                  <a:schemeClr val="accent1"/>
                </a:solidFill>
              </a:rPr>
              <a:t>na Přírodovědecké fakultě UP Olomouc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i="1" noProof="0" dirty="0">
                <a:solidFill>
                  <a:schemeClr val="accent1"/>
                </a:solidFill>
              </a:rPr>
              <a:t>Web a multimedia </a:t>
            </a:r>
            <a:r>
              <a:rPr lang="cs-CZ" sz="1700" i="1" noProof="0" dirty="0">
                <a:solidFill>
                  <a:schemeClr val="accent1"/>
                </a:solidFill>
              </a:rPr>
              <a:t>na Fakultě elektrotechnické ČVUT Praha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i="1" noProof="0" dirty="0">
                <a:solidFill>
                  <a:schemeClr val="accent1"/>
                </a:solidFill>
              </a:rPr>
              <a:t>Bioinformatika</a:t>
            </a:r>
            <a:r>
              <a:rPr lang="cs-CZ" sz="1700" i="1" noProof="0" dirty="0">
                <a:solidFill>
                  <a:schemeClr val="accent1"/>
                </a:solidFill>
              </a:rPr>
              <a:t> na Přírodovědecké fakultě UP Olomouc</a:t>
            </a:r>
          </a:p>
          <a:p>
            <a:pPr marL="268288" lvl="1" indent="-2682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1700" b="1" i="1" noProof="0" dirty="0">
                <a:solidFill>
                  <a:schemeClr val="accent1"/>
                </a:solidFill>
              </a:rPr>
              <a:t>Multimédia v ekonomické praxi </a:t>
            </a:r>
            <a:r>
              <a:rPr lang="cs-CZ" sz="1700" i="1" noProof="0" dirty="0">
                <a:solidFill>
                  <a:schemeClr val="accent1"/>
                </a:solidFill>
              </a:rPr>
              <a:t>na VŠE v Praze</a:t>
            </a:r>
          </a:p>
          <a:p>
            <a:pPr marL="266700" lvl="1" indent="-266700" eaLnBrk="1" hangingPunct="1">
              <a:spcBef>
                <a:spcPts val="1200"/>
              </a:spcBef>
              <a:buClr>
                <a:srgbClr val="990000"/>
              </a:buClr>
              <a:buNone/>
            </a:pPr>
            <a:endParaRPr lang="cs-CZ" noProof="0" dirty="0">
              <a:solidFill>
                <a:srgbClr val="0070C0"/>
              </a:solidFill>
            </a:endParaRPr>
          </a:p>
          <a:p>
            <a:pPr marL="1341438" lvl="2" indent="-266700" eaLnBrk="1" hangingPunct="1">
              <a:buFont typeface="Arial" pitchFamily="34" charset="0"/>
              <a:buChar char="•"/>
              <a:defRPr/>
            </a:pPr>
            <a:endParaRPr lang="cs-CZ" noProof="0" dirty="0">
              <a:solidFill>
                <a:srgbClr val="0070C0"/>
              </a:solidFill>
            </a:endParaRPr>
          </a:p>
          <a:p>
            <a:pPr marL="622300" indent="-266700" eaLnBrk="1" hangingPunct="1">
              <a:buFont typeface="Arial" pitchFamily="34" charset="0"/>
              <a:buChar char="•"/>
              <a:defRPr/>
            </a:pPr>
            <a:endParaRPr lang="cs-CZ" noProof="0" dirty="0">
              <a:solidFill>
                <a:srgbClr val="0070C0"/>
              </a:solidFill>
            </a:endParaRPr>
          </a:p>
          <a:p>
            <a:pPr marL="622300" indent="-266700" eaLnBrk="1" hangingPunct="1">
              <a:buNone/>
              <a:defRPr/>
            </a:pPr>
            <a:endParaRPr lang="cs-CZ" noProof="0" dirty="0">
              <a:solidFill>
                <a:srgbClr val="0070C0"/>
              </a:solidFill>
            </a:endParaRPr>
          </a:p>
          <a:p>
            <a:pPr marL="355600" indent="-355600">
              <a:buFont typeface="Wingdings" pitchFamily="2" charset="2"/>
              <a:buChar char="Ø"/>
              <a:defRPr/>
            </a:pPr>
            <a:endParaRPr lang="cs-CZ" sz="800" noProof="0" dirty="0">
              <a:solidFill>
                <a:srgbClr val="0070C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2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373368" cy="594444"/>
          </a:xfrm>
        </p:spPr>
        <p:txBody>
          <a:bodyPr anchor="t"/>
          <a:lstStyle/>
          <a:p>
            <a:pPr eaLnBrk="1" hangingPunct="1"/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</a:rPr>
              <a:t>Rôznorodosť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</a:rPr>
              <a:t>odborov</a:t>
            </a:r>
            <a:endParaRPr lang="cs-CZ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earch-2876776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4176464" cy="4176464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7704" y="1484784"/>
            <a:ext cx="6985471" cy="482416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sz="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Kde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čerpať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informácie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o fakultách?</a:t>
            </a:r>
          </a:p>
          <a:p>
            <a:pPr algn="ctr" eaLnBrk="1" hangingPunct="1">
              <a:buNone/>
              <a:defRPr/>
            </a:pPr>
            <a:endParaRPr lang="cs-CZ" sz="3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šance na </a:t>
            </a: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</a:rPr>
              <a:t>prijatie</a:t>
            </a:r>
            <a:endParaRPr lang="cs-CZ" sz="4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 txBox="1">
            <a:spLocks/>
          </p:cNvSpPr>
          <p:nvPr/>
        </p:nvSpPr>
        <p:spPr bwMode="auto">
          <a:xfrm>
            <a:off x="468313" y="169863"/>
            <a:ext cx="8329612" cy="8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buFontTx/>
              <a:buNone/>
              <a:defRPr/>
            </a:pPr>
            <a:r>
              <a:rPr lang="sk-SK" sz="2800" b="1" dirty="0">
                <a:solidFill>
                  <a:schemeClr val="accent1">
                    <a:lumMod val="75000"/>
                  </a:schemeClr>
                </a:solidFill>
              </a:rPr>
              <a:t>Šance na prijatie, počty zapísaných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785225" cy="52562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sz="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r>
              <a:rPr lang="cs-CZ" sz="2400" noProof="0" dirty="0" err="1">
                <a:solidFill>
                  <a:srgbClr val="0070C0"/>
                </a:solidFill>
              </a:rPr>
              <a:t>Pokiaľ</a:t>
            </a:r>
            <a:r>
              <a:rPr lang="cs-CZ" sz="2400" noProof="0" dirty="0">
                <a:solidFill>
                  <a:srgbClr val="0070C0"/>
                </a:solidFill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</a:rPr>
              <a:t>nie</a:t>
            </a:r>
            <a:r>
              <a:rPr lang="cs-CZ" sz="2400" noProof="0" dirty="0">
                <a:solidFill>
                  <a:srgbClr val="0070C0"/>
                </a:solidFill>
              </a:rPr>
              <a:t> je </a:t>
            </a:r>
            <a:r>
              <a:rPr lang="cs-CZ" sz="2400" noProof="0" dirty="0" err="1">
                <a:solidFill>
                  <a:srgbClr val="0070C0"/>
                </a:solidFill>
              </a:rPr>
              <a:t>istota</a:t>
            </a:r>
            <a:r>
              <a:rPr lang="cs-CZ" sz="2400" noProof="0" dirty="0">
                <a:solidFill>
                  <a:srgbClr val="0070C0"/>
                </a:solidFill>
              </a:rPr>
              <a:t> o </a:t>
            </a:r>
            <a:r>
              <a:rPr lang="cs-CZ" sz="2400" noProof="0" dirty="0" err="1">
                <a:solidFill>
                  <a:srgbClr val="0070C0"/>
                </a:solidFill>
              </a:rPr>
              <a:t>prijatí</a:t>
            </a:r>
            <a:r>
              <a:rPr lang="cs-CZ" sz="2400" dirty="0">
                <a:solidFill>
                  <a:srgbClr val="0070C0"/>
                </a:solidFill>
              </a:rPr>
              <a:t>, je vhodné </a:t>
            </a:r>
            <a:r>
              <a:rPr lang="cs-CZ" sz="2400" dirty="0" err="1">
                <a:solidFill>
                  <a:srgbClr val="0070C0"/>
                </a:solidFill>
              </a:rPr>
              <a:t>podať</a:t>
            </a:r>
            <a:r>
              <a:rPr lang="cs-CZ" sz="2400" dirty="0">
                <a:solidFill>
                  <a:srgbClr val="0070C0"/>
                </a:solidFill>
              </a:rPr>
              <a:t> si </a:t>
            </a:r>
            <a:r>
              <a:rPr lang="cs-CZ" sz="2400" dirty="0" err="1">
                <a:solidFill>
                  <a:srgbClr val="0070C0"/>
                </a:solidFill>
              </a:rPr>
              <a:t>prihlášku</a:t>
            </a:r>
            <a:r>
              <a:rPr lang="cs-CZ" sz="2400" dirty="0">
                <a:solidFill>
                  <a:srgbClr val="0070C0"/>
                </a:solidFill>
              </a:rPr>
              <a:t> na </a:t>
            </a:r>
            <a:r>
              <a:rPr lang="cs-CZ" sz="2400" dirty="0" err="1">
                <a:solidFill>
                  <a:srgbClr val="0070C0"/>
                </a:solidFill>
              </a:rPr>
              <a:t>dve</a:t>
            </a:r>
            <a:r>
              <a:rPr lang="cs-CZ" sz="2400" dirty="0">
                <a:solidFill>
                  <a:srgbClr val="0070C0"/>
                </a:solidFill>
              </a:rPr>
              <a:t> či </a:t>
            </a:r>
            <a:r>
              <a:rPr lang="cs-CZ" sz="2400" dirty="0" err="1">
                <a:solidFill>
                  <a:srgbClr val="0070C0"/>
                </a:solidFill>
              </a:rPr>
              <a:t>viac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fakúlt</a:t>
            </a:r>
            <a:endParaRPr lang="cs-CZ" sz="2400" noProof="0" dirty="0">
              <a:solidFill>
                <a:srgbClr val="0070C0"/>
              </a:solidFill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r>
              <a:rPr lang="cs-CZ" sz="2400" noProof="0" dirty="0" err="1">
                <a:solidFill>
                  <a:srgbClr val="0070C0"/>
                </a:solidFill>
              </a:rPr>
              <a:t>Podľa</a:t>
            </a:r>
            <a:r>
              <a:rPr lang="cs-CZ" sz="2400" noProof="0" dirty="0">
                <a:solidFill>
                  <a:srgbClr val="0070C0"/>
                </a:solidFill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</a:rPr>
              <a:t>podielu</a:t>
            </a:r>
            <a:r>
              <a:rPr lang="cs-CZ" sz="2400" noProof="0" dirty="0">
                <a:solidFill>
                  <a:srgbClr val="0070C0"/>
                </a:solidFill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</a:rPr>
              <a:t>zapísaných</a:t>
            </a:r>
            <a:r>
              <a:rPr lang="cs-CZ" sz="2400" noProof="0" dirty="0">
                <a:solidFill>
                  <a:srgbClr val="0070C0"/>
                </a:solidFill>
              </a:rPr>
              <a:t> je možné </a:t>
            </a:r>
            <a:r>
              <a:rPr lang="cs-CZ" sz="2400" noProof="0" dirty="0" err="1">
                <a:solidFill>
                  <a:srgbClr val="0070C0"/>
                </a:solidFill>
              </a:rPr>
              <a:t>odhadnúť</a:t>
            </a:r>
            <a:r>
              <a:rPr lang="cs-CZ" sz="2400" noProof="0" dirty="0">
                <a:solidFill>
                  <a:srgbClr val="0070C0"/>
                </a:solidFill>
              </a:rPr>
              <a:t>, do </a:t>
            </a:r>
            <a:r>
              <a:rPr lang="cs-CZ" sz="2400" noProof="0" dirty="0" err="1">
                <a:solidFill>
                  <a:srgbClr val="0070C0"/>
                </a:solidFill>
              </a:rPr>
              <a:t>akej</a:t>
            </a:r>
            <a:r>
              <a:rPr lang="cs-CZ" sz="2400" noProof="0" dirty="0">
                <a:solidFill>
                  <a:srgbClr val="0070C0"/>
                </a:solidFill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</a:rPr>
              <a:t>miery</a:t>
            </a:r>
            <a:r>
              <a:rPr lang="cs-CZ" sz="2400" noProof="0" dirty="0">
                <a:solidFill>
                  <a:srgbClr val="0070C0"/>
                </a:solidFill>
              </a:rPr>
              <a:t> je </a:t>
            </a:r>
            <a:r>
              <a:rPr lang="cs-CZ" sz="2400" noProof="0" dirty="0" err="1">
                <a:solidFill>
                  <a:srgbClr val="0070C0"/>
                </a:solidFill>
              </a:rPr>
              <a:t>tá</a:t>
            </a:r>
            <a:r>
              <a:rPr lang="cs-CZ" sz="2400" noProof="0" dirty="0">
                <a:solidFill>
                  <a:srgbClr val="0070C0"/>
                </a:solidFill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</a:rPr>
              <a:t>ktorá</a:t>
            </a:r>
            <a:r>
              <a:rPr lang="cs-CZ" sz="2400" noProof="0" dirty="0">
                <a:solidFill>
                  <a:srgbClr val="0070C0"/>
                </a:solidFill>
              </a:rPr>
              <a:t> fakulta </a:t>
            </a:r>
            <a:r>
              <a:rPr lang="cs-CZ" sz="2400" noProof="0" dirty="0" err="1">
                <a:solidFill>
                  <a:srgbClr val="0070C0"/>
                </a:solidFill>
              </a:rPr>
              <a:t>medzi</a:t>
            </a:r>
            <a:r>
              <a:rPr lang="cs-CZ" sz="2400" noProof="0" dirty="0">
                <a:solidFill>
                  <a:srgbClr val="0070C0"/>
                </a:solidFill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</a:rPr>
              <a:t>uchádzačmi</a:t>
            </a:r>
            <a:r>
              <a:rPr lang="cs-CZ" sz="2400" noProof="0" dirty="0">
                <a:solidFill>
                  <a:srgbClr val="0070C0"/>
                </a:solidFill>
              </a:rPr>
              <a:t> o </a:t>
            </a:r>
            <a:r>
              <a:rPr lang="cs-CZ" sz="2400" noProof="0" dirty="0" err="1">
                <a:solidFill>
                  <a:srgbClr val="0070C0"/>
                </a:solidFill>
              </a:rPr>
              <a:t>štúdium</a:t>
            </a:r>
            <a:r>
              <a:rPr lang="cs-CZ" sz="2400" noProof="0" dirty="0">
                <a:solidFill>
                  <a:srgbClr val="0070C0"/>
                </a:solidFill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</a:rPr>
              <a:t>obľúbená</a:t>
            </a:r>
            <a:r>
              <a:rPr lang="cs-CZ" sz="2400" noProof="0" dirty="0">
                <a:solidFill>
                  <a:srgbClr val="0070C0"/>
                </a:solidFill>
              </a:rPr>
              <a:t>. </a:t>
            </a: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rgbClr val="0070C0"/>
                </a:solidFill>
              </a:rPr>
              <a:t>Slovenské VŠ: </a:t>
            </a:r>
            <a:r>
              <a:rPr lang="cs-CZ" sz="2400" dirty="0" err="1">
                <a:solidFill>
                  <a:srgbClr val="0070C0"/>
                </a:solidFill>
                <a:hlinkClick r:id="rId2"/>
              </a:rPr>
              <a:t>Štatistické</a:t>
            </a:r>
            <a:r>
              <a:rPr lang="cs-CZ" sz="2400" dirty="0">
                <a:solidFill>
                  <a:srgbClr val="0070C0"/>
                </a:solidFill>
                <a:hlinkClick r:id="rId2"/>
              </a:rPr>
              <a:t> ročenky CVTI SR</a:t>
            </a:r>
            <a:endParaRPr lang="cs-CZ" sz="2400" dirty="0">
              <a:solidFill>
                <a:srgbClr val="0070C0"/>
              </a:solidFill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endParaRPr lang="cs-CZ" sz="2400" noProof="0" dirty="0">
              <a:solidFill>
                <a:srgbClr val="0070C0"/>
              </a:solidFill>
              <a:hlinkClick r:id="rId3"/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r>
              <a:rPr lang="cs-CZ" sz="2400" noProof="0" dirty="0" err="1">
                <a:solidFill>
                  <a:srgbClr val="0070C0"/>
                </a:solidFill>
                <a:hlinkClick r:id="rId4"/>
              </a:rPr>
              <a:t>Rebríček</a:t>
            </a:r>
            <a:r>
              <a:rPr lang="cs-CZ" sz="2400" noProof="0" dirty="0">
                <a:solidFill>
                  <a:srgbClr val="0070C0"/>
                </a:solidFill>
                <a:hlinkClick r:id="rId4"/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  <a:hlinkClick r:id="rId4"/>
              </a:rPr>
              <a:t>podľa</a:t>
            </a:r>
            <a:r>
              <a:rPr lang="cs-CZ" sz="2400" noProof="0" dirty="0">
                <a:solidFill>
                  <a:srgbClr val="0070C0"/>
                </a:solidFill>
                <a:hlinkClick r:id="rId4"/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  <a:hlinkClick r:id="rId4"/>
              </a:rPr>
              <a:t>prijímacieho</a:t>
            </a:r>
            <a:r>
              <a:rPr lang="cs-CZ" sz="2400" noProof="0" dirty="0">
                <a:solidFill>
                  <a:srgbClr val="0070C0"/>
                </a:solidFill>
                <a:hlinkClick r:id="rId4"/>
              </a:rPr>
              <a:t> </a:t>
            </a:r>
            <a:r>
              <a:rPr lang="cs-CZ" sz="2400" noProof="0" dirty="0" err="1">
                <a:solidFill>
                  <a:srgbClr val="0070C0"/>
                </a:solidFill>
                <a:hlinkClick r:id="rId4"/>
              </a:rPr>
              <a:t>konania</a:t>
            </a:r>
            <a:endParaRPr lang="cs-CZ" sz="2400" noProof="0" dirty="0">
              <a:solidFill>
                <a:srgbClr val="0070C0"/>
              </a:solidFill>
              <a:hlinkClick r:id="rId3"/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endParaRPr lang="cs-CZ" sz="2400" noProof="0" dirty="0">
              <a:solidFill>
                <a:srgbClr val="0070C0"/>
              </a:solidFill>
              <a:hlinkClick r:id="rId3"/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r>
              <a:rPr lang="cs-CZ" sz="2400" noProof="0" dirty="0">
                <a:solidFill>
                  <a:srgbClr val="0070C0"/>
                </a:solidFill>
                <a:hlinkClick r:id="rId3"/>
              </a:rPr>
              <a:t>České fakulty: </a:t>
            </a:r>
            <a:r>
              <a:rPr lang="cs-CZ" sz="1400" noProof="0" dirty="0">
                <a:solidFill>
                  <a:srgbClr val="0070C0"/>
                </a:solidFill>
                <a:hlinkClick r:id="rId3"/>
              </a:rPr>
              <a:t>www.msmt.cz/vzdelavani/skolstvi-v-cr/statistika-skolstvi/prijimaci-rizeni-ke-studiu-na-vysoke-a-vyssi-odborne-skole-1</a:t>
            </a:r>
            <a:r>
              <a:rPr lang="cs-CZ" sz="1400" noProof="0" dirty="0">
                <a:solidFill>
                  <a:srgbClr val="0070C0"/>
                </a:solidFill>
              </a:rPr>
              <a:t>  </a:t>
            </a:r>
          </a:p>
          <a:p>
            <a:pPr marL="714375" lvl="1" indent="-355600">
              <a:buFont typeface="Wingdings" pitchFamily="2" charset="2"/>
              <a:buChar char="Ø"/>
              <a:defRPr/>
            </a:pPr>
            <a:r>
              <a:rPr lang="cs-CZ" sz="2000" noProof="0" dirty="0">
                <a:solidFill>
                  <a:srgbClr val="0070C0"/>
                </a:solidFill>
              </a:rPr>
              <a:t>druhá odrážka </a:t>
            </a:r>
          </a:p>
          <a:p>
            <a:pPr marL="714375" lvl="1" indent="-355600">
              <a:buFont typeface="Wingdings" pitchFamily="2" charset="2"/>
              <a:buChar char="Ø"/>
              <a:defRPr/>
            </a:pPr>
            <a:r>
              <a:rPr lang="cs-CZ" sz="2000" noProof="0" dirty="0">
                <a:solidFill>
                  <a:srgbClr val="0070C0"/>
                </a:solidFill>
              </a:rPr>
              <a:t>v tabulce pak na listě „</a:t>
            </a:r>
            <a:r>
              <a:rPr lang="cs-CZ" sz="2000" noProof="0" dirty="0" err="1">
                <a:solidFill>
                  <a:srgbClr val="0070C0"/>
                </a:solidFill>
              </a:rPr>
              <a:t>vš</a:t>
            </a:r>
            <a:r>
              <a:rPr lang="cs-CZ" sz="2000" noProof="0" dirty="0">
                <a:solidFill>
                  <a:srgbClr val="0070C0"/>
                </a:solidFill>
              </a:rPr>
              <a:t>_fakulty_tisk“</a:t>
            </a: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weigh-2856321_1280.jpg"/>
          <p:cNvPicPr>
            <a:picLocks noChangeAspect="1"/>
          </p:cNvPicPr>
          <p:nvPr/>
        </p:nvPicPr>
        <p:blipFill rotWithShape="1">
          <a:blip r:embed="rId2" cstate="print"/>
          <a:srcRect b="5840"/>
          <a:stretch/>
        </p:blipFill>
        <p:spPr>
          <a:xfrm>
            <a:off x="1979712" y="1772816"/>
            <a:ext cx="5400600" cy="5085184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764704"/>
            <a:ext cx="8353623" cy="52562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sz="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Kde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čerpať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informácie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o fakultách?</a:t>
            </a:r>
          </a:p>
          <a:p>
            <a:pPr algn="ctr" eaLnBrk="1" hangingPunct="1">
              <a:buNone/>
              <a:defRPr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kvalita </a:t>
            </a: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</a:rPr>
              <a:t>štúdia</a:t>
            </a:r>
            <a:endParaRPr lang="cs-CZ" sz="4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844824"/>
            <a:ext cx="8712522" cy="4536926"/>
          </a:xfrm>
        </p:spPr>
        <p:txBody>
          <a:bodyPr/>
          <a:lstStyle/>
          <a:p>
            <a:pPr marL="0" indent="0" eaLnBrk="1" hangingPunct="1">
              <a:spcBef>
                <a:spcPts val="3000"/>
              </a:spcBef>
              <a:buNone/>
              <a:defRPr/>
            </a:pPr>
            <a:r>
              <a:rPr lang="cs-CZ" sz="2400" noProof="0" dirty="0" err="1">
                <a:solidFill>
                  <a:schemeClr val="bg2">
                    <a:lumMod val="50000"/>
                  </a:schemeClr>
                </a:solidFill>
              </a:rPr>
              <a:t>Spo</a:t>
            </a:r>
            <a:r>
              <a:rPr lang="cs-CZ" sz="2400" dirty="0" err="1">
                <a:solidFill>
                  <a:schemeClr val="bg2">
                    <a:lumMod val="50000"/>
                  </a:schemeClr>
                </a:solidFill>
              </a:rPr>
              <a:t>ľahlivé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cs-CZ" sz="2400" dirty="0" err="1">
                <a:solidFill>
                  <a:schemeClr val="bg2">
                    <a:lumMod val="50000"/>
                  </a:schemeClr>
                </a:solidFill>
              </a:rPr>
              <a:t>vierohodné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bg2">
                    <a:lumMod val="50000"/>
                  </a:schemeClr>
                </a:solidFill>
              </a:rPr>
              <a:t>rebríčky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bg2">
                    <a:lumMod val="50000"/>
                  </a:schemeClr>
                </a:solidFill>
              </a:rPr>
              <a:t>neexistujú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</a:t>
            </a:r>
          </a:p>
          <a:p>
            <a:pPr marL="0" indent="0" eaLnBrk="1" hangingPunct="1">
              <a:spcBef>
                <a:spcPts val="3000"/>
              </a:spcBef>
              <a:buNone/>
              <a:defRPr/>
            </a:pPr>
            <a:r>
              <a:rPr lang="cs-CZ" sz="2400" noProof="0" dirty="0" err="1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  <a:hlinkClick r:id="rId3"/>
              </a:rPr>
              <a:t>Hodnotnie</a:t>
            </a:r>
            <a:r>
              <a:rPr lang="cs-CZ" sz="2400" noProof="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  <a:hlinkClick r:id="rId3"/>
              </a:rPr>
              <a:t> ARRA </a:t>
            </a:r>
            <a:r>
              <a:rPr lang="cs-CZ" sz="2400" noProof="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do r. 2015</a:t>
            </a:r>
          </a:p>
          <a:p>
            <a:pPr marL="0" indent="0" eaLnBrk="1" hangingPunct="1">
              <a:spcBef>
                <a:spcPts val="3000"/>
              </a:spcBef>
              <a:buNone/>
              <a:defRPr/>
            </a:pPr>
            <a:r>
              <a:rPr lang="cs-CZ" sz="2400" noProof="0" dirty="0" err="1">
                <a:solidFill>
                  <a:schemeClr val="bg2">
                    <a:lumMod val="50000"/>
                  </a:schemeClr>
                </a:solidFill>
                <a:hlinkClick r:id="rId4"/>
              </a:rPr>
              <a:t>The</a:t>
            </a:r>
            <a:r>
              <a:rPr lang="cs-CZ" sz="2400" noProof="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 New </a:t>
            </a:r>
            <a:r>
              <a:rPr lang="cs-CZ" sz="2400" noProof="0" dirty="0" err="1">
                <a:solidFill>
                  <a:schemeClr val="bg2">
                    <a:lumMod val="50000"/>
                  </a:schemeClr>
                </a:solidFill>
                <a:hlinkClick r:id="rId4"/>
              </a:rPr>
              <a:t>European</a:t>
            </a:r>
            <a:r>
              <a:rPr lang="cs-CZ" sz="2400" noProof="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 </a:t>
            </a:r>
            <a:r>
              <a:rPr lang="cs-CZ" sz="2400" noProof="0" dirty="0" err="1">
                <a:solidFill>
                  <a:schemeClr val="bg2">
                    <a:lumMod val="50000"/>
                  </a:schemeClr>
                </a:solidFill>
                <a:hlinkClick r:id="rId4"/>
              </a:rPr>
              <a:t>Ranking</a:t>
            </a:r>
            <a:r>
              <a:rPr lang="cs-CZ" sz="2400" noProof="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 </a:t>
            </a:r>
            <a:r>
              <a:rPr lang="cs-CZ" sz="2400" noProof="0" dirty="0">
                <a:solidFill>
                  <a:schemeClr val="bg2">
                    <a:lumMod val="50000"/>
                  </a:schemeClr>
                </a:solidFill>
              </a:rPr>
              <a:t>(2018)</a:t>
            </a:r>
          </a:p>
          <a:p>
            <a:pPr marL="0" indent="0" eaLnBrk="1" hangingPunct="1">
              <a:spcBef>
                <a:spcPts val="3000"/>
              </a:spcBef>
              <a:buNone/>
              <a:defRPr/>
            </a:pPr>
            <a:r>
              <a:rPr lang="cs-CZ" sz="2400" dirty="0" err="1">
                <a:solidFill>
                  <a:schemeClr val="bg2">
                    <a:lumMod val="50000"/>
                  </a:schemeClr>
                </a:solidFill>
              </a:rPr>
              <a:t>Hodnotiť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univerzity? Fakulty? Odbory? ….</a:t>
            </a:r>
            <a:endParaRPr lang="cs-CZ" sz="2400" noProof="0" dirty="0">
              <a:solidFill>
                <a:schemeClr val="bg2">
                  <a:lumMod val="50000"/>
                </a:schemeClr>
              </a:solidFill>
            </a:endParaRPr>
          </a:p>
          <a:p>
            <a:pPr marL="363538" indent="-363538" eaLnBrk="1" hangingPunct="1">
              <a:spcBef>
                <a:spcPts val="3000"/>
              </a:spcBef>
              <a:buFont typeface="Arial" pitchFamily="34" charset="0"/>
              <a:buChar char="•"/>
              <a:defRPr/>
            </a:pPr>
            <a:endParaRPr lang="cs-CZ" sz="2400" noProof="0" dirty="0">
              <a:solidFill>
                <a:srgbClr val="0066A4"/>
              </a:solidFill>
            </a:endParaRPr>
          </a:p>
          <a:p>
            <a:pPr eaLnBrk="1" hangingPunct="1">
              <a:buNone/>
              <a:defRPr/>
            </a:pPr>
            <a:endParaRPr lang="cs-CZ" sz="1600" noProof="0" dirty="0">
              <a:solidFill>
                <a:srgbClr val="0066A4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6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 bwMode="auto">
          <a:xfrm>
            <a:off x="468313" y="169863"/>
            <a:ext cx="8329612" cy="8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buFontTx/>
              <a:buNone/>
              <a:defRPr/>
            </a:pPr>
            <a:r>
              <a:rPr lang="sk-SK" sz="3200" b="1" dirty="0">
                <a:solidFill>
                  <a:srgbClr val="0066A4"/>
                </a:solidFill>
              </a:rPr>
              <a:t>Kvalita štúdia - rebríčky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844824"/>
            <a:ext cx="8712522" cy="4536926"/>
          </a:xfrm>
        </p:spPr>
        <p:txBody>
          <a:bodyPr/>
          <a:lstStyle/>
          <a:p>
            <a:pPr marL="363538" indent="-363538" eaLnBrk="1" hangingPunct="1">
              <a:spcBef>
                <a:spcPts val="3000"/>
              </a:spcBef>
              <a:buFont typeface="Arial" pitchFamily="34" charset="0"/>
              <a:buChar char="•"/>
              <a:defRPr/>
            </a:pPr>
            <a:r>
              <a:rPr lang="cs-CZ" sz="2400" noProof="0" dirty="0">
                <a:solidFill>
                  <a:schemeClr val="bg2">
                    <a:lumMod val="50000"/>
                  </a:schemeClr>
                </a:solidFill>
              </a:rPr>
              <a:t>Žádné oficiální žebříčky v ČR nejsou</a:t>
            </a:r>
          </a:p>
          <a:p>
            <a:pPr marL="363538" indent="-363538" eaLnBrk="1" hangingPunct="1">
              <a:spcBef>
                <a:spcPts val="3000"/>
              </a:spcBef>
              <a:buFont typeface="Arial" pitchFamily="34" charset="0"/>
              <a:buChar char="•"/>
              <a:defRPr/>
            </a:pPr>
            <a:r>
              <a:rPr lang="cs-CZ" sz="2400" i="1" noProof="0" dirty="0">
                <a:solidFill>
                  <a:schemeClr val="bg2">
                    <a:lumMod val="50000"/>
                  </a:schemeClr>
                </a:solidFill>
              </a:rPr>
              <a:t>Časopis TÝDEN</a:t>
            </a:r>
          </a:p>
          <a:p>
            <a:pPr marL="363538" indent="-363538" eaLnBrk="1" hangingPunct="1">
              <a:spcBef>
                <a:spcPts val="3000"/>
              </a:spcBef>
              <a:buFont typeface="Arial" pitchFamily="34" charset="0"/>
              <a:buChar char="•"/>
              <a:defRPr/>
            </a:pPr>
            <a:r>
              <a:rPr lang="cs-CZ" sz="2400" i="1" dirty="0">
                <a:solidFill>
                  <a:schemeClr val="bg2">
                    <a:lumMod val="50000"/>
                  </a:schemeClr>
                </a:solidFill>
              </a:rPr>
              <a:t>Středisko vzdělávací politiky</a:t>
            </a:r>
            <a:endParaRPr lang="cs-CZ" sz="2400" i="1" noProof="0" dirty="0">
              <a:solidFill>
                <a:schemeClr val="bg2">
                  <a:lumMod val="50000"/>
                </a:schemeClr>
              </a:solidFill>
            </a:endParaRPr>
          </a:p>
          <a:p>
            <a:pPr marL="363538" indent="-363538" eaLnBrk="1" hangingPunct="1">
              <a:spcBef>
                <a:spcPts val="3000"/>
              </a:spcBef>
              <a:buFont typeface="Arial" pitchFamily="34" charset="0"/>
              <a:buChar char="•"/>
              <a:defRPr/>
            </a:pPr>
            <a:r>
              <a:rPr lang="cs-CZ" sz="2400" noProof="0" dirty="0">
                <a:solidFill>
                  <a:srgbClr val="0066A4"/>
                </a:solidFill>
              </a:rPr>
              <a:t>Zveřejňovány v lednu / únoru </a:t>
            </a:r>
          </a:p>
          <a:p>
            <a:pPr marL="363538" indent="-363538" eaLnBrk="1" hangingPunct="1">
              <a:spcBef>
                <a:spcPts val="3000"/>
              </a:spcBef>
              <a:buFont typeface="Arial" pitchFamily="34" charset="0"/>
              <a:buChar char="•"/>
              <a:defRPr/>
            </a:pPr>
            <a:r>
              <a:rPr lang="cs-CZ" sz="2400" noProof="0" dirty="0">
                <a:solidFill>
                  <a:srgbClr val="0066A4"/>
                </a:solidFill>
              </a:rPr>
              <a:t>Vždy velmi záleží na posuzovaných kvalitách škol</a:t>
            </a:r>
          </a:p>
          <a:p>
            <a:pPr marL="808038" lvl="1" indent="-363538" eaLnBrk="1" hangingPunct="1">
              <a:buFont typeface="Wingdings" pitchFamily="2" charset="2"/>
              <a:buChar char="§"/>
              <a:defRPr/>
            </a:pPr>
            <a:r>
              <a:rPr lang="cs-CZ" sz="2200" dirty="0">
                <a:solidFill>
                  <a:srgbClr val="0066A4"/>
                </a:solidFill>
              </a:rPr>
              <a:t>Proto mohou být žebříčky různé</a:t>
            </a:r>
          </a:p>
          <a:p>
            <a:pPr marL="808038" lvl="1" indent="-363538" eaLnBrk="1" hangingPunct="1">
              <a:buNone/>
              <a:defRPr/>
            </a:pPr>
            <a:endParaRPr lang="cs-CZ" sz="2200" noProof="0" dirty="0">
              <a:solidFill>
                <a:srgbClr val="0066A4"/>
              </a:solidFill>
            </a:endParaRPr>
          </a:p>
          <a:p>
            <a:pPr eaLnBrk="1" hangingPunct="1">
              <a:buNone/>
              <a:defRPr/>
            </a:pPr>
            <a:endParaRPr lang="cs-CZ" sz="1600" noProof="0" dirty="0">
              <a:solidFill>
                <a:srgbClr val="0066A4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6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 bwMode="auto">
          <a:xfrm>
            <a:off x="468313" y="169863"/>
            <a:ext cx="8329612" cy="8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buFontTx/>
              <a:buNone/>
              <a:defRPr/>
            </a:pPr>
            <a:r>
              <a:rPr lang="sk-SK" sz="3200" b="1" dirty="0">
                <a:solidFill>
                  <a:srgbClr val="0066A4"/>
                </a:solidFill>
              </a:rPr>
              <a:t>Kvalita štúdia - rebríčky</a:t>
            </a:r>
          </a:p>
        </p:txBody>
      </p:sp>
    </p:spTree>
    <p:extLst>
      <p:ext uri="{BB962C8B-B14F-4D97-AF65-F5344CB8AC3E}">
        <p14:creationId xmlns:p14="http://schemas.microsoft.com/office/powerpoint/2010/main" val="7332698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2304256" cy="504098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cs-CZ" sz="2400" dirty="0">
                <a:solidFill>
                  <a:srgbClr val="0066A4"/>
                </a:solidFill>
              </a:rPr>
              <a:t>Časopis TÝDEN </a:t>
            </a:r>
            <a:r>
              <a:rPr lang="cs-CZ" sz="1000" dirty="0">
                <a:solidFill>
                  <a:srgbClr val="0066A4"/>
                </a:solidFill>
                <a:hlinkClick r:id="rId2"/>
              </a:rPr>
              <a:t>http://www.</a:t>
            </a:r>
            <a:r>
              <a:rPr lang="cs-CZ" sz="1000" dirty="0" err="1">
                <a:solidFill>
                  <a:srgbClr val="0066A4"/>
                </a:solidFill>
                <a:hlinkClick r:id="rId2"/>
              </a:rPr>
              <a:t>tyden.cz</a:t>
            </a:r>
            <a:r>
              <a:rPr lang="cs-CZ" sz="1000" dirty="0">
                <a:solidFill>
                  <a:srgbClr val="0066A4"/>
                </a:solidFill>
                <a:hlinkClick r:id="rId2"/>
              </a:rPr>
              <a:t>/rubriky/</a:t>
            </a:r>
            <a:r>
              <a:rPr lang="cs-CZ" sz="1000" dirty="0" err="1">
                <a:solidFill>
                  <a:srgbClr val="0066A4"/>
                </a:solidFill>
                <a:hlinkClick r:id="rId2"/>
              </a:rPr>
              <a:t>domaci</a:t>
            </a:r>
            <a:r>
              <a:rPr lang="cs-CZ" sz="1000" dirty="0">
                <a:solidFill>
                  <a:srgbClr val="0066A4"/>
                </a:solidFill>
                <a:hlinkClick r:id="rId2"/>
              </a:rPr>
              <a:t>/</a:t>
            </a:r>
            <a:r>
              <a:rPr lang="cs-CZ" sz="1000" dirty="0" err="1">
                <a:solidFill>
                  <a:srgbClr val="0066A4"/>
                </a:solidFill>
                <a:hlinkClick r:id="rId2"/>
              </a:rPr>
              <a:t>skolstvi</a:t>
            </a:r>
            <a:r>
              <a:rPr lang="cs-CZ" sz="1000" dirty="0">
                <a:solidFill>
                  <a:srgbClr val="0066A4"/>
                </a:solidFill>
                <a:hlinkClick r:id="rId2"/>
              </a:rPr>
              <a:t>/kde-studovat-</a:t>
            </a:r>
            <a:r>
              <a:rPr lang="cs-CZ" sz="1000" dirty="0" err="1">
                <a:solidFill>
                  <a:srgbClr val="0066A4"/>
                </a:solidFill>
                <a:hlinkClick r:id="rId2"/>
              </a:rPr>
              <a:t>zebricek</a:t>
            </a:r>
            <a:r>
              <a:rPr lang="cs-CZ" sz="1000" dirty="0">
                <a:solidFill>
                  <a:srgbClr val="0066A4"/>
                </a:solidFill>
                <a:hlinkClick r:id="rId2"/>
              </a:rPr>
              <a:t>-</a:t>
            </a:r>
            <a:r>
              <a:rPr lang="cs-CZ" sz="1000" dirty="0" err="1">
                <a:solidFill>
                  <a:srgbClr val="0066A4"/>
                </a:solidFill>
                <a:hlinkClick r:id="rId2"/>
              </a:rPr>
              <a:t>nejlepsich</a:t>
            </a:r>
            <a:r>
              <a:rPr lang="cs-CZ" sz="1000" dirty="0">
                <a:solidFill>
                  <a:srgbClr val="0066A4"/>
                </a:solidFill>
                <a:hlinkClick r:id="rId2"/>
              </a:rPr>
              <a:t>-</a:t>
            </a:r>
            <a:r>
              <a:rPr lang="cs-CZ" sz="1000" dirty="0" err="1">
                <a:solidFill>
                  <a:srgbClr val="0066A4"/>
                </a:solidFill>
                <a:hlinkClick r:id="rId2"/>
              </a:rPr>
              <a:t>vysokych</a:t>
            </a:r>
            <a:r>
              <a:rPr lang="cs-CZ" sz="1000" dirty="0">
                <a:solidFill>
                  <a:srgbClr val="0066A4"/>
                </a:solidFill>
                <a:hlinkClick r:id="rId2"/>
              </a:rPr>
              <a:t>-skol-v-</a:t>
            </a:r>
            <a:r>
              <a:rPr lang="cs-CZ" sz="1000" dirty="0" err="1">
                <a:solidFill>
                  <a:srgbClr val="0066A4"/>
                </a:solidFill>
                <a:hlinkClick r:id="rId2"/>
              </a:rPr>
              <a:t>cesku</a:t>
            </a:r>
            <a:r>
              <a:rPr lang="cs-CZ" sz="1000" dirty="0">
                <a:solidFill>
                  <a:srgbClr val="0066A4"/>
                </a:solidFill>
                <a:hlinkClick r:id="rId2"/>
              </a:rPr>
              <a:t>_374503.html</a:t>
            </a:r>
            <a:r>
              <a:rPr lang="cs-CZ" sz="1000" dirty="0">
                <a:solidFill>
                  <a:srgbClr val="0066A4"/>
                </a:solidFill>
              </a:rPr>
              <a:t> </a:t>
            </a:r>
            <a:endParaRPr lang="cs-CZ" sz="1000" noProof="0" dirty="0">
              <a:solidFill>
                <a:srgbClr val="0066A4"/>
              </a:solidFill>
            </a:endParaRPr>
          </a:p>
          <a:p>
            <a:pPr eaLnBrk="1" hangingPunct="1">
              <a:buNone/>
              <a:defRPr/>
            </a:pPr>
            <a:endParaRPr lang="cs-CZ" sz="1600" noProof="0" dirty="0">
              <a:solidFill>
                <a:srgbClr val="0066A4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6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 bwMode="auto">
          <a:xfrm>
            <a:off x="251520" y="169863"/>
            <a:ext cx="8546405" cy="8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buFontTx/>
              <a:buNone/>
              <a:defRPr/>
            </a:pPr>
            <a:r>
              <a:rPr lang="sk-SK" sz="3200" b="1" dirty="0">
                <a:solidFill>
                  <a:srgbClr val="0066A4"/>
                </a:solidFill>
              </a:rPr>
              <a:t>Kvalita štúdia- rebríčky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 l="16876" t="12422" r="43830" b="31847"/>
          <a:stretch>
            <a:fillRect/>
          </a:stretch>
        </p:blipFill>
        <p:spPr bwMode="auto">
          <a:xfrm>
            <a:off x="2339752" y="1689651"/>
            <a:ext cx="6552728" cy="516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18002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cs-CZ" sz="2400" dirty="0">
                <a:solidFill>
                  <a:srgbClr val="0066A4"/>
                </a:solidFill>
              </a:rPr>
              <a:t>Středisko vzdělávací politiky</a:t>
            </a:r>
          </a:p>
          <a:p>
            <a:pPr marL="0" indent="0" eaLnBrk="1" hangingPunct="1">
              <a:buNone/>
              <a:defRPr/>
            </a:pPr>
            <a:r>
              <a:rPr lang="cs-CZ" sz="2400" dirty="0" err="1">
                <a:solidFill>
                  <a:srgbClr val="0066A4"/>
                </a:solidFill>
              </a:rPr>
              <a:t>január</a:t>
            </a:r>
            <a:r>
              <a:rPr lang="cs-CZ" sz="2400" dirty="0">
                <a:solidFill>
                  <a:srgbClr val="0066A4"/>
                </a:solidFill>
              </a:rPr>
              <a:t> 2017</a:t>
            </a:r>
          </a:p>
          <a:p>
            <a:pPr marL="0" indent="0" eaLnBrk="1" hangingPunct="1">
              <a:buNone/>
              <a:defRPr/>
            </a:pPr>
            <a:r>
              <a:rPr lang="cs-CZ" sz="1600" dirty="0">
                <a:solidFill>
                  <a:schemeClr val="bg2">
                    <a:lumMod val="50000"/>
                  </a:schemeClr>
                </a:solidFill>
                <a:hlinkClick r:id="rId3"/>
              </a:rPr>
              <a:t>https://archiv.ihned.cz/c1-65600240-prehledne-jak-vysoke-skoly-a-fakulty-uspely-v-hodnoceni-za-rok-2016</a:t>
            </a:r>
            <a:r>
              <a:rPr lang="cs-CZ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0" indent="0" eaLnBrk="1" hangingPunct="1">
              <a:buNone/>
              <a:defRPr/>
            </a:pPr>
            <a:endParaRPr lang="cs-CZ" sz="2400" dirty="0">
              <a:solidFill>
                <a:srgbClr val="0066A4"/>
              </a:solidFill>
            </a:endParaRPr>
          </a:p>
          <a:p>
            <a:pPr marL="0" indent="0" eaLnBrk="1" hangingPunct="1">
              <a:buNone/>
              <a:defRPr/>
            </a:pPr>
            <a:endParaRPr lang="cs-CZ" sz="2400" dirty="0">
              <a:solidFill>
                <a:srgbClr val="0066A4"/>
              </a:solidFill>
              <a:hlinkClick r:id="rId4"/>
            </a:endParaRPr>
          </a:p>
          <a:p>
            <a:pPr eaLnBrk="1" hangingPunct="1">
              <a:buNone/>
              <a:defRPr/>
            </a:pPr>
            <a:endParaRPr lang="cs-CZ" sz="1600" noProof="0" dirty="0">
              <a:solidFill>
                <a:srgbClr val="0066A4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6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 bwMode="auto">
          <a:xfrm>
            <a:off x="251520" y="169863"/>
            <a:ext cx="8546405" cy="8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buFontTx/>
              <a:buNone/>
              <a:defRPr/>
            </a:pPr>
            <a:r>
              <a:rPr lang="sk-SK" sz="3200" b="1" dirty="0">
                <a:solidFill>
                  <a:srgbClr val="0066A4"/>
                </a:solidFill>
              </a:rPr>
              <a:t>Kvalita štúdia- rebríčky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 cstate="print"/>
          <a:srcRect l="23450" t="21920" r="24350" b="49280"/>
          <a:stretch>
            <a:fillRect/>
          </a:stretch>
        </p:blipFill>
        <p:spPr bwMode="auto">
          <a:xfrm>
            <a:off x="179512" y="3140968"/>
            <a:ext cx="877057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german-2551093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4464496" cy="4464496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2545" y="1196752"/>
            <a:ext cx="6841455" cy="52562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sz="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endParaRPr lang="cs-CZ" sz="1600" noProof="0" dirty="0">
              <a:solidFill>
                <a:srgbClr val="0070C0"/>
              </a:solidFill>
            </a:endParaRPr>
          </a:p>
          <a:p>
            <a:pPr marL="355600" indent="-355600">
              <a:buFont typeface="Wingdings" pitchFamily="2" charset="2"/>
              <a:buChar char="Ø"/>
              <a:defRPr/>
            </a:pPr>
            <a:endParaRPr lang="cs-CZ" sz="800" noProof="0" dirty="0">
              <a:solidFill>
                <a:srgbClr val="0070C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2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Kde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čerpať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informácie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o fakultách?</a:t>
            </a:r>
          </a:p>
          <a:p>
            <a:pPr algn="ctr" eaLnBrk="1" hangingPunct="1">
              <a:buNone/>
              <a:defRPr/>
            </a:pPr>
            <a:endParaRPr lang="cs-CZ" sz="4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</a:rPr>
              <a:t>uplatnenie</a:t>
            </a:r>
            <a:endParaRPr lang="cs-CZ" sz="4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6"/>
            <a:ext cx="8229600" cy="594444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3600" noProof="0" dirty="0" err="1">
                <a:solidFill>
                  <a:srgbClr val="0070C0"/>
                </a:solidFill>
              </a:rPr>
              <a:t>Uplatniteľnosť</a:t>
            </a:r>
            <a:endParaRPr lang="cs-CZ" sz="3600" noProof="0" dirty="0">
              <a:solidFill>
                <a:srgbClr val="0070C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856984" cy="554461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cs-CZ" sz="1000" noProof="0" dirty="0"/>
          </a:p>
          <a:p>
            <a:pPr eaLnBrk="1" hangingPunct="1">
              <a:buNone/>
            </a:pPr>
            <a:r>
              <a:rPr lang="cs-CZ" sz="2400" dirty="0"/>
              <a:t>Velmi pěkný a přehledný souhrn týkající se uplatnitelnosti absolventů škol</a:t>
            </a:r>
          </a:p>
          <a:p>
            <a:pPr eaLnBrk="1" hangingPunct="1">
              <a:buNone/>
            </a:pPr>
            <a:endParaRPr lang="cs-CZ" sz="800" b="1" noProof="0" dirty="0"/>
          </a:p>
          <a:p>
            <a:pPr marL="0" indent="0" eaLnBrk="1" hangingPunct="1">
              <a:buNone/>
            </a:pPr>
            <a:r>
              <a:rPr lang="cs-CZ" sz="1800" dirty="0">
                <a:hlinkClick r:id="rId3"/>
              </a:rPr>
              <a:t>www.</a:t>
            </a:r>
            <a:r>
              <a:rPr lang="cs-CZ" sz="1800" dirty="0" err="1">
                <a:hlinkClick r:id="rId3"/>
              </a:rPr>
              <a:t>datovazurnalistika.cz</a:t>
            </a:r>
            <a:r>
              <a:rPr lang="cs-CZ" sz="1800" dirty="0">
                <a:hlinkClick r:id="rId3"/>
              </a:rPr>
              <a:t>/schopnost-</a:t>
            </a:r>
            <a:r>
              <a:rPr lang="cs-CZ" sz="1800" dirty="0" err="1">
                <a:hlinkClick r:id="rId3"/>
              </a:rPr>
              <a:t>zmenit</a:t>
            </a:r>
            <a:r>
              <a:rPr lang="cs-CZ" sz="1800" dirty="0">
                <a:hlinkClick r:id="rId3"/>
              </a:rPr>
              <a:t>-obor-nebo-si-</a:t>
            </a:r>
            <a:r>
              <a:rPr lang="cs-CZ" sz="1800" dirty="0" err="1">
                <a:hlinkClick r:id="rId3"/>
              </a:rPr>
              <a:t>praci</a:t>
            </a:r>
            <a:r>
              <a:rPr lang="cs-CZ" sz="1800" dirty="0">
                <a:hlinkClick r:id="rId3"/>
              </a:rPr>
              <a:t>-</a:t>
            </a:r>
            <a:r>
              <a:rPr lang="cs-CZ" sz="1800" dirty="0" err="1">
                <a:hlinkClick r:id="rId3"/>
              </a:rPr>
              <a:t>klidne</a:t>
            </a:r>
            <a:r>
              <a:rPr lang="cs-CZ" sz="1800" dirty="0">
                <a:hlinkClick r:id="rId3"/>
              </a:rPr>
              <a:t>-vymyslet-</a:t>
            </a:r>
            <a:r>
              <a:rPr lang="cs-CZ" sz="1800" dirty="0" err="1">
                <a:hlinkClick r:id="rId3"/>
              </a:rPr>
              <a:t>uci</a:t>
            </a:r>
            <a:r>
              <a:rPr lang="cs-CZ" sz="1800" dirty="0">
                <a:hlinkClick r:id="rId3"/>
              </a:rPr>
              <a:t>-tohle-</a:t>
            </a:r>
            <a:r>
              <a:rPr lang="cs-CZ" sz="1800" dirty="0" err="1">
                <a:hlinkClick r:id="rId3"/>
              </a:rPr>
              <a:t>nejaky</a:t>
            </a:r>
            <a:r>
              <a:rPr lang="cs-CZ" sz="1800" dirty="0">
                <a:hlinkClick r:id="rId3"/>
              </a:rPr>
              <a:t>-</a:t>
            </a:r>
            <a:r>
              <a:rPr lang="cs-CZ" sz="1800" dirty="0" err="1">
                <a:hlinkClick r:id="rId3"/>
              </a:rPr>
              <a:t>cesky</a:t>
            </a:r>
            <a:r>
              <a:rPr lang="cs-CZ" sz="1800" dirty="0">
                <a:hlinkClick r:id="rId3"/>
              </a:rPr>
              <a:t>-</a:t>
            </a:r>
            <a:r>
              <a:rPr lang="cs-CZ" sz="1800" dirty="0" err="1">
                <a:hlinkClick r:id="rId3"/>
              </a:rPr>
              <a:t>ucnak</a:t>
            </a:r>
            <a:r>
              <a:rPr lang="cs-CZ" sz="1800" dirty="0">
                <a:hlinkClick r:id="rId3"/>
              </a:rPr>
              <a:t>/</a:t>
            </a:r>
            <a:r>
              <a:rPr lang="cs-CZ" sz="1800" dirty="0"/>
              <a:t> </a:t>
            </a:r>
            <a:endParaRPr lang="cs-CZ" sz="18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Clr>
                <a:srgbClr val="990000"/>
              </a:buClr>
              <a:buFontTx/>
              <a:buNone/>
            </a:pPr>
            <a:endParaRPr lang="cs-CZ" sz="2400" noProof="0" dirty="0"/>
          </a:p>
        </p:txBody>
      </p:sp>
      <p:pic>
        <p:nvPicPr>
          <p:cNvPr id="1026" name="Picture 2" descr="http://firma.profesia.sk/wp-content/uploads/sites/14/2017/06/obrazokTS2.jpg">
            <a:extLst>
              <a:ext uri="{FF2B5EF4-FFF2-40B4-BE49-F238E27FC236}">
                <a16:creationId xmlns:a16="http://schemas.microsoft.com/office/drawing/2014/main" xmlns="" id="{08D643CA-AAEA-4C2B-B019-FC4D1717B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93"/>
          <a:stretch/>
        </p:blipFill>
        <p:spPr bwMode="auto">
          <a:xfrm>
            <a:off x="0" y="1159416"/>
            <a:ext cx="9144000" cy="61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Perpetuum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dirty="0"/>
              <a:t>Magazín o </a:t>
            </a:r>
            <a:r>
              <a:rPr lang="cs-CZ" dirty="0" err="1"/>
              <a:t>vzdelávaní</a:t>
            </a:r>
            <a:r>
              <a:rPr lang="cs-CZ" dirty="0"/>
              <a:t> bez hraníc</a:t>
            </a:r>
          </a:p>
          <a:p>
            <a:pPr>
              <a:buFontTx/>
              <a:buChar char="-"/>
            </a:pPr>
            <a:r>
              <a:rPr lang="cs-CZ" dirty="0">
                <a:hlinkClick r:id="rId2"/>
              </a:rPr>
              <a:t>http://magazin-perpetuum.cz/</a:t>
            </a: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5" name="Obrázek 4" descr="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143248"/>
            <a:ext cx="2420416" cy="3427310"/>
          </a:xfrm>
          <a:prstGeom prst="rect">
            <a:avLst/>
          </a:prstGeom>
        </p:spPr>
      </p:pic>
      <p:pic>
        <p:nvPicPr>
          <p:cNvPr id="6" name="Obrázek 5" descr="small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3214686"/>
            <a:ext cx="2357454" cy="3338155"/>
          </a:xfrm>
          <a:prstGeom prst="rect">
            <a:avLst/>
          </a:prstGeom>
        </p:spPr>
      </p:pic>
      <p:pic>
        <p:nvPicPr>
          <p:cNvPr id="7" name="Obrázek 6" descr="small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3214686"/>
            <a:ext cx="2357454" cy="33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49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6"/>
            <a:ext cx="8229600" cy="594444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3600" noProof="0" dirty="0" err="1">
                <a:solidFill>
                  <a:srgbClr val="0070C0"/>
                </a:solidFill>
              </a:rPr>
              <a:t>Uplatniteľnosť</a:t>
            </a:r>
            <a:endParaRPr lang="cs-CZ" sz="3600" noProof="0" dirty="0">
              <a:solidFill>
                <a:srgbClr val="0070C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856984" cy="5544615"/>
          </a:xfrm>
        </p:spPr>
        <p:txBody>
          <a:bodyPr/>
          <a:lstStyle/>
          <a:p>
            <a:pPr marL="0" indent="0" eaLnBrk="1" hangingPunct="1">
              <a:buNone/>
            </a:pPr>
            <a:endParaRPr lang="cs-CZ" sz="18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Clr>
                <a:srgbClr val="990000"/>
              </a:buClr>
              <a:buFontTx/>
              <a:buNone/>
            </a:pPr>
            <a:endParaRPr lang="cs-CZ" sz="2400" noProof="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98B59D0-D50C-4A76-9F5D-5CBD03B4D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" y="621215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PT Sans"/>
              </a:rPr>
              <a:t>Zdroj: Profesia.sk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xmlns="" id="{14C369D2-1D45-4CF0-8891-ED3BFE523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78656"/>
              </p:ext>
            </p:extLst>
          </p:nvPr>
        </p:nvGraphicFramePr>
        <p:xfrm>
          <a:off x="683568" y="1124744"/>
          <a:ext cx="7128792" cy="6768750"/>
        </p:xfrm>
        <a:graphic>
          <a:graphicData uri="http://schemas.openxmlformats.org/drawingml/2006/table">
            <a:tbl>
              <a:tblPr/>
              <a:tblGrid>
                <a:gridCol w="3564396">
                  <a:extLst>
                    <a:ext uri="{9D8B030D-6E8A-4147-A177-3AD203B41FA5}">
                      <a16:colId xmlns:a16="http://schemas.microsoft.com/office/drawing/2014/main" xmlns="" val="3845366396"/>
                    </a:ext>
                  </a:extLst>
                </a:gridCol>
                <a:gridCol w="3564396">
                  <a:extLst>
                    <a:ext uri="{9D8B030D-6E8A-4147-A177-3AD203B41FA5}">
                      <a16:colId xmlns:a16="http://schemas.microsoft.com/office/drawing/2014/main" xmlns="" val="1016134844"/>
                    </a:ext>
                  </a:extLst>
                </a:gridCol>
              </a:tblGrid>
              <a:tr h="252143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cs-CZ" sz="1400" b="1">
                          <a:effectLst/>
                        </a:rPr>
                        <a:t>Rebríček fakúlt podľa priemerného počtu pozretí CV firmami</a:t>
                      </a:r>
                      <a:endParaRPr lang="cs-CZ" sz="1400">
                        <a:effectLst/>
                      </a:endParaRPr>
                    </a:p>
                  </a:txBody>
                  <a:tcPr marL="48447" marR="48447" marT="14534" marB="1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3795105"/>
                  </a:ext>
                </a:extLst>
              </a:tr>
              <a:tr h="46081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Fakulta informatiky a informačných technológií STU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8,5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5575426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Fakulta hospodárskej informatiky EUBA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8,4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3076950"/>
                  </a:ext>
                </a:extLst>
              </a:tr>
              <a:tr h="46081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Fakulta elektrotechniky a informatiky TUKE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 dirty="0">
                          <a:effectLst/>
                        </a:rPr>
                        <a:t>7,9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0114901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Strojnícka fakulta UNIZA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7,7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6303613"/>
                  </a:ext>
                </a:extLst>
              </a:tr>
              <a:tr h="46081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 dirty="0">
                          <a:effectLst/>
                        </a:rPr>
                        <a:t>Fakulta elektrotechniky a informatiky STU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7,7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90236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Národnohospodárska fakulta EUBA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7,7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8636986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Fakulta medzinárodných vzťahov EUBA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7,6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4574991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Fakulta riadenia informatiky UNIZA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 dirty="0">
                          <a:effectLst/>
                        </a:rPr>
                        <a:t>7,5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5889556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Strojnícka fakulta STU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7,5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7497631"/>
                  </a:ext>
                </a:extLst>
              </a:tr>
              <a:tr h="46081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Fakulta podnikového manažmentu EUBA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7,3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340592"/>
                  </a:ext>
                </a:extLst>
              </a:tr>
              <a:tr h="46081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Fakulta matematiky, fyziky a informatiky UNIBA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7,2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2135085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 Materiálovotechnologická fakulta STU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6,9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243694"/>
                  </a:ext>
                </a:extLst>
              </a:tr>
              <a:tr h="46081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 Fakulta politických vied a medzinárodných vzťahov UMB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6,9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709936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Fakulta špeciálnej techniky TnUAD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6,9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7146407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Elektrotechnická fakulta UNIZA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6,8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2222673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Fakulta výrobných technológií TUKE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6,7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6323209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Strojnícka fakulta TUKE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6,6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532253"/>
                  </a:ext>
                </a:extLst>
              </a:tr>
              <a:tr h="46081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Fakulta sociálnych a ekonomických vied UNIBA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6,6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6216657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Technická fakulta UNIAG</a:t>
                      </a:r>
                    </a:p>
                  </a:txBody>
                  <a:tcPr marL="48447" marR="14534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>
                          <a:effectLst/>
                        </a:rPr>
                        <a:t>6,4</a:t>
                      </a:r>
                    </a:p>
                  </a:txBody>
                  <a:tcPr marL="14534" marR="48447" marT="14534" marB="1453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1186753"/>
                  </a:ext>
                </a:extLst>
              </a:tr>
              <a:tr h="265186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400">
                          <a:effectLst/>
                        </a:rPr>
                        <a:t>Ekonomická fakulta TUKE </a:t>
                      </a:r>
                    </a:p>
                  </a:txBody>
                  <a:tcPr marL="48447" marR="14534" marT="14534" marB="232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cs-CZ" sz="1400" dirty="0">
                          <a:effectLst/>
                        </a:rPr>
                        <a:t>6,3</a:t>
                      </a:r>
                    </a:p>
                  </a:txBody>
                  <a:tcPr marL="14534" marR="48447" marT="14534" marB="232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4130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3126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ollar-2714203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4488" y="1988840"/>
            <a:ext cx="4549512" cy="4549512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6265391" cy="52562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sz="12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Kde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čerpať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informácie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o fakultách?</a:t>
            </a:r>
          </a:p>
          <a:p>
            <a:pPr algn="ctr" eaLnBrk="1" hangingPunct="1">
              <a:buNone/>
              <a:defRPr/>
            </a:pPr>
            <a:endParaRPr lang="cs-CZ" sz="4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platy</a:t>
            </a:r>
            <a:endParaRPr lang="cs-CZ" sz="4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6"/>
            <a:ext cx="8229600" cy="594444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3600" noProof="0" dirty="0">
                <a:solidFill>
                  <a:schemeClr val="accent2">
                    <a:lumMod val="75000"/>
                  </a:schemeClr>
                </a:solidFill>
              </a:rPr>
              <a:t>Mzdy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856984" cy="554461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cs-CZ" sz="1000" noProof="0" dirty="0"/>
          </a:p>
          <a:p>
            <a:pPr eaLnBrk="1" hangingPunct="1">
              <a:buNone/>
            </a:pPr>
            <a:r>
              <a:rPr lang="cs-CZ" sz="2400" b="1" i="1" dirty="0" err="1"/>
              <a:t>Informačný</a:t>
            </a:r>
            <a:r>
              <a:rPr lang="cs-CZ" sz="2400" b="1" i="1" dirty="0"/>
              <a:t> systém o </a:t>
            </a:r>
            <a:r>
              <a:rPr lang="cs-CZ" sz="2400" b="1" i="1" dirty="0" err="1"/>
              <a:t>priemerných</a:t>
            </a:r>
            <a:r>
              <a:rPr lang="cs-CZ" sz="2400" b="1" i="1" dirty="0"/>
              <a:t> </a:t>
            </a:r>
            <a:r>
              <a:rPr lang="cs-CZ" sz="2400" b="1" i="1" dirty="0" err="1"/>
              <a:t>zárobkoch</a:t>
            </a:r>
            <a:endParaRPr lang="cs-CZ" sz="2400" b="1" i="1" dirty="0"/>
          </a:p>
          <a:p>
            <a:pPr eaLnBrk="1" hangingPunct="1">
              <a:buNone/>
            </a:pPr>
            <a:endParaRPr lang="cs-CZ" sz="2400" b="1" i="1" dirty="0"/>
          </a:p>
          <a:p>
            <a:pPr eaLnBrk="1" hangingPunct="1">
              <a:buNone/>
            </a:pPr>
            <a:r>
              <a:rPr lang="cs-CZ" sz="2400" b="1" i="1" dirty="0">
                <a:hlinkClick r:id="rId2"/>
              </a:rPr>
              <a:t>https://www.trexima.sk/wp-content/uploads/2017/06/A5-ISPZ.pdf</a:t>
            </a:r>
            <a:endParaRPr lang="cs-CZ" sz="2400" b="1" i="1" dirty="0"/>
          </a:p>
          <a:p>
            <a:pPr eaLnBrk="1" hangingPunct="1">
              <a:buNone/>
            </a:pPr>
            <a:endParaRPr lang="cs-CZ" sz="2400" b="1" i="1" noProof="0" dirty="0"/>
          </a:p>
          <a:p>
            <a:pPr eaLnBrk="1" hangingPunct="1">
              <a:buNone/>
            </a:pPr>
            <a:r>
              <a:rPr lang="cs-CZ" sz="2400" b="1" i="1" dirty="0" err="1"/>
              <a:t>Priemerné</a:t>
            </a:r>
            <a:r>
              <a:rPr lang="cs-CZ" sz="2400" b="1" i="1" dirty="0"/>
              <a:t> platy v </a:t>
            </a:r>
            <a:r>
              <a:rPr lang="cs-CZ" sz="2400" b="1" i="1" dirty="0" err="1"/>
              <a:t>odvetviach</a:t>
            </a:r>
            <a:endParaRPr lang="cs-CZ" sz="2400" b="1" i="1" dirty="0"/>
          </a:p>
          <a:p>
            <a:pPr eaLnBrk="1" hangingPunct="1">
              <a:buNone/>
            </a:pPr>
            <a:endParaRPr lang="cs-CZ" sz="2400" b="1" i="1" noProof="0" dirty="0"/>
          </a:p>
          <a:p>
            <a:pPr eaLnBrk="1" hangingPunct="1">
              <a:buNone/>
            </a:pPr>
            <a:r>
              <a:rPr lang="cs-CZ" sz="2400" dirty="0">
                <a:hlinkClick r:id="rId3"/>
              </a:rPr>
              <a:t>https://www.platy.sk/platy</a:t>
            </a:r>
            <a:r>
              <a:rPr lang="cs-CZ" sz="2400" dirty="0"/>
              <a:t> </a:t>
            </a:r>
            <a:endParaRPr lang="cs-CZ" sz="2400" noProof="0" dirty="0"/>
          </a:p>
          <a:p>
            <a:pPr eaLnBrk="1" hangingPunct="1">
              <a:buClr>
                <a:srgbClr val="990000"/>
              </a:buClr>
              <a:buFontTx/>
              <a:buNone/>
            </a:pPr>
            <a:endParaRPr lang="cs-CZ" sz="2400" noProof="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6"/>
            <a:ext cx="8229600" cy="594444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Mzdy – přehledně a jednoduše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856984" cy="554461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cs-CZ" sz="1000" noProof="0" dirty="0"/>
          </a:p>
          <a:p>
            <a:pPr eaLnBrk="1" hangingPunct="1">
              <a:buNone/>
            </a:pPr>
            <a:r>
              <a:rPr lang="cs-CZ" sz="2400" noProof="0" dirty="0"/>
              <a:t>Přehledně nejčastější </a:t>
            </a:r>
            <a:r>
              <a:rPr lang="cs-CZ" sz="2400" dirty="0"/>
              <a:t>profese: </a:t>
            </a:r>
            <a:r>
              <a:rPr lang="cs-CZ" sz="2200" dirty="0">
                <a:hlinkClick r:id="rId2"/>
              </a:rPr>
              <a:t>http://kupnisila.cz/prumerna-mzda/</a:t>
            </a:r>
            <a:r>
              <a:rPr lang="cs-CZ" sz="2200" dirty="0"/>
              <a:t> </a:t>
            </a:r>
            <a:endParaRPr lang="cs-CZ" sz="2200" noProof="0" dirty="0"/>
          </a:p>
          <a:p>
            <a:pPr eaLnBrk="1" hangingPunct="1">
              <a:buNone/>
            </a:pPr>
            <a:endParaRPr lang="cs-CZ" sz="2400" noProof="0" dirty="0"/>
          </a:p>
          <a:p>
            <a:pPr eaLnBrk="1" hangingPunct="1">
              <a:buClr>
                <a:srgbClr val="990000"/>
              </a:buClr>
              <a:buFontTx/>
              <a:buNone/>
            </a:pPr>
            <a:endParaRPr lang="cs-CZ" sz="2400" noProof="0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3002" t="12422" r="17266" b="6250"/>
          <a:stretch>
            <a:fillRect/>
          </a:stretch>
        </p:blipFill>
        <p:spPr bwMode="auto">
          <a:xfrm>
            <a:off x="971600" y="2204864"/>
            <a:ext cx="6732240" cy="441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 l="13473" t="24406" r="14861" b="70672"/>
          <a:stretch>
            <a:fillRect/>
          </a:stretch>
        </p:blipFill>
        <p:spPr bwMode="auto">
          <a:xfrm>
            <a:off x="1007096" y="1923586"/>
            <a:ext cx="6899374" cy="26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males-2373730_1280.jpg"/>
          <p:cNvPicPr>
            <a:picLocks noChangeAspect="1"/>
          </p:cNvPicPr>
          <p:nvPr/>
        </p:nvPicPr>
        <p:blipFill rotWithShape="1">
          <a:blip r:embed="rId2" cstate="print"/>
          <a:srcRect r="14189"/>
          <a:stretch/>
        </p:blipFill>
        <p:spPr>
          <a:xfrm>
            <a:off x="5796136" y="1628800"/>
            <a:ext cx="3347864" cy="3901440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764705"/>
            <a:ext cx="6985471" cy="5904384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sz="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marL="355600" indent="-355600" eaLnBrk="1" hangingPunct="1">
              <a:buFont typeface="Wingdings" pitchFamily="2" charset="2"/>
              <a:buChar char="Ø"/>
              <a:defRPr/>
            </a:pPr>
            <a:endParaRPr lang="cs-CZ" sz="1600" noProof="0" dirty="0">
              <a:solidFill>
                <a:srgbClr val="0070C0"/>
              </a:solidFill>
            </a:endParaRPr>
          </a:p>
          <a:p>
            <a:pPr marL="355600" indent="-355600">
              <a:buFont typeface="Wingdings" pitchFamily="2" charset="2"/>
              <a:buChar char="Ø"/>
              <a:defRPr/>
            </a:pPr>
            <a:endParaRPr lang="cs-CZ" sz="800" noProof="0" dirty="0">
              <a:solidFill>
                <a:srgbClr val="0070C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12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Kde </a:t>
            </a:r>
            <a:r>
              <a:rPr lang="cs-CZ" sz="4800" dirty="0" err="1">
                <a:solidFill>
                  <a:schemeClr val="accent1">
                    <a:lumMod val="75000"/>
                  </a:schemeClr>
                </a:solidFill>
              </a:rPr>
              <a:t>čerpať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800" noProof="0" dirty="0" err="1">
                <a:solidFill>
                  <a:schemeClr val="accent1">
                    <a:lumMod val="75000"/>
                  </a:schemeClr>
                </a:solidFill>
              </a:rPr>
              <a:t>informácie</a:t>
            </a: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buNone/>
              <a:defRPr/>
            </a:pPr>
            <a:r>
              <a:rPr lang="cs-CZ" sz="4800" noProof="0" dirty="0">
                <a:solidFill>
                  <a:schemeClr val="accent1">
                    <a:lumMod val="75000"/>
                  </a:schemeClr>
                </a:solidFill>
              </a:rPr>
              <a:t>o fakultách?</a:t>
            </a:r>
          </a:p>
          <a:p>
            <a:pPr algn="ctr" eaLnBrk="1" hangingPunct="1">
              <a:buNone/>
              <a:defRPr/>
            </a:pPr>
            <a:endParaRPr lang="cs-CZ" sz="6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None/>
              <a:defRPr/>
            </a:pP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</a:rPr>
              <a:t>prostredie</a:t>
            </a: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 a atmosféra školy</a:t>
            </a:r>
            <a:endParaRPr lang="cs-CZ" sz="4800" b="1" noProof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sz="2400" b="1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6"/>
            <a:ext cx="8229600" cy="594444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3600" noProof="0" dirty="0" err="1">
                <a:solidFill>
                  <a:schemeClr val="accent2">
                    <a:lumMod val="75000"/>
                  </a:schemeClr>
                </a:solidFill>
              </a:rPr>
              <a:t>Osobné</a:t>
            </a:r>
            <a:r>
              <a:rPr lang="cs-CZ" sz="36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noProof="0" dirty="0" err="1">
                <a:solidFill>
                  <a:schemeClr val="accent2">
                    <a:lumMod val="75000"/>
                  </a:schemeClr>
                </a:solidFill>
              </a:rPr>
              <a:t>skúsenosti</a:t>
            </a:r>
            <a:endParaRPr lang="cs-CZ" sz="360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856984" cy="5328591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cs-CZ" sz="1600" b="1" dirty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sz="3200" b="1" dirty="0">
                <a:solidFill>
                  <a:srgbClr val="0070C0"/>
                </a:solidFill>
              </a:rPr>
              <a:t>VŠ „na </a:t>
            </a:r>
            <a:r>
              <a:rPr lang="cs-CZ" sz="3200" b="1" dirty="0" err="1">
                <a:solidFill>
                  <a:srgbClr val="0070C0"/>
                </a:solidFill>
              </a:rPr>
              <a:t>skúšku</a:t>
            </a:r>
            <a:r>
              <a:rPr lang="cs-CZ" sz="3200" b="1" dirty="0">
                <a:solidFill>
                  <a:srgbClr val="0070C0"/>
                </a:solidFill>
              </a:rPr>
              <a:t>“, MINI-ERASMUS</a:t>
            </a:r>
            <a:endParaRPr lang="cs-CZ" sz="3200" b="1" noProof="0" dirty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sz="3200" b="1" noProof="0" dirty="0">
                <a:solidFill>
                  <a:schemeClr val="accent2"/>
                </a:solidFill>
              </a:rPr>
              <a:t>DOD – </a:t>
            </a:r>
            <a:r>
              <a:rPr lang="cs-CZ" sz="3200" b="1" noProof="0" dirty="0" err="1">
                <a:solidFill>
                  <a:schemeClr val="accent2"/>
                </a:solidFill>
              </a:rPr>
              <a:t>deň</a:t>
            </a:r>
            <a:r>
              <a:rPr lang="cs-CZ" sz="3200" b="1" noProof="0" dirty="0">
                <a:solidFill>
                  <a:schemeClr val="accent2"/>
                </a:solidFill>
              </a:rPr>
              <a:t> </a:t>
            </a:r>
            <a:r>
              <a:rPr lang="cs-CZ" sz="3200" b="1" noProof="0" dirty="0" err="1">
                <a:solidFill>
                  <a:schemeClr val="accent2"/>
                </a:solidFill>
              </a:rPr>
              <a:t>otvorených</a:t>
            </a:r>
            <a:r>
              <a:rPr lang="cs-CZ" sz="3200" b="1" noProof="0" dirty="0">
                <a:solidFill>
                  <a:schemeClr val="accent2"/>
                </a:solidFill>
              </a:rPr>
              <a:t> </a:t>
            </a:r>
            <a:r>
              <a:rPr lang="cs-CZ" sz="3200" b="1" noProof="0" dirty="0" err="1">
                <a:solidFill>
                  <a:schemeClr val="accent2"/>
                </a:solidFill>
              </a:rPr>
              <a:t>dverí</a:t>
            </a:r>
            <a:endParaRPr lang="cs-CZ" sz="3200" b="1" noProof="0" dirty="0">
              <a:solidFill>
                <a:schemeClr val="accent2"/>
              </a:solidFill>
            </a:endParaRPr>
          </a:p>
          <a:p>
            <a:pPr marL="1071563" lvl="1" indent="-352425" eaLnBrk="1" hangingPunct="1">
              <a:buFont typeface="Wingdings" pitchFamily="2" charset="2"/>
              <a:buChar char="Ø"/>
            </a:pPr>
            <a:r>
              <a:rPr lang="cs-CZ" sz="2200" dirty="0">
                <a:solidFill>
                  <a:srgbClr val="0070C0"/>
                </a:solidFill>
              </a:rPr>
              <a:t>termíny v </a:t>
            </a:r>
            <a:r>
              <a:rPr lang="cs-CZ" sz="2200" dirty="0" err="1">
                <a:solidFill>
                  <a:srgbClr val="0070C0"/>
                </a:solidFill>
              </a:rPr>
              <a:t>pravidelnom</a:t>
            </a:r>
            <a:r>
              <a:rPr lang="cs-CZ" sz="2200" dirty="0">
                <a:solidFill>
                  <a:srgbClr val="0070C0"/>
                </a:solidFill>
              </a:rPr>
              <a:t> on-line </a:t>
            </a:r>
            <a:r>
              <a:rPr lang="cs-CZ" sz="2200" dirty="0" err="1">
                <a:solidFill>
                  <a:srgbClr val="0070C0"/>
                </a:solidFill>
              </a:rPr>
              <a:t>spravodaji</a:t>
            </a:r>
            <a:r>
              <a:rPr lang="cs-CZ" sz="2200" dirty="0">
                <a:solidFill>
                  <a:srgbClr val="0070C0"/>
                </a:solidFill>
              </a:rPr>
              <a:t> od </a:t>
            </a:r>
            <a:r>
              <a:rPr lang="cs-CZ" sz="2200" dirty="0" err="1">
                <a:solidFill>
                  <a:srgbClr val="0070C0"/>
                </a:solidFill>
              </a:rPr>
              <a:t>Scio</a:t>
            </a:r>
            <a:endParaRPr lang="cs-CZ" sz="2200" dirty="0">
              <a:solidFill>
                <a:srgbClr val="0070C0"/>
              </a:solidFill>
            </a:endParaRPr>
          </a:p>
          <a:p>
            <a:pPr marL="1071563" lvl="1" indent="-352425" eaLnBrk="1" hangingPunct="1">
              <a:buFont typeface="Wingdings" pitchFamily="2" charset="2"/>
              <a:buChar char="Ø"/>
            </a:pPr>
            <a:endParaRPr lang="cs-CZ" sz="2200" noProof="0" dirty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sz="3200" b="1" dirty="0" err="1">
                <a:solidFill>
                  <a:schemeClr val="accent2"/>
                </a:solidFill>
              </a:rPr>
              <a:t>Facebook</a:t>
            </a:r>
            <a:endParaRPr lang="cs-CZ" sz="3200" b="1" dirty="0">
              <a:solidFill>
                <a:schemeClr val="accent2"/>
              </a:solidFill>
            </a:endParaRPr>
          </a:p>
          <a:p>
            <a:pPr marL="1166813" lvl="1" indent="-447675" eaLnBrk="1" hangingPunct="1">
              <a:buFont typeface="Wingdings" pitchFamily="2" charset="2"/>
              <a:buChar char="Ø"/>
            </a:pPr>
            <a:r>
              <a:rPr lang="cs-CZ" sz="2200" dirty="0">
                <a:solidFill>
                  <a:srgbClr val="0070C0"/>
                </a:solidFill>
              </a:rPr>
              <a:t>stránky </a:t>
            </a:r>
            <a:r>
              <a:rPr lang="cs-CZ" sz="2200" dirty="0" err="1">
                <a:solidFill>
                  <a:srgbClr val="0070C0"/>
                </a:solidFill>
              </a:rPr>
              <a:t>fakúlt</a:t>
            </a:r>
            <a:r>
              <a:rPr lang="cs-CZ" sz="2200" dirty="0">
                <a:solidFill>
                  <a:srgbClr val="0070C0"/>
                </a:solidFill>
              </a:rPr>
              <a:t> na </a:t>
            </a:r>
            <a:r>
              <a:rPr lang="cs-CZ" sz="2200" dirty="0" err="1">
                <a:solidFill>
                  <a:srgbClr val="0070C0"/>
                </a:solidFill>
              </a:rPr>
              <a:t>facebooku</a:t>
            </a:r>
            <a:endParaRPr lang="cs-CZ" sz="2200" dirty="0">
              <a:solidFill>
                <a:srgbClr val="0070C0"/>
              </a:solidFill>
            </a:endParaRPr>
          </a:p>
          <a:p>
            <a:pPr marL="1166813" lvl="1" indent="-447675" eaLnBrk="1" hangingPunct="1">
              <a:buFont typeface="Wingdings" pitchFamily="2" charset="2"/>
              <a:buChar char="Ø"/>
            </a:pPr>
            <a:r>
              <a:rPr lang="cs-CZ" sz="2200" dirty="0" err="1">
                <a:solidFill>
                  <a:srgbClr val="0070C0"/>
                </a:solidFill>
              </a:rPr>
              <a:t>možnosť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klásť</a:t>
            </a:r>
            <a:r>
              <a:rPr lang="cs-CZ" sz="2200" dirty="0">
                <a:solidFill>
                  <a:srgbClr val="0070C0"/>
                </a:solidFill>
              </a:rPr>
              <a:t> otázky</a:t>
            </a:r>
          </a:p>
          <a:p>
            <a:pPr marL="1166813" lvl="1" indent="-447675" eaLnBrk="1" hangingPunct="1">
              <a:buFont typeface="Wingdings" pitchFamily="2" charset="2"/>
              <a:buChar char="Ø"/>
            </a:pPr>
            <a:r>
              <a:rPr lang="cs-CZ" sz="2200" dirty="0" err="1">
                <a:solidFill>
                  <a:srgbClr val="0070C0"/>
                </a:solidFill>
              </a:rPr>
              <a:t>možnosť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sledovať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dianie</a:t>
            </a:r>
            <a:r>
              <a:rPr lang="cs-CZ" sz="2200" dirty="0">
                <a:solidFill>
                  <a:srgbClr val="0070C0"/>
                </a:solidFill>
              </a:rPr>
              <a:t> na </a:t>
            </a:r>
            <a:r>
              <a:rPr lang="cs-CZ" sz="2200" dirty="0" err="1">
                <a:solidFill>
                  <a:srgbClr val="0070C0"/>
                </a:solidFill>
              </a:rPr>
              <a:t>fakulte</a:t>
            </a:r>
            <a:r>
              <a:rPr lang="cs-CZ" sz="2200" dirty="0">
                <a:solidFill>
                  <a:srgbClr val="0070C0"/>
                </a:solidFill>
              </a:rPr>
              <a:t> v </a:t>
            </a:r>
            <a:r>
              <a:rPr lang="cs-CZ" sz="2200" dirty="0" err="1">
                <a:solidFill>
                  <a:srgbClr val="0070C0"/>
                </a:solidFill>
              </a:rPr>
              <a:t>priebehu</a:t>
            </a:r>
            <a:r>
              <a:rPr lang="cs-CZ" sz="2200" dirty="0">
                <a:solidFill>
                  <a:srgbClr val="0070C0"/>
                </a:solidFill>
              </a:rPr>
              <a:t> roku:</a:t>
            </a:r>
          </a:p>
          <a:p>
            <a:pPr marL="1527176" lvl="2" indent="-447675" eaLnBrk="1" hangingPunct="1">
              <a:buFont typeface="Wingdings" pitchFamily="2" charset="2"/>
              <a:buChar char="Ø"/>
            </a:pPr>
            <a:r>
              <a:rPr lang="cs-CZ" sz="2200" dirty="0" err="1">
                <a:solidFill>
                  <a:srgbClr val="0070C0"/>
                </a:solidFill>
              </a:rPr>
              <a:t>zaujímaví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hostia</a:t>
            </a:r>
            <a:r>
              <a:rPr lang="cs-CZ" sz="2200" dirty="0">
                <a:solidFill>
                  <a:srgbClr val="0070C0"/>
                </a:solidFill>
              </a:rPr>
              <a:t>, </a:t>
            </a:r>
            <a:r>
              <a:rPr lang="cs-CZ" sz="2200" dirty="0" err="1">
                <a:solidFill>
                  <a:srgbClr val="0070C0"/>
                </a:solidFill>
              </a:rPr>
              <a:t>prednášky</a:t>
            </a:r>
            <a:r>
              <a:rPr lang="cs-CZ" sz="2200" dirty="0">
                <a:solidFill>
                  <a:srgbClr val="0070C0"/>
                </a:solidFill>
              </a:rPr>
              <a:t>, </a:t>
            </a:r>
            <a:r>
              <a:rPr lang="cs-CZ" sz="2200" dirty="0" err="1">
                <a:solidFill>
                  <a:srgbClr val="0070C0"/>
                </a:solidFill>
              </a:rPr>
              <a:t>stretnutia</a:t>
            </a:r>
            <a:r>
              <a:rPr lang="cs-CZ" sz="2200" dirty="0">
                <a:solidFill>
                  <a:srgbClr val="0070C0"/>
                </a:solidFill>
              </a:rPr>
              <a:t>, projekty</a:t>
            </a:r>
          </a:p>
          <a:p>
            <a:pPr marL="1527176" lvl="2" indent="-447675" eaLnBrk="1" hangingPunct="1">
              <a:buFont typeface="Wingdings" pitchFamily="2" charset="2"/>
              <a:buChar char="Ø"/>
            </a:pPr>
            <a:r>
              <a:rPr lang="cs-CZ" sz="2200" dirty="0">
                <a:solidFill>
                  <a:srgbClr val="0070C0"/>
                </a:solidFill>
              </a:rPr>
              <a:t>zábava a </a:t>
            </a:r>
            <a:r>
              <a:rPr lang="cs-CZ" sz="2200" dirty="0" err="1">
                <a:solidFill>
                  <a:srgbClr val="0070C0"/>
                </a:solidFill>
              </a:rPr>
              <a:t>voľný</a:t>
            </a:r>
            <a:r>
              <a:rPr lang="cs-CZ" sz="2200" dirty="0">
                <a:solidFill>
                  <a:srgbClr val="0070C0"/>
                </a:solidFill>
              </a:rPr>
              <a:t> čas (</a:t>
            </a:r>
            <a:r>
              <a:rPr lang="cs-CZ" sz="2200" dirty="0" err="1">
                <a:solidFill>
                  <a:srgbClr val="0070C0"/>
                </a:solidFill>
              </a:rPr>
              <a:t>párty</a:t>
            </a:r>
            <a:r>
              <a:rPr lang="cs-CZ" sz="2200" dirty="0">
                <a:solidFill>
                  <a:srgbClr val="0070C0"/>
                </a:solidFill>
              </a:rPr>
              <a:t>, výstavy, </a:t>
            </a:r>
            <a:r>
              <a:rPr lang="cs-CZ" sz="2200" dirty="0" err="1">
                <a:solidFill>
                  <a:srgbClr val="0070C0"/>
                </a:solidFill>
              </a:rPr>
              <a:t>šport</a:t>
            </a:r>
            <a:r>
              <a:rPr lang="cs-CZ" sz="2200" dirty="0">
                <a:solidFill>
                  <a:srgbClr val="0070C0"/>
                </a:solidFill>
              </a:rPr>
              <a:t>)</a:t>
            </a:r>
          </a:p>
          <a:p>
            <a:pPr marL="1527176" lvl="2" indent="-447675" eaLnBrk="1" hangingPunct="1">
              <a:buFont typeface="Wingdings" pitchFamily="2" charset="2"/>
              <a:buChar char="Ø"/>
            </a:pPr>
            <a:r>
              <a:rPr lang="cs-CZ" sz="2200" dirty="0" err="1">
                <a:solidFill>
                  <a:srgbClr val="0070C0"/>
                </a:solidFill>
              </a:rPr>
              <a:t>diskusie</a:t>
            </a:r>
            <a:endParaRPr lang="cs-CZ" sz="2200" dirty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Clr>
                <a:srgbClr val="990000"/>
              </a:buClr>
              <a:buFontTx/>
              <a:buNone/>
            </a:pPr>
            <a:endParaRPr lang="cs-CZ" sz="2400" noProof="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6"/>
            <a:ext cx="8229600" cy="594444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3600" noProof="0" dirty="0" err="1">
                <a:solidFill>
                  <a:schemeClr val="accent2">
                    <a:lumMod val="75000"/>
                  </a:schemeClr>
                </a:solidFill>
              </a:rPr>
              <a:t>Facebook</a:t>
            </a:r>
            <a:r>
              <a:rPr lang="cs-CZ" sz="3600" noProof="0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cs-CZ" sz="3600" noProof="0" dirty="0" err="1">
                <a:solidFill>
                  <a:schemeClr val="accent2">
                    <a:lumMod val="75000"/>
                  </a:schemeClr>
                </a:solidFill>
              </a:rPr>
              <a:t>ukážka</a:t>
            </a:r>
            <a:endParaRPr lang="cs-CZ" sz="360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694" t="8882" r="21846" b="26145"/>
          <a:stretch>
            <a:fillRect/>
          </a:stretch>
        </p:blipFill>
        <p:spPr bwMode="auto">
          <a:xfrm>
            <a:off x="0" y="1052736"/>
            <a:ext cx="914400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6"/>
            <a:ext cx="8229600" cy="594444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3600" dirty="0">
                <a:solidFill>
                  <a:srgbClr val="FF0000"/>
                </a:solidFill>
                <a:hlinkClick r:id="rId2"/>
              </a:rPr>
              <a:t>www.</a:t>
            </a:r>
            <a:r>
              <a:rPr lang="cs-CZ" sz="3600" dirty="0" err="1">
                <a:solidFill>
                  <a:srgbClr val="FF0000"/>
                </a:solidFill>
                <a:hlinkClick r:id="rId2"/>
              </a:rPr>
              <a:t>primat.cz</a:t>
            </a:r>
            <a:endParaRPr lang="cs-CZ" sz="3600" noProof="0" dirty="0">
              <a:solidFill>
                <a:srgbClr val="0070C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856984" cy="554461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cs-CZ" sz="3200" b="1" noProof="0" dirty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sz="3200" b="1" noProof="0" dirty="0" err="1">
                <a:solidFill>
                  <a:srgbClr val="0070C0"/>
                </a:solidFill>
              </a:rPr>
              <a:t>Primat</a:t>
            </a:r>
            <a:r>
              <a:rPr lang="cs-CZ" sz="3200" b="1" noProof="0" dirty="0">
                <a:solidFill>
                  <a:srgbClr val="0070C0"/>
                </a:solidFill>
              </a:rPr>
              <a:t> -</a:t>
            </a:r>
            <a:r>
              <a:rPr lang="cs-CZ" sz="3200" b="1" noProof="0" dirty="0">
                <a:solidFill>
                  <a:srgbClr val="FF0000"/>
                </a:solidFill>
              </a:rPr>
              <a:t> </a:t>
            </a:r>
            <a:r>
              <a:rPr lang="cs-CZ" sz="3200" b="1" noProof="0" dirty="0">
                <a:solidFill>
                  <a:srgbClr val="FF0000"/>
                </a:solidFill>
                <a:hlinkClick r:id="rId2"/>
              </a:rPr>
              <a:t>www.</a:t>
            </a:r>
            <a:r>
              <a:rPr lang="cs-CZ" sz="3200" b="1" noProof="0" dirty="0" err="1">
                <a:solidFill>
                  <a:srgbClr val="FF0000"/>
                </a:solidFill>
                <a:hlinkClick r:id="rId2"/>
              </a:rPr>
              <a:t>primat.cz</a:t>
            </a:r>
            <a:endParaRPr lang="cs-CZ" sz="3200" b="1" noProof="0" dirty="0">
              <a:solidFill>
                <a:srgbClr val="FF0000"/>
              </a:solidFill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cs-CZ" sz="2200" noProof="0" dirty="0">
                <a:solidFill>
                  <a:srgbClr val="0070C0"/>
                </a:solidFill>
              </a:rPr>
              <a:t>hodnocení fakult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cs-CZ" sz="2200" noProof="0" dirty="0">
                <a:solidFill>
                  <a:srgbClr val="0070C0"/>
                </a:solidFill>
              </a:rPr>
              <a:t>komentáře  studentů – ke kvalitě, náročnosti, vybavenosti, atd.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cs-CZ" sz="2200" noProof="0" dirty="0">
                <a:solidFill>
                  <a:srgbClr val="0070C0"/>
                </a:solidFill>
              </a:rPr>
              <a:t>hodnocení vysokoškolských pedagogů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cs-CZ" sz="2200" dirty="0">
                <a:solidFill>
                  <a:srgbClr val="0070C0"/>
                </a:solidFill>
              </a:rPr>
              <a:t>studijní materiály on-line</a:t>
            </a:r>
            <a:endParaRPr lang="cs-CZ" sz="2200" noProof="0" dirty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Clr>
                <a:srgbClr val="990000"/>
              </a:buClr>
              <a:buFontTx/>
              <a:buNone/>
            </a:pPr>
            <a:endParaRPr lang="cs-CZ" sz="2400" noProof="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856984" cy="554461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Clr>
                <a:srgbClr val="990000"/>
              </a:buClr>
              <a:buFontTx/>
              <a:buNone/>
            </a:pPr>
            <a:endParaRPr lang="cs-CZ" sz="2400" noProof="0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 l="21429" t="11121" r="21428" b="3921"/>
          <a:stretch>
            <a:fillRect/>
          </a:stretch>
        </p:blipFill>
        <p:spPr bwMode="auto">
          <a:xfrm>
            <a:off x="1763752" y="1"/>
            <a:ext cx="7380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6"/>
            <a:ext cx="8229600" cy="594444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3600" noProof="0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www.</a:t>
            </a:r>
            <a:r>
              <a:rPr lang="cs-CZ" sz="3600" noProof="0" dirty="0" err="1">
                <a:solidFill>
                  <a:schemeClr val="accent2">
                    <a:lumMod val="75000"/>
                  </a:schemeClr>
                </a:solidFill>
                <a:hlinkClick r:id="rId2"/>
              </a:rPr>
              <a:t>primat.cz</a:t>
            </a:r>
            <a:r>
              <a:rPr lang="cs-CZ" sz="36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856984" cy="554461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Font typeface="Wingdings" pitchFamily="2" charset="2"/>
              <a:buChar char="Ø"/>
            </a:pPr>
            <a:endParaRPr lang="cs-CZ" sz="2400" noProof="0" dirty="0"/>
          </a:p>
          <a:p>
            <a:pPr eaLnBrk="1" hangingPunct="1">
              <a:buClr>
                <a:srgbClr val="990000"/>
              </a:buClr>
              <a:buFontTx/>
              <a:buNone/>
            </a:pPr>
            <a:endParaRPr lang="cs-CZ" sz="2400" noProof="0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 l="21372" t="37166" r="23279" b="13875"/>
          <a:stretch>
            <a:fillRect/>
          </a:stretch>
        </p:blipFill>
        <p:spPr bwMode="auto">
          <a:xfrm>
            <a:off x="0" y="1556792"/>
            <a:ext cx="885698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6386B7B-CCB0-4C73-9373-247DEDA28C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b="9695"/>
          <a:stretch/>
        </p:blipFill>
        <p:spPr>
          <a:xfrm>
            <a:off x="0" y="2155255"/>
            <a:ext cx="9144000" cy="4226073"/>
          </a:xfrm>
          <a:prstGeom prst="rect">
            <a:avLst/>
          </a:prstGeom>
        </p:spPr>
      </p:pic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8640960" cy="4896544"/>
          </a:xfrm>
        </p:spPr>
        <p:txBody>
          <a:bodyPr/>
          <a:lstStyle/>
          <a:p>
            <a:pPr>
              <a:buNone/>
            </a:pPr>
            <a:r>
              <a:rPr lang="cs-CZ" dirty="0">
                <a:solidFill>
                  <a:srgbClr val="0076B8"/>
                </a:solidFill>
              </a:rPr>
              <a:t>…realizuje mnoho </a:t>
            </a:r>
            <a:r>
              <a:rPr lang="cs-CZ" dirty="0" err="1">
                <a:solidFill>
                  <a:srgbClr val="0076B8"/>
                </a:solidFill>
              </a:rPr>
              <a:t>projektov</a:t>
            </a:r>
            <a:r>
              <a:rPr lang="cs-CZ" dirty="0">
                <a:solidFill>
                  <a:srgbClr val="0076B8"/>
                </a:solidFill>
              </a:rPr>
              <a:t> </a:t>
            </a:r>
            <a:br>
              <a:rPr lang="cs-CZ" dirty="0">
                <a:solidFill>
                  <a:srgbClr val="0076B8"/>
                </a:solidFill>
              </a:rPr>
            </a:br>
            <a:r>
              <a:rPr lang="cs-CZ" dirty="0" err="1">
                <a:solidFill>
                  <a:srgbClr val="0076B8"/>
                </a:solidFill>
              </a:rPr>
              <a:t>zameraných</a:t>
            </a:r>
            <a:r>
              <a:rPr lang="cs-CZ" dirty="0">
                <a:solidFill>
                  <a:srgbClr val="0076B8"/>
                </a:solidFill>
              </a:rPr>
              <a:t> na </a:t>
            </a:r>
            <a:r>
              <a:rPr lang="cs-CZ" dirty="0" err="1">
                <a:solidFill>
                  <a:srgbClr val="0076B8"/>
                </a:solidFill>
              </a:rPr>
              <a:t>vzdelávanie</a:t>
            </a:r>
            <a:endParaRPr lang="cs-CZ" dirty="0">
              <a:solidFill>
                <a:srgbClr val="0076B8"/>
              </a:solidFill>
            </a:endParaRP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5288" y="332656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None/>
              <a:defRPr/>
            </a:pPr>
            <a:r>
              <a:rPr lang="cs-CZ" sz="400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Scio</a:t>
            </a:r>
            <a:r>
              <a:rPr lang="cs-CZ" sz="40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11809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5" y="1628800"/>
            <a:ext cx="8208912" cy="5040288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sz="4800" b="1" noProof="0" dirty="0">
                <a:solidFill>
                  <a:schemeClr val="bg1"/>
                </a:solidFill>
              </a:rPr>
              <a:t>3.</a:t>
            </a:r>
          </a:p>
          <a:p>
            <a:pPr algn="ctr" eaLnBrk="1" hangingPunct="1">
              <a:buFontTx/>
              <a:buNone/>
              <a:defRPr/>
            </a:pPr>
            <a:endParaRPr lang="cs-CZ" sz="3000" b="1" noProof="0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cs-CZ" sz="4800" b="1" noProof="0" dirty="0" err="1">
                <a:solidFill>
                  <a:schemeClr val="bg1"/>
                </a:solidFill>
              </a:rPr>
              <a:t>Prijímacie</a:t>
            </a:r>
            <a:r>
              <a:rPr lang="cs-CZ" sz="4800" b="1" noProof="0" dirty="0">
                <a:solidFill>
                  <a:schemeClr val="bg1"/>
                </a:solidFill>
              </a:rPr>
              <a:t> </a:t>
            </a:r>
            <a:r>
              <a:rPr lang="cs-CZ" sz="4800" b="1" dirty="0">
                <a:solidFill>
                  <a:schemeClr val="bg1"/>
                </a:solidFill>
              </a:rPr>
              <a:t>s</a:t>
            </a:r>
            <a:r>
              <a:rPr lang="cs-CZ" sz="4800" b="1" noProof="0" dirty="0" err="1">
                <a:solidFill>
                  <a:schemeClr val="bg1"/>
                </a:solidFill>
              </a:rPr>
              <a:t>kúšky</a:t>
            </a:r>
            <a:r>
              <a:rPr lang="cs-CZ" sz="4800" b="1" noProof="0" dirty="0">
                <a:solidFill>
                  <a:schemeClr val="bg1"/>
                </a:solidFill>
              </a:rPr>
              <a:t> na VŠ</a:t>
            </a:r>
          </a:p>
          <a:p>
            <a:pPr algn="ctr" eaLnBrk="1" hangingPunct="1">
              <a:buFontTx/>
              <a:buNone/>
              <a:defRPr/>
            </a:pPr>
            <a:endParaRPr lang="cs-CZ" sz="3000" b="1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</a:rPr>
              <a:t>Prijímacie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</a:rPr>
              <a:t>skúšky</a:t>
            </a:r>
            <a:endParaRPr lang="cs-CZ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 descr="tie-2566434_128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" b="-4355"/>
          <a:stretch/>
        </p:blipFill>
        <p:spPr>
          <a:xfrm>
            <a:off x="1979712" y="1268760"/>
            <a:ext cx="5832648" cy="5832648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00808"/>
            <a:ext cx="8374385" cy="4608512"/>
          </a:xfrm>
        </p:spPr>
        <p:txBody>
          <a:bodyPr/>
          <a:lstStyle/>
          <a:p>
            <a:pPr marL="363538" indent="-363538" eaLnBrk="1" hangingPunct="1">
              <a:buFont typeface="Wingdings" pitchFamily="2" charset="2"/>
              <a:buChar char="Ø"/>
            </a:pPr>
            <a:r>
              <a:rPr lang="cs-CZ" sz="2000" b="1" noProof="0" dirty="0"/>
              <a:t>bez </a:t>
            </a:r>
            <a:r>
              <a:rPr lang="cs-CZ" sz="2000" b="1" noProof="0" dirty="0" err="1"/>
              <a:t>prijímacích</a:t>
            </a:r>
            <a:r>
              <a:rPr lang="cs-CZ" sz="2000" b="1" noProof="0" dirty="0"/>
              <a:t> </a:t>
            </a:r>
            <a:r>
              <a:rPr lang="cs-CZ" sz="2000" b="1" noProof="0" dirty="0" err="1"/>
              <a:t>skúšok</a:t>
            </a:r>
            <a:r>
              <a:rPr lang="cs-CZ" sz="2000" noProof="0" dirty="0"/>
              <a:t>, </a:t>
            </a:r>
            <a:r>
              <a:rPr lang="cs-CZ" sz="2000" noProof="0" dirty="0" err="1"/>
              <a:t>výbe</a:t>
            </a:r>
            <a:r>
              <a:rPr lang="cs-CZ" sz="2000" dirty="0"/>
              <a:t>r </a:t>
            </a:r>
            <a:r>
              <a:rPr lang="cs-CZ" sz="2000" dirty="0" err="1"/>
              <a:t>podľa</a:t>
            </a:r>
            <a:endParaRPr lang="cs-CZ" sz="2000" noProof="0" dirty="0"/>
          </a:p>
          <a:p>
            <a:pPr marL="363538" indent="-363538" eaLnBrk="1" hangingPunct="1">
              <a:buFontTx/>
              <a:buNone/>
            </a:pPr>
            <a:r>
              <a:rPr lang="cs-CZ" sz="2000" noProof="0" dirty="0"/>
              <a:t>	</a:t>
            </a:r>
            <a:r>
              <a:rPr lang="cs-CZ" sz="2000" noProof="0" dirty="0" err="1"/>
              <a:t>prospechu</a:t>
            </a:r>
            <a:r>
              <a:rPr lang="cs-CZ" sz="2000" noProof="0" dirty="0"/>
              <a:t> na SŠ, </a:t>
            </a:r>
            <a:r>
              <a:rPr lang="cs-CZ" sz="2000" noProof="0" dirty="0" err="1"/>
              <a:t>podľa</a:t>
            </a:r>
            <a:r>
              <a:rPr lang="cs-CZ" sz="2000" noProof="0" dirty="0"/>
              <a:t> </a:t>
            </a:r>
            <a:r>
              <a:rPr lang="cs-CZ" sz="2000" noProof="0" dirty="0" err="1"/>
              <a:t>výsledkov</a:t>
            </a:r>
            <a:r>
              <a:rPr lang="cs-CZ" sz="2000" noProof="0" dirty="0"/>
              <a:t> maturity,</a:t>
            </a:r>
            <a:br>
              <a:rPr lang="cs-CZ" sz="2000" noProof="0" dirty="0"/>
            </a:br>
            <a:r>
              <a:rPr lang="cs-CZ" sz="2000" noProof="0" dirty="0"/>
              <a:t>bez </a:t>
            </a:r>
            <a:r>
              <a:rPr lang="cs-CZ" sz="2000" noProof="0" dirty="0" err="1"/>
              <a:t>výberu</a:t>
            </a:r>
            <a:r>
              <a:rPr lang="cs-CZ" sz="2000" noProof="0" dirty="0"/>
              <a:t> (</a:t>
            </a:r>
            <a:r>
              <a:rPr lang="cs-CZ" sz="2000" noProof="0" dirty="0" err="1"/>
              <a:t>napr</a:t>
            </a:r>
            <a:r>
              <a:rPr lang="cs-CZ" sz="2000" noProof="0" dirty="0"/>
              <a:t>. </a:t>
            </a:r>
            <a:r>
              <a:rPr lang="cs-CZ" sz="2000" noProof="0" dirty="0" err="1"/>
              <a:t>niektoré</a:t>
            </a:r>
            <a:r>
              <a:rPr lang="cs-CZ" sz="2000" noProof="0" dirty="0"/>
              <a:t> technické odbory)</a:t>
            </a:r>
          </a:p>
          <a:p>
            <a:pPr marL="363538" indent="-363538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000" b="1" noProof="0" dirty="0" err="1"/>
              <a:t>vlastné</a:t>
            </a:r>
            <a:r>
              <a:rPr lang="cs-CZ" sz="2000" noProof="0" dirty="0"/>
              <a:t> </a:t>
            </a:r>
            <a:r>
              <a:rPr lang="cs-CZ" sz="2000" noProof="0" dirty="0" err="1"/>
              <a:t>prijímacie</a:t>
            </a:r>
            <a:r>
              <a:rPr lang="cs-CZ" sz="2000" noProof="0" dirty="0"/>
              <a:t> </a:t>
            </a:r>
            <a:r>
              <a:rPr lang="cs-CZ" sz="2000" noProof="0" dirty="0" err="1"/>
              <a:t>skúšky</a:t>
            </a:r>
            <a:r>
              <a:rPr lang="cs-CZ" sz="2000" noProof="0" dirty="0"/>
              <a:t> fakulty</a:t>
            </a:r>
          </a:p>
          <a:p>
            <a:pPr marL="363538" indent="-363538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000" b="1" noProof="0" dirty="0" err="1"/>
              <a:t>celouniverzitný</a:t>
            </a:r>
            <a:r>
              <a:rPr lang="cs-CZ" sz="2000" b="1" noProof="0" dirty="0"/>
              <a:t> test </a:t>
            </a:r>
            <a:br>
              <a:rPr lang="cs-CZ" sz="2000" b="1" noProof="0" dirty="0"/>
            </a:br>
            <a:r>
              <a:rPr lang="cs-CZ" sz="2000" noProof="0" dirty="0"/>
              <a:t>(</a:t>
            </a:r>
            <a:r>
              <a:rPr lang="cs-CZ" sz="2000" noProof="0" dirty="0" err="1"/>
              <a:t>napr</a:t>
            </a:r>
            <a:r>
              <a:rPr lang="cs-CZ" sz="2000" noProof="0" dirty="0"/>
              <a:t>. TSP – </a:t>
            </a:r>
            <a:r>
              <a:rPr lang="cs-CZ" sz="2000" noProof="0" dirty="0" err="1"/>
              <a:t>spoločný</a:t>
            </a:r>
            <a:r>
              <a:rPr lang="cs-CZ" sz="2000" noProof="0" dirty="0"/>
              <a:t> </a:t>
            </a:r>
            <a:r>
              <a:rPr lang="cs-CZ" sz="2000" noProof="0" dirty="0" err="1"/>
              <a:t>pre</a:t>
            </a:r>
            <a:r>
              <a:rPr lang="cs-CZ" sz="2000" noProof="0" dirty="0"/>
              <a:t> </a:t>
            </a:r>
            <a:r>
              <a:rPr lang="cs-CZ" sz="2000" noProof="0" dirty="0" err="1"/>
              <a:t>väčšinu</a:t>
            </a:r>
            <a:r>
              <a:rPr lang="cs-CZ" sz="2000" noProof="0" dirty="0"/>
              <a:t> </a:t>
            </a:r>
            <a:r>
              <a:rPr lang="cs-CZ" sz="2000" noProof="0" dirty="0" err="1"/>
              <a:t>fakúlt</a:t>
            </a:r>
            <a:r>
              <a:rPr lang="cs-CZ" sz="2000" noProof="0" dirty="0"/>
              <a:t> MU v </a:t>
            </a:r>
            <a:r>
              <a:rPr lang="cs-CZ" sz="2000" noProof="0" dirty="0" err="1"/>
              <a:t>Brne</a:t>
            </a:r>
            <a:r>
              <a:rPr lang="cs-CZ" sz="2000" noProof="0" dirty="0"/>
              <a:t>) </a:t>
            </a:r>
          </a:p>
          <a:p>
            <a:pPr marL="363538" indent="-363538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000" b="1" noProof="0" dirty="0"/>
              <a:t>test všeobecného </a:t>
            </a:r>
            <a:r>
              <a:rPr lang="cs-CZ" sz="2000" b="1" noProof="0" dirty="0" err="1"/>
              <a:t>prehľadu</a:t>
            </a:r>
            <a:r>
              <a:rPr lang="cs-CZ" sz="2000" b="1" noProof="0" dirty="0"/>
              <a:t> </a:t>
            </a:r>
            <a:r>
              <a:rPr lang="cs-CZ" sz="2000" noProof="0" dirty="0"/>
              <a:t>– </a:t>
            </a:r>
            <a:r>
              <a:rPr lang="cs-CZ" sz="2000" noProof="0" dirty="0" err="1"/>
              <a:t>prehľad</a:t>
            </a:r>
            <a:r>
              <a:rPr lang="cs-CZ" sz="2000" noProof="0" dirty="0"/>
              <a:t> znalostí, </a:t>
            </a:r>
            <a:r>
              <a:rPr lang="cs-CZ" sz="2000" noProof="0" dirty="0" err="1"/>
              <a:t>veľmi</a:t>
            </a:r>
            <a:r>
              <a:rPr lang="cs-CZ" sz="2000" noProof="0" dirty="0"/>
              <a:t> široký </a:t>
            </a:r>
            <a:r>
              <a:rPr lang="cs-CZ" sz="2000" noProof="0" dirty="0" err="1"/>
              <a:t>záber</a:t>
            </a:r>
            <a:r>
              <a:rPr lang="cs-CZ" sz="2000" noProof="0" dirty="0"/>
              <a:t>, </a:t>
            </a:r>
            <a:r>
              <a:rPr lang="cs-CZ" sz="2000" dirty="0"/>
              <a:t>často je </a:t>
            </a:r>
            <a:r>
              <a:rPr lang="cs-CZ" sz="2000" dirty="0" err="1"/>
              <a:t>takmer</a:t>
            </a:r>
            <a:r>
              <a:rPr lang="cs-CZ" sz="2000" noProof="0" dirty="0"/>
              <a:t> nemožné </a:t>
            </a:r>
            <a:r>
              <a:rPr lang="cs-CZ" sz="2000" noProof="0" dirty="0" err="1"/>
              <a:t>sa</a:t>
            </a:r>
            <a:r>
              <a:rPr lang="cs-CZ" sz="2000" noProof="0" dirty="0"/>
              <a:t> „</a:t>
            </a:r>
            <a:r>
              <a:rPr lang="cs-CZ" sz="2000" noProof="0" dirty="0" err="1"/>
              <a:t>dobre</a:t>
            </a:r>
            <a:r>
              <a:rPr lang="cs-CZ" sz="2000" noProof="0" dirty="0"/>
              <a:t>“ </a:t>
            </a:r>
            <a:r>
              <a:rPr lang="cs-CZ" sz="2000" noProof="0" dirty="0" err="1"/>
              <a:t>pripraviť</a:t>
            </a:r>
            <a:r>
              <a:rPr lang="cs-CZ" sz="2000" noProof="0" dirty="0"/>
              <a:t> </a:t>
            </a:r>
          </a:p>
          <a:p>
            <a:pPr marL="363538" indent="-363538" eaLnBrk="1" hangingPunct="1">
              <a:spcBef>
                <a:spcPts val="2400"/>
              </a:spcBef>
              <a:buFont typeface="Wingdings" pitchFamily="2" charset="2"/>
              <a:buChar char="Ø"/>
            </a:pPr>
            <a:r>
              <a:rPr lang="cs-CZ" sz="2000" b="1" noProof="0" dirty="0" err="1"/>
              <a:t>Národn</a:t>
            </a:r>
            <a:r>
              <a:rPr lang="cs-CZ" sz="2000" b="1" dirty="0"/>
              <a:t>é</a:t>
            </a:r>
            <a:r>
              <a:rPr lang="cs-CZ" sz="2000" b="1" noProof="0" dirty="0"/>
              <a:t> </a:t>
            </a:r>
            <a:r>
              <a:rPr lang="cs-CZ" sz="2000" b="1" noProof="0" dirty="0" err="1"/>
              <a:t>porovnávacie</a:t>
            </a:r>
            <a:r>
              <a:rPr lang="cs-CZ" sz="2000" b="1" noProof="0" dirty="0"/>
              <a:t> </a:t>
            </a:r>
            <a:r>
              <a:rPr lang="cs-CZ" sz="2000" b="1" noProof="0" dirty="0" err="1"/>
              <a:t>skúšky</a:t>
            </a:r>
            <a:r>
              <a:rPr lang="cs-CZ" sz="2000" b="1" noProof="0" dirty="0"/>
              <a:t> NPS (NSZ)</a:t>
            </a:r>
            <a:r>
              <a:rPr lang="cs-CZ" sz="2000" noProof="0" dirty="0"/>
              <a:t>, test OSP (VŠP) / ZSV / MAT / AJ / Bio/Che – fakulty </a:t>
            </a:r>
            <a:r>
              <a:rPr lang="cs-CZ" sz="2000" noProof="0" dirty="0" err="1"/>
              <a:t>rozhodnú</a:t>
            </a:r>
            <a:r>
              <a:rPr lang="cs-CZ" sz="2000" noProof="0" dirty="0"/>
              <a:t>, </a:t>
            </a:r>
            <a:r>
              <a:rPr lang="cs-CZ" sz="2000" noProof="0" dirty="0" err="1"/>
              <a:t>ktorý</a:t>
            </a:r>
            <a:r>
              <a:rPr lang="cs-CZ" sz="2000" dirty="0"/>
              <a:t> z </a:t>
            </a:r>
            <a:r>
              <a:rPr lang="cs-CZ" sz="2000" dirty="0" err="1"/>
              <a:t>testov</a:t>
            </a:r>
            <a:r>
              <a:rPr lang="cs-CZ" sz="2000" dirty="0"/>
              <a:t> </a:t>
            </a:r>
            <a:r>
              <a:rPr lang="cs-CZ" sz="2000" dirty="0" err="1"/>
              <a:t>budú</a:t>
            </a:r>
            <a:r>
              <a:rPr lang="cs-CZ" sz="2000" dirty="0"/>
              <a:t> </a:t>
            </a:r>
            <a:r>
              <a:rPr lang="cs-CZ" sz="2000" dirty="0" err="1"/>
              <a:t>vyžadovať</a:t>
            </a:r>
            <a:r>
              <a:rPr lang="cs-CZ" sz="2000" dirty="0"/>
              <a:t> </a:t>
            </a:r>
            <a:r>
              <a:rPr lang="cs-CZ" sz="2000" dirty="0" err="1"/>
              <a:t>alebo</a:t>
            </a:r>
            <a:r>
              <a:rPr lang="cs-CZ" sz="2000" dirty="0"/>
              <a:t> </a:t>
            </a:r>
            <a:r>
              <a:rPr lang="cs-CZ" sz="2000" dirty="0" err="1"/>
              <a:t>uznávať</a:t>
            </a:r>
            <a:endParaRPr lang="cs-CZ" sz="2000" noProof="0" dirty="0"/>
          </a:p>
        </p:txBody>
      </p:sp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341438"/>
            <a:ext cx="27003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xmlns="" id="{A4F7E479-4B24-4A73-BC52-6AF524C58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450850"/>
          </a:xfrm>
        </p:spPr>
        <p:txBody>
          <a:bodyPr/>
          <a:lstStyle/>
          <a:p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</a:rPr>
              <a:t>Prijímacie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accent2">
                    <a:lumMod val="75000"/>
                  </a:schemeClr>
                </a:solidFill>
              </a:rPr>
              <a:t>skúšky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</a:rPr>
              <a:t> na VŠ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b="1" noProof="0" dirty="0" err="1">
                <a:solidFill>
                  <a:schemeClr val="accent2">
                    <a:lumMod val="75000"/>
                  </a:schemeClr>
                </a:solidFill>
              </a:rPr>
              <a:t>Národné</a:t>
            </a:r>
            <a:r>
              <a:rPr lang="cs-CZ" sz="2800" b="1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b="1" noProof="0" dirty="0" err="1">
                <a:solidFill>
                  <a:schemeClr val="accent2">
                    <a:lumMod val="75000"/>
                  </a:schemeClr>
                </a:solidFill>
              </a:rPr>
              <a:t>porovnávacie</a:t>
            </a:r>
            <a:r>
              <a:rPr lang="cs-CZ" sz="2800" b="1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b="1" noProof="0" dirty="0" err="1">
                <a:solidFill>
                  <a:schemeClr val="accent2">
                    <a:lumMod val="75000"/>
                  </a:schemeClr>
                </a:solidFill>
              </a:rPr>
              <a:t>skúšky</a:t>
            </a:r>
            <a:endParaRPr lang="cs-CZ" sz="28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8840"/>
            <a:ext cx="8928100" cy="4137323"/>
          </a:xfrm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cs-CZ" noProof="0" dirty="0"/>
              <a:t>rok 2018/19: </a:t>
            </a:r>
            <a:r>
              <a:rPr lang="cs-CZ" noProof="0" dirty="0" err="1"/>
              <a:t>viac</a:t>
            </a:r>
            <a:r>
              <a:rPr lang="cs-CZ" noProof="0" dirty="0"/>
              <a:t> než 500 </a:t>
            </a:r>
            <a:r>
              <a:rPr lang="cs-CZ" noProof="0" dirty="0" err="1"/>
              <a:t>odborov</a:t>
            </a:r>
            <a:r>
              <a:rPr lang="cs-CZ" noProof="0" dirty="0"/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noProof="0" dirty="0"/>
              <a:t>	</a:t>
            </a:r>
            <a:r>
              <a:rPr lang="cs-CZ" noProof="0" dirty="0" err="1"/>
              <a:t>vyše</a:t>
            </a:r>
            <a:r>
              <a:rPr lang="cs-CZ" noProof="0" dirty="0"/>
              <a:t> </a:t>
            </a:r>
            <a:r>
              <a:rPr lang="cs-CZ" b="1" noProof="0" dirty="0"/>
              <a:t>50 </a:t>
            </a:r>
            <a:r>
              <a:rPr lang="cs-CZ" b="1" noProof="0" dirty="0" err="1"/>
              <a:t>fakúlt</a:t>
            </a:r>
            <a:r>
              <a:rPr lang="cs-CZ" b="1" noProof="0" dirty="0"/>
              <a:t> v ČR, 30 v SR</a:t>
            </a:r>
          </a:p>
          <a:p>
            <a:pPr eaLnBrk="1" hangingPunct="1">
              <a:buFontTx/>
              <a:buNone/>
              <a:defRPr/>
            </a:pPr>
            <a:endParaRPr lang="cs-CZ" sz="2000" b="1" noProof="0" dirty="0"/>
          </a:p>
          <a:p>
            <a:pPr eaLnBrk="1" hangingPunct="1">
              <a:buFontTx/>
              <a:buChar char="•"/>
              <a:defRPr/>
            </a:pPr>
            <a:r>
              <a:rPr lang="cs-CZ" noProof="0" dirty="0"/>
              <a:t>forma: </a:t>
            </a:r>
            <a:r>
              <a:rPr lang="cs-CZ" noProof="0" dirty="0" err="1"/>
              <a:t>písomný</a:t>
            </a:r>
            <a:r>
              <a:rPr lang="cs-CZ" noProof="0" dirty="0"/>
              <a:t> test</a:t>
            </a:r>
          </a:p>
          <a:p>
            <a:pPr eaLnBrk="1" hangingPunct="1">
              <a:buFontTx/>
              <a:buChar char="•"/>
              <a:defRPr/>
            </a:pPr>
            <a:endParaRPr lang="cs-CZ" sz="2000" noProof="0" dirty="0"/>
          </a:p>
          <a:p>
            <a:pPr eaLnBrk="1" hangingPunct="1">
              <a:buFontTx/>
              <a:buChar char="•"/>
              <a:defRPr/>
            </a:pPr>
            <a:r>
              <a:rPr lang="cs-CZ" noProof="0" dirty="0" err="1"/>
              <a:t>spravodlivé</a:t>
            </a:r>
            <a:r>
              <a:rPr lang="cs-CZ" noProof="0" dirty="0"/>
              <a:t>, </a:t>
            </a:r>
            <a:r>
              <a:rPr lang="cs-CZ" noProof="0" dirty="0" err="1"/>
              <a:t>transparentné</a:t>
            </a:r>
            <a:r>
              <a:rPr lang="cs-CZ" noProof="0" dirty="0"/>
              <a:t>, </a:t>
            </a:r>
            <a:r>
              <a:rPr lang="cs-CZ" noProof="0" dirty="0" err="1"/>
              <a:t>objektívne</a:t>
            </a:r>
            <a:r>
              <a:rPr lang="cs-CZ" noProof="0" dirty="0"/>
              <a:t> </a:t>
            </a:r>
          </a:p>
          <a:p>
            <a:pPr eaLnBrk="1" hangingPunct="1">
              <a:buFontTx/>
              <a:buChar char="•"/>
              <a:defRPr/>
            </a:pPr>
            <a:endParaRPr lang="cs-CZ" noProof="0" dirty="0"/>
          </a:p>
          <a:p>
            <a:pPr eaLnBrk="1" hangingPunct="1">
              <a:buFontTx/>
              <a:buChar char="•"/>
              <a:defRPr/>
            </a:pPr>
            <a:r>
              <a:rPr lang="cs-CZ" noProof="0" dirty="0" err="1"/>
              <a:t>komfortné</a:t>
            </a:r>
            <a:r>
              <a:rPr lang="cs-CZ" noProof="0" dirty="0"/>
              <a:t> </a:t>
            </a:r>
            <a:r>
              <a:rPr lang="cs-CZ" noProof="0" dirty="0" err="1"/>
              <a:t>pre</a:t>
            </a:r>
            <a:r>
              <a:rPr lang="cs-CZ" noProof="0" dirty="0"/>
              <a:t> </a:t>
            </a:r>
            <a:r>
              <a:rPr lang="cs-CZ" noProof="0" dirty="0" err="1"/>
              <a:t>uchádzačov</a:t>
            </a:r>
            <a:r>
              <a:rPr lang="cs-CZ" noProof="0" dirty="0"/>
              <a:t> i </a:t>
            </a:r>
            <a:r>
              <a:rPr lang="cs-CZ" noProof="0" dirty="0" err="1"/>
              <a:t>pre</a:t>
            </a:r>
            <a:r>
              <a:rPr lang="cs-CZ" noProof="0" dirty="0"/>
              <a:t> fakulty	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855" y="1341439"/>
            <a:ext cx="2399820" cy="35997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noProof="0"/>
              <a:t> </a:t>
            </a:r>
            <a:r>
              <a:rPr lang="cs-CZ" sz="2800" b="1" noProof="0">
                <a:solidFill>
                  <a:schemeClr val="accent1">
                    <a:lumMod val="75000"/>
                  </a:schemeClr>
                </a:solidFill>
              </a:rPr>
              <a:t>Termíny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4" y="1628799"/>
            <a:ext cx="8713664" cy="44973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sz="2400" b="1" noProof="0" dirty="0"/>
          </a:p>
          <a:p>
            <a:pPr eaLnBrk="1" hangingPunct="1">
              <a:buFontTx/>
              <a:buNone/>
            </a:pPr>
            <a:endParaRPr lang="cs-CZ" sz="1800" noProof="0" dirty="0"/>
          </a:p>
          <a:p>
            <a:pPr eaLnBrk="1" hangingPunct="1">
              <a:buFontTx/>
              <a:buNone/>
            </a:pPr>
            <a:endParaRPr lang="cs-CZ" sz="2000" noProof="0" dirty="0"/>
          </a:p>
          <a:p>
            <a:pPr eaLnBrk="1" hangingPunct="1">
              <a:buFontTx/>
              <a:buNone/>
            </a:pPr>
            <a:endParaRPr lang="cs-CZ" sz="2000" noProof="0" dirty="0"/>
          </a:p>
          <a:p>
            <a:pPr eaLnBrk="1" hangingPunct="1">
              <a:buFontTx/>
              <a:buChar char="•"/>
            </a:pPr>
            <a:endParaRPr lang="cs-CZ" sz="2000" noProof="0" dirty="0"/>
          </a:p>
          <a:p>
            <a:pPr eaLnBrk="1" hangingPunct="1">
              <a:buFontTx/>
              <a:buChar char="•"/>
            </a:pPr>
            <a:endParaRPr lang="cs-CZ" sz="2000" noProof="0" dirty="0"/>
          </a:p>
          <a:p>
            <a:pPr eaLnBrk="1" hangingPunct="1">
              <a:buFontTx/>
              <a:buNone/>
            </a:pPr>
            <a:r>
              <a:rPr lang="cs-CZ" sz="1200" noProof="0" dirty="0"/>
              <a:t>   </a:t>
            </a:r>
          </a:p>
          <a:p>
            <a:pPr eaLnBrk="1" hangingPunct="1">
              <a:buFontTx/>
              <a:buNone/>
            </a:pPr>
            <a:endParaRPr lang="cs-CZ" sz="1200" i="1" noProof="0" dirty="0"/>
          </a:p>
          <a:p>
            <a:pPr eaLnBrk="1" hangingPunct="1">
              <a:buFontTx/>
              <a:buNone/>
            </a:pPr>
            <a:r>
              <a:rPr lang="cs-CZ" sz="1200" i="1" noProof="0" dirty="0"/>
              <a:t>   VŠP = Všeobecné </a:t>
            </a:r>
            <a:r>
              <a:rPr lang="cs-CZ" sz="1200" i="1" noProof="0" dirty="0" err="1"/>
              <a:t>študijné</a:t>
            </a:r>
            <a:r>
              <a:rPr lang="cs-CZ" sz="1200" i="1" noProof="0" dirty="0"/>
              <a:t> </a:t>
            </a:r>
            <a:r>
              <a:rPr lang="cs-CZ" sz="1200" i="1" noProof="0" dirty="0" err="1"/>
              <a:t>predpoklady</a:t>
            </a:r>
            <a:r>
              <a:rPr lang="cs-CZ" sz="1200" i="1" noProof="0" dirty="0"/>
              <a:t>, OSP = Obecné studijní předpoklady, ZSV = Základy společenských věd</a:t>
            </a:r>
          </a:p>
          <a:p>
            <a:pPr eaLnBrk="1" hangingPunct="1">
              <a:buFontTx/>
              <a:buNone/>
            </a:pPr>
            <a:endParaRPr lang="cs-CZ" sz="1200" i="1" noProof="0" dirty="0"/>
          </a:p>
          <a:p>
            <a:pPr marL="261938" indent="-261938" eaLnBrk="1" hangingPunct="1">
              <a:spcBef>
                <a:spcPts val="600"/>
              </a:spcBef>
              <a:buFontTx/>
              <a:buChar char="-"/>
            </a:pPr>
            <a:r>
              <a:rPr lang="cs-CZ" sz="2000" noProof="0" dirty="0"/>
              <a:t>je možné si </a:t>
            </a:r>
            <a:r>
              <a:rPr lang="cs-CZ" sz="2000" noProof="0" dirty="0" err="1"/>
              <a:t>vybrať</a:t>
            </a:r>
            <a:r>
              <a:rPr lang="cs-CZ" sz="2000" noProof="0" dirty="0"/>
              <a:t> termín</a:t>
            </a:r>
          </a:p>
          <a:p>
            <a:pPr marL="261938" indent="-261938" eaLnBrk="1" hangingPunct="1">
              <a:spcBef>
                <a:spcPts val="1200"/>
              </a:spcBef>
              <a:buFontTx/>
              <a:buChar char="-"/>
            </a:pPr>
            <a:r>
              <a:rPr lang="cs-CZ" sz="2000" noProof="0" dirty="0" err="1"/>
              <a:t>skúšku</a:t>
            </a:r>
            <a:r>
              <a:rPr lang="cs-CZ" sz="2000" noProof="0" dirty="0"/>
              <a:t> </a:t>
            </a:r>
            <a:r>
              <a:rPr lang="cs-CZ" sz="2000" dirty="0"/>
              <a:t>možno </a:t>
            </a:r>
            <a:r>
              <a:rPr lang="cs-CZ" sz="2000" noProof="0" dirty="0" err="1"/>
              <a:t>opakovať</a:t>
            </a:r>
            <a:r>
              <a:rPr lang="cs-CZ" sz="2000" noProof="0" dirty="0"/>
              <a:t>, fakulta obdrží </a:t>
            </a:r>
            <a:r>
              <a:rPr lang="cs-CZ" sz="2000" noProof="0" dirty="0" err="1"/>
              <a:t>iba</a:t>
            </a:r>
            <a:r>
              <a:rPr lang="cs-CZ" sz="2000" noProof="0" dirty="0"/>
              <a:t> </a:t>
            </a:r>
            <a:r>
              <a:rPr lang="cs-CZ" sz="2000" noProof="0" dirty="0" err="1"/>
              <a:t>najlepší</a:t>
            </a:r>
            <a:r>
              <a:rPr lang="cs-CZ" sz="2000" noProof="0" dirty="0"/>
              <a:t> </a:t>
            </a:r>
            <a:r>
              <a:rPr lang="cs-CZ" sz="2000" noProof="0" dirty="0" err="1"/>
              <a:t>dosiahnutý</a:t>
            </a:r>
            <a:r>
              <a:rPr lang="cs-CZ" sz="2000" noProof="0" dirty="0"/>
              <a:t> </a:t>
            </a:r>
            <a:r>
              <a:rPr lang="cs-CZ" sz="2000" noProof="0" dirty="0" err="1"/>
              <a:t>výsledok</a:t>
            </a:r>
            <a:endParaRPr lang="cs-CZ" sz="2000" noProof="0" dirty="0"/>
          </a:p>
          <a:p>
            <a:pPr marL="261938" indent="-261938" eaLnBrk="1" hangingPunct="1">
              <a:spcBef>
                <a:spcPts val="1200"/>
              </a:spcBef>
              <a:buFontTx/>
              <a:buChar char="-"/>
            </a:pPr>
            <a:r>
              <a:rPr lang="cs-CZ" sz="2000" noProof="0" dirty="0"/>
              <a:t>POZOR: </a:t>
            </a:r>
            <a:r>
              <a:rPr lang="cs-CZ" sz="2000" noProof="0" dirty="0" err="1"/>
              <a:t>niekteré</a:t>
            </a:r>
            <a:r>
              <a:rPr lang="cs-CZ" sz="2000" noProof="0" dirty="0"/>
              <a:t> fakulty </a:t>
            </a:r>
            <a:r>
              <a:rPr lang="cs-CZ" sz="2000" noProof="0" dirty="0" err="1"/>
              <a:t>uznávajú</a:t>
            </a:r>
            <a:r>
              <a:rPr lang="cs-CZ" sz="2000" noProof="0" dirty="0"/>
              <a:t> </a:t>
            </a:r>
            <a:r>
              <a:rPr lang="cs-CZ" sz="2000" noProof="0" dirty="0" err="1"/>
              <a:t>iba</a:t>
            </a:r>
            <a:r>
              <a:rPr lang="cs-CZ" sz="2000" noProof="0" dirty="0"/>
              <a:t> </a:t>
            </a:r>
            <a:r>
              <a:rPr lang="cs-CZ" sz="2000" noProof="0" dirty="0" err="1"/>
              <a:t>niekteré</a:t>
            </a:r>
            <a:r>
              <a:rPr lang="cs-CZ" sz="2000" noProof="0" dirty="0"/>
              <a:t> termíny – vždy je to </a:t>
            </a:r>
            <a:r>
              <a:rPr lang="cs-CZ" sz="2000" noProof="0" dirty="0" err="1"/>
              <a:t>špecifikované</a:t>
            </a:r>
            <a:r>
              <a:rPr lang="cs-CZ" sz="2000" noProof="0" dirty="0"/>
              <a:t> v </a:t>
            </a:r>
            <a:r>
              <a:rPr lang="cs-CZ" sz="2000" noProof="0" dirty="0" err="1"/>
              <a:t>podmienkach</a:t>
            </a:r>
            <a:r>
              <a:rPr lang="cs-CZ" sz="2000" noProof="0" dirty="0"/>
              <a:t> </a:t>
            </a:r>
            <a:r>
              <a:rPr lang="cs-CZ" sz="2000" noProof="0" dirty="0" err="1"/>
              <a:t>prijímacieho</a:t>
            </a:r>
            <a:r>
              <a:rPr lang="cs-CZ" sz="2000" noProof="0" dirty="0"/>
              <a:t> </a:t>
            </a:r>
            <a:r>
              <a:rPr lang="cs-CZ" sz="2000" noProof="0" dirty="0" err="1"/>
              <a:t>konania</a:t>
            </a:r>
            <a:r>
              <a:rPr lang="cs-CZ" sz="2000" noProof="0" dirty="0"/>
              <a:t> na </a:t>
            </a:r>
            <a:r>
              <a:rPr lang="cs-CZ" sz="2000" noProof="0" dirty="0" err="1"/>
              <a:t>stránkach</a:t>
            </a:r>
            <a:r>
              <a:rPr lang="cs-CZ" sz="2000" noProof="0" dirty="0"/>
              <a:t> fakulty; </a:t>
            </a:r>
            <a:r>
              <a:rPr lang="cs-CZ" sz="2000" noProof="0" dirty="0" err="1"/>
              <a:t>informácie</a:t>
            </a:r>
            <a:r>
              <a:rPr lang="cs-CZ" sz="2000" noProof="0" dirty="0"/>
              <a:t> </a:t>
            </a:r>
            <a:r>
              <a:rPr lang="cs-CZ" sz="2000" noProof="0" dirty="0" err="1"/>
              <a:t>nájdete</a:t>
            </a:r>
            <a:r>
              <a:rPr lang="cs-CZ" sz="2000" noProof="0" dirty="0"/>
              <a:t> </a:t>
            </a:r>
            <a:r>
              <a:rPr lang="cs-CZ" sz="2000" noProof="0" dirty="0" err="1"/>
              <a:t>tiež</a:t>
            </a:r>
            <a:r>
              <a:rPr lang="cs-CZ" sz="2000" noProof="0" dirty="0"/>
              <a:t> na: </a:t>
            </a:r>
            <a:r>
              <a:rPr lang="cs-CZ" sz="2000" noProof="0" dirty="0">
                <a:hlinkClick r:id="rId2"/>
              </a:rPr>
              <a:t>www.scio.cz/fakulty</a:t>
            </a:r>
            <a:r>
              <a:rPr lang="cs-CZ" sz="2000" noProof="0" dirty="0"/>
              <a:t> </a:t>
            </a:r>
          </a:p>
          <a:p>
            <a:pPr eaLnBrk="1" hangingPunct="1">
              <a:buFontTx/>
              <a:buNone/>
            </a:pPr>
            <a:endParaRPr lang="cs-CZ" sz="1200" i="1" noProof="0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xmlns="" id="{8293F7FF-11F5-49D5-B1F4-79E662DA9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762628"/>
              </p:ext>
            </p:extLst>
          </p:nvPr>
        </p:nvGraphicFramePr>
        <p:xfrm>
          <a:off x="1000104" y="1268760"/>
          <a:ext cx="7019968" cy="285701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768487">
                  <a:extLst>
                    <a:ext uri="{9D8B030D-6E8A-4147-A177-3AD203B41FA5}">
                      <a16:colId xmlns:a16="http://schemas.microsoft.com/office/drawing/2014/main" xmlns="" val="4273148208"/>
                    </a:ext>
                  </a:extLst>
                </a:gridCol>
                <a:gridCol w="5251481">
                  <a:extLst>
                    <a:ext uri="{9D8B030D-6E8A-4147-A177-3AD203B41FA5}">
                      <a16:colId xmlns:a16="http://schemas.microsoft.com/office/drawing/2014/main" xmlns="" val="2440379734"/>
                    </a:ext>
                  </a:extLst>
                </a:gridCol>
              </a:tblGrid>
              <a:tr h="408743"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 b="1" dirty="0">
                          <a:effectLst/>
                        </a:rPr>
                        <a:t>Termín</a:t>
                      </a:r>
                    </a:p>
                  </a:txBody>
                  <a:tcPr marL="72990" marR="72990" marT="72990" marB="7299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 b="1" dirty="0" err="1">
                          <a:effectLst/>
                        </a:rPr>
                        <a:t>Predmety</a:t>
                      </a:r>
                      <a:endParaRPr lang="cs-CZ" sz="1700" b="1" dirty="0">
                        <a:effectLst/>
                      </a:endParaRPr>
                    </a:p>
                  </a:txBody>
                  <a:tcPr marL="72990" marR="72990" marT="72990" marB="72990"/>
                </a:tc>
                <a:extLst>
                  <a:ext uri="{0D108BD9-81ED-4DB2-BD59-A6C34878D82A}">
                    <a16:rowId xmlns:a16="http://schemas.microsoft.com/office/drawing/2014/main" xmlns="" val="31480120"/>
                  </a:ext>
                </a:extLst>
              </a:tr>
              <a:tr h="408743"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 dirty="0">
                          <a:effectLst/>
                        </a:rPr>
                        <a:t>8. 12. 2018</a:t>
                      </a:r>
                    </a:p>
                  </a:txBody>
                  <a:tcPr marL="72990" marR="72990" marT="72990" marB="7299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 dirty="0">
                          <a:effectLst/>
                        </a:rPr>
                        <a:t>VŠP, OSP, ZSV</a:t>
                      </a:r>
                    </a:p>
                  </a:txBody>
                  <a:tcPr marL="72990" marR="72990" marT="72990" marB="72990"/>
                </a:tc>
                <a:extLst>
                  <a:ext uri="{0D108BD9-81ED-4DB2-BD59-A6C34878D82A}">
                    <a16:rowId xmlns:a16="http://schemas.microsoft.com/office/drawing/2014/main" xmlns="" val="1630902082"/>
                  </a:ext>
                </a:extLst>
              </a:tr>
              <a:tr h="408743"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 dirty="0">
                          <a:effectLst/>
                        </a:rPr>
                        <a:t>1. 2. 2019</a:t>
                      </a:r>
                    </a:p>
                  </a:txBody>
                  <a:tcPr marL="72990" marR="72990" marT="72990" marB="7299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>
                          <a:effectLst/>
                        </a:rPr>
                        <a:t>VŠP, OSP, ZSV, MAT</a:t>
                      </a:r>
                    </a:p>
                  </a:txBody>
                  <a:tcPr marL="72990" marR="72990" marT="72990" marB="72990"/>
                </a:tc>
                <a:extLst>
                  <a:ext uri="{0D108BD9-81ED-4DB2-BD59-A6C34878D82A}">
                    <a16:rowId xmlns:a16="http://schemas.microsoft.com/office/drawing/2014/main" xmlns="" val="2171304039"/>
                  </a:ext>
                </a:extLst>
              </a:tr>
              <a:tr h="408743"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 dirty="0">
                          <a:effectLst/>
                        </a:rPr>
                        <a:t>9. 3. 2019</a:t>
                      </a:r>
                    </a:p>
                  </a:txBody>
                  <a:tcPr marL="72990" marR="72990" marT="72990" marB="7299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>
                          <a:effectLst/>
                        </a:rPr>
                        <a:t>VŠP, OSP, ZSV, MAT</a:t>
                      </a:r>
                    </a:p>
                  </a:txBody>
                  <a:tcPr marL="72990" marR="72990" marT="72990" marB="72990"/>
                </a:tc>
                <a:extLst>
                  <a:ext uri="{0D108BD9-81ED-4DB2-BD59-A6C34878D82A}">
                    <a16:rowId xmlns:a16="http://schemas.microsoft.com/office/drawing/2014/main" xmlns="" val="3429725867"/>
                  </a:ext>
                </a:extLst>
              </a:tr>
              <a:tr h="381252"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>
                          <a:effectLst/>
                        </a:rPr>
                        <a:t>30. 3. 2019</a:t>
                      </a:r>
                    </a:p>
                  </a:txBody>
                  <a:tcPr marL="72990" marR="72990" marT="72990" marB="7299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>
                          <a:effectLst/>
                        </a:rPr>
                        <a:t>VŠP, OSP, ZSV, MAT, Bi, Ch, AJ, NJ, ŠJ</a:t>
                      </a:r>
                    </a:p>
                  </a:txBody>
                  <a:tcPr marL="72990" marR="72990" marT="72990" marB="72990"/>
                </a:tc>
                <a:extLst>
                  <a:ext uri="{0D108BD9-81ED-4DB2-BD59-A6C34878D82A}">
                    <a16:rowId xmlns:a16="http://schemas.microsoft.com/office/drawing/2014/main" xmlns="" val="1639728953"/>
                  </a:ext>
                </a:extLst>
              </a:tr>
              <a:tr h="408240"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>
                          <a:effectLst/>
                        </a:rPr>
                        <a:t>1. 5. 2019</a:t>
                      </a:r>
                    </a:p>
                  </a:txBody>
                  <a:tcPr marL="72990" marR="72990" marT="72990" marB="7299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>
                          <a:effectLst/>
                        </a:rPr>
                        <a:t>VŠP, OSP, ZSV, MAT, Bi, Ch, AJ, NJ, ŠJ</a:t>
                      </a:r>
                    </a:p>
                  </a:txBody>
                  <a:tcPr marL="72990" marR="72990" marT="72990" marB="72990"/>
                </a:tc>
                <a:extLst>
                  <a:ext uri="{0D108BD9-81ED-4DB2-BD59-A6C34878D82A}">
                    <a16:rowId xmlns:a16="http://schemas.microsoft.com/office/drawing/2014/main" xmlns="" val="65759208"/>
                  </a:ext>
                </a:extLst>
              </a:tr>
              <a:tr h="408743"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 dirty="0">
                          <a:effectLst/>
                        </a:rPr>
                        <a:t>25. 5. 2019</a:t>
                      </a:r>
                    </a:p>
                  </a:txBody>
                  <a:tcPr marL="72990" marR="72990" marT="72990" marB="7299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700" dirty="0">
                          <a:effectLst/>
                        </a:rPr>
                        <a:t>VŠP, OSP, ZSV, </a:t>
                      </a:r>
                      <a:r>
                        <a:rPr lang="cs-CZ" sz="1700" dirty="0" err="1">
                          <a:effectLst/>
                        </a:rPr>
                        <a:t>Bi</a:t>
                      </a:r>
                      <a:r>
                        <a:rPr lang="cs-CZ" sz="1700" dirty="0">
                          <a:effectLst/>
                        </a:rPr>
                        <a:t>, Ch</a:t>
                      </a:r>
                    </a:p>
                  </a:txBody>
                  <a:tcPr marL="72990" marR="72990" marT="72990" marB="72990"/>
                </a:tc>
                <a:extLst>
                  <a:ext uri="{0D108BD9-81ED-4DB2-BD59-A6C34878D82A}">
                    <a16:rowId xmlns:a16="http://schemas.microsoft.com/office/drawing/2014/main" xmlns="" val="25366203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F570350-B01B-488F-9468-6E31A316B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15877" r="9837" b="11720"/>
          <a:stretch/>
        </p:blipFill>
        <p:spPr>
          <a:xfrm>
            <a:off x="-612576" y="1186326"/>
            <a:ext cx="10079650" cy="4749066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27100"/>
          </a:xfrm>
        </p:spPr>
        <p:txBody>
          <a:bodyPr/>
          <a:lstStyle/>
          <a:p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Národné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porovnávacie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skúšky</a:t>
            </a:r>
            <a:endParaRPr lang="cs-CZ" sz="280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941168"/>
            <a:ext cx="6409407" cy="191683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sz="1200" i="1" noProof="0" dirty="0"/>
          </a:p>
          <a:p>
            <a:pPr eaLnBrk="1" hangingPunct="1">
              <a:buNone/>
            </a:pPr>
            <a:r>
              <a:rPr lang="cs-CZ" sz="1800" b="1" noProof="0" dirty="0"/>
              <a:t>9 </a:t>
            </a:r>
            <a:r>
              <a:rPr lang="cs-CZ" sz="1800" b="1" noProof="0" dirty="0" err="1"/>
              <a:t>miest</a:t>
            </a:r>
            <a:r>
              <a:rPr lang="cs-CZ" sz="1800" b="1" noProof="0" dirty="0"/>
              <a:t> na Slovensku</a:t>
            </a:r>
          </a:p>
          <a:p>
            <a:pPr marL="0" indent="0" eaLnBrk="1" hangingPunct="1">
              <a:spcBef>
                <a:spcPts val="2400"/>
              </a:spcBef>
              <a:buFontTx/>
              <a:buNone/>
            </a:pPr>
            <a:r>
              <a:rPr lang="cs-CZ" sz="1800" b="1" dirty="0" err="1"/>
              <a:t>Skúšky</a:t>
            </a:r>
            <a:r>
              <a:rPr lang="cs-CZ" sz="1800" b="1" dirty="0"/>
              <a:t> </a:t>
            </a:r>
            <a:r>
              <a:rPr lang="cs-CZ" sz="1800" b="1" dirty="0" err="1"/>
              <a:t>pre</a:t>
            </a:r>
            <a:r>
              <a:rPr lang="cs-CZ" sz="1800" b="1" dirty="0"/>
              <a:t> </a:t>
            </a:r>
            <a:r>
              <a:rPr lang="cs-CZ" sz="1800" b="1" dirty="0" err="1"/>
              <a:t>uchádzačov</a:t>
            </a:r>
            <a:r>
              <a:rPr lang="cs-CZ" sz="1800" b="1" dirty="0"/>
              <a:t> so </a:t>
            </a:r>
            <a:r>
              <a:rPr lang="cs-CZ" sz="1800" b="1" dirty="0" err="1"/>
              <a:t>zvláštnymi</a:t>
            </a:r>
            <a:r>
              <a:rPr lang="cs-CZ" sz="1800" b="1" dirty="0"/>
              <a:t> </a:t>
            </a:r>
            <a:r>
              <a:rPr lang="cs-CZ" sz="1800" b="1" dirty="0" err="1"/>
              <a:t>potrebami</a:t>
            </a:r>
            <a:r>
              <a:rPr lang="cs-CZ" sz="1800" b="1" dirty="0"/>
              <a:t>: </a:t>
            </a:r>
            <a:r>
              <a:rPr lang="cs-CZ" sz="1800" b="1" dirty="0">
                <a:solidFill>
                  <a:srgbClr val="002060"/>
                </a:solidFill>
              </a:rPr>
              <a:t>Bratislava, Košice, </a:t>
            </a:r>
            <a:r>
              <a:rPr lang="cs-CZ" sz="1800" dirty="0">
                <a:solidFill>
                  <a:srgbClr val="002060"/>
                </a:solidFill>
              </a:rPr>
              <a:t>Praha, Brno, Ostrava</a:t>
            </a:r>
            <a:endParaRPr lang="cs-CZ" sz="1200" noProof="0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endParaRPr lang="cs-CZ" sz="1200" i="1" noProof="0" dirty="0"/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752"/>
            <a:ext cx="8640638" cy="5472608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b="1" noProof="0" dirty="0"/>
              <a:t>NPS(NSZ) povinné</a:t>
            </a:r>
          </a:p>
          <a:p>
            <a:pPr marL="363538" indent="-363538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cs-CZ" sz="2400" noProof="0" dirty="0"/>
              <a:t>NPS sú </a:t>
            </a:r>
            <a:r>
              <a:rPr lang="cs-CZ" sz="2400" noProof="0" dirty="0" err="1"/>
              <a:t>pre</a:t>
            </a:r>
            <a:r>
              <a:rPr lang="cs-CZ" sz="2400" noProof="0" dirty="0"/>
              <a:t> </a:t>
            </a:r>
            <a:r>
              <a:rPr lang="cs-CZ" sz="2400" noProof="0" dirty="0" err="1"/>
              <a:t>uchádzačov</a:t>
            </a:r>
            <a:r>
              <a:rPr lang="cs-CZ" sz="2400" noProof="0" dirty="0"/>
              <a:t> povinné</a:t>
            </a:r>
          </a:p>
          <a:p>
            <a:pPr marL="711200" lvl="1" indent="-266700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cs-CZ" sz="2000" noProof="0" dirty="0">
                <a:solidFill>
                  <a:srgbClr val="0070C0"/>
                </a:solidFill>
              </a:rPr>
              <a:t>Fakulta přijímá pouze na základě výsledku NSZ</a:t>
            </a:r>
          </a:p>
          <a:p>
            <a:pPr lvl="2"/>
            <a:r>
              <a:rPr lang="cs-CZ" b="1" dirty="0">
                <a:solidFill>
                  <a:schemeClr val="accent1"/>
                </a:solidFill>
              </a:rPr>
              <a:t>Farmaceutická fakulta UK		</a:t>
            </a:r>
          </a:p>
          <a:p>
            <a:pPr lvl="2"/>
            <a:r>
              <a:rPr lang="cs-CZ" b="1" dirty="0">
                <a:solidFill>
                  <a:schemeClr val="accent1"/>
                </a:solidFill>
              </a:rPr>
              <a:t>Fakulta </a:t>
            </a:r>
            <a:r>
              <a:rPr lang="cs-CZ" b="1" dirty="0" err="1">
                <a:solidFill>
                  <a:schemeClr val="accent1"/>
                </a:solidFill>
              </a:rPr>
              <a:t>architektúry</a:t>
            </a:r>
            <a:r>
              <a:rPr lang="cs-CZ" b="1" dirty="0">
                <a:solidFill>
                  <a:schemeClr val="accent1"/>
                </a:solidFill>
              </a:rPr>
              <a:t> STU	</a:t>
            </a:r>
          </a:p>
          <a:p>
            <a:pPr lvl="2"/>
            <a:r>
              <a:rPr lang="cs-CZ" b="1" dirty="0">
                <a:solidFill>
                  <a:schemeClr val="accent1"/>
                </a:solidFill>
              </a:rPr>
              <a:t>Přírodovědecká fakulta UPJŠ	</a:t>
            </a:r>
          </a:p>
          <a:p>
            <a:pPr lvl="2"/>
            <a:r>
              <a:rPr lang="cs-CZ" b="1" dirty="0">
                <a:solidFill>
                  <a:schemeClr val="accent1"/>
                </a:solidFill>
              </a:rPr>
              <a:t>Filozofická fakulta UK</a:t>
            </a:r>
            <a:r>
              <a:rPr lang="cs-CZ" b="1" dirty="0"/>
              <a:t>	</a:t>
            </a:r>
            <a:endParaRPr lang="cs-CZ" sz="1600" noProof="0" dirty="0">
              <a:solidFill>
                <a:srgbClr val="0070C0"/>
              </a:solidFill>
            </a:endParaRPr>
          </a:p>
          <a:p>
            <a:pPr marL="1074738" lvl="2" indent="-269875" eaLnBrk="1" hangingPunct="1">
              <a:lnSpc>
                <a:spcPct val="110000"/>
              </a:lnSpc>
              <a:spcBef>
                <a:spcPts val="600"/>
              </a:spcBef>
            </a:pPr>
            <a:r>
              <a:rPr lang="cs-CZ" sz="1600" noProof="0" dirty="0">
                <a:solidFill>
                  <a:srgbClr val="0070C0"/>
                </a:solidFill>
              </a:rPr>
              <a:t>Fakulta architektury ČVUT Praha (OSP)</a:t>
            </a:r>
          </a:p>
          <a:p>
            <a:pPr marL="1074738" lvl="2" indent="-269875" eaLnBrk="1" hangingPunct="1">
              <a:lnSpc>
                <a:spcPct val="110000"/>
              </a:lnSpc>
              <a:spcBef>
                <a:spcPts val="0"/>
              </a:spcBef>
            </a:pPr>
            <a:r>
              <a:rPr lang="cs-CZ" sz="1600" dirty="0">
                <a:solidFill>
                  <a:srgbClr val="0070C0"/>
                </a:solidFill>
              </a:rPr>
              <a:t>Fakulta architektury VUT Brno (OSP)</a:t>
            </a:r>
          </a:p>
          <a:p>
            <a:pPr marL="1074738" lvl="2" indent="-269875" eaLnBrk="1" hangingPunct="1">
              <a:lnSpc>
                <a:spcPct val="110000"/>
              </a:lnSpc>
              <a:spcBef>
                <a:spcPts val="0"/>
              </a:spcBef>
            </a:pPr>
            <a:r>
              <a:rPr lang="cs-CZ" sz="1600" noProof="0" dirty="0">
                <a:solidFill>
                  <a:srgbClr val="0070C0"/>
                </a:solidFill>
              </a:rPr>
              <a:t>Fakulta sociálních studií MU Brno (OSP + ZSV)</a:t>
            </a:r>
          </a:p>
          <a:p>
            <a:pPr marL="1074738" lvl="2" indent="-269875" eaLnBrk="1" hangingPunct="1">
              <a:lnSpc>
                <a:spcPct val="110000"/>
              </a:lnSpc>
              <a:spcBef>
                <a:spcPts val="0"/>
              </a:spcBef>
            </a:pPr>
            <a:r>
              <a:rPr lang="cs-CZ" sz="1600" noProof="0" dirty="0">
                <a:solidFill>
                  <a:srgbClr val="0070C0"/>
                </a:solidFill>
              </a:rPr>
              <a:t>Fakulta ekonomie a managementu UTB Zlín (OSP)</a:t>
            </a:r>
          </a:p>
          <a:p>
            <a:pPr marL="1074738" lvl="2" indent="-269875" eaLnBrk="1" hangingPunct="1">
              <a:lnSpc>
                <a:spcPct val="110000"/>
              </a:lnSpc>
              <a:spcBef>
                <a:spcPts val="0"/>
              </a:spcBef>
            </a:pPr>
            <a:r>
              <a:rPr lang="cs-CZ" sz="1600" noProof="0" dirty="0">
                <a:solidFill>
                  <a:srgbClr val="0070C0"/>
                </a:solidFill>
              </a:rPr>
              <a:t>Právnická fakulta UK Praha (OSP + ZSV)</a:t>
            </a:r>
          </a:p>
          <a:p>
            <a:pPr marL="1074738" lvl="2" indent="-269875" eaLnBrk="1" hangingPunct="1">
              <a:lnSpc>
                <a:spcPct val="110000"/>
              </a:lnSpc>
              <a:spcBef>
                <a:spcPts val="0"/>
              </a:spcBef>
            </a:pPr>
            <a:r>
              <a:rPr lang="cs-CZ" sz="1600" noProof="0" dirty="0">
                <a:solidFill>
                  <a:srgbClr val="0070C0"/>
                </a:solidFill>
              </a:rPr>
              <a:t>Národohospodářská fakulta VŠE Praha (OSP)</a:t>
            </a:r>
          </a:p>
          <a:p>
            <a:pPr marL="1074738" lvl="2" indent="-269875" eaLnBrk="1" hangingPunct="1">
              <a:lnSpc>
                <a:spcPct val="110000"/>
              </a:lnSpc>
              <a:spcBef>
                <a:spcPts val="0"/>
              </a:spcBef>
            </a:pPr>
            <a:r>
              <a:rPr lang="cs-CZ" sz="1600" noProof="0" dirty="0">
                <a:solidFill>
                  <a:srgbClr val="0070C0"/>
                </a:solidFill>
              </a:rPr>
              <a:t>Ekonomická fakulta VŠB-TUO Ostrava (OSP)</a:t>
            </a:r>
          </a:p>
          <a:p>
            <a:pPr marL="711200" lvl="1" indent="-266700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cs-CZ" sz="2000" noProof="0" dirty="0">
                <a:solidFill>
                  <a:srgbClr val="0070C0"/>
                </a:solidFill>
              </a:rPr>
              <a:t>Fakulta kombinuje svoje </a:t>
            </a:r>
            <a:r>
              <a:rPr lang="cs-CZ" sz="2000" noProof="0" dirty="0" err="1">
                <a:solidFill>
                  <a:srgbClr val="0070C0"/>
                </a:solidFill>
              </a:rPr>
              <a:t>skúšky</a:t>
            </a:r>
            <a:r>
              <a:rPr lang="cs-CZ" sz="2000" noProof="0" dirty="0">
                <a:solidFill>
                  <a:srgbClr val="0070C0"/>
                </a:solidFill>
              </a:rPr>
              <a:t> a NSZ</a:t>
            </a:r>
          </a:p>
          <a:p>
            <a:pPr marL="1074738" lvl="2" indent="-269875" eaLnBrk="1" hangingPunct="1">
              <a:lnSpc>
                <a:spcPct val="110000"/>
              </a:lnSpc>
              <a:spcBef>
                <a:spcPts val="600"/>
              </a:spcBef>
            </a:pPr>
            <a:r>
              <a:rPr lang="cs-CZ" sz="1600" noProof="0" dirty="0">
                <a:solidFill>
                  <a:srgbClr val="0070C0"/>
                </a:solidFill>
              </a:rPr>
              <a:t>Fakulta sociálních věd UK Praha (OSP, MAT, AJ)</a:t>
            </a:r>
          </a:p>
          <a:p>
            <a:pPr marL="1074738" lvl="2" indent="-269875" eaLnBrk="1" hangingPunct="1">
              <a:lnSpc>
                <a:spcPct val="110000"/>
              </a:lnSpc>
              <a:spcBef>
                <a:spcPts val="0"/>
              </a:spcBef>
            </a:pPr>
            <a:r>
              <a:rPr lang="cs-CZ" sz="1600" noProof="0" dirty="0">
                <a:solidFill>
                  <a:srgbClr val="0070C0"/>
                </a:solidFill>
              </a:rPr>
              <a:t>Fakulta tělesné kultury UP Olomouc (OSP)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cs-CZ" sz="2000" noProof="0" dirty="0"/>
          </a:p>
          <a:p>
            <a:pPr marL="609600" indent="-609600" eaLnBrk="1" hangingPunct="1">
              <a:lnSpc>
                <a:spcPct val="90000"/>
              </a:lnSpc>
            </a:pPr>
            <a:endParaRPr lang="cs-CZ" sz="2000" noProof="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DFED9B39-ACDE-4DF1-85AC-D9190FE342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27100"/>
          </a:xfrm>
        </p:spPr>
        <p:txBody>
          <a:bodyPr/>
          <a:lstStyle/>
          <a:p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Národné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porovnávacie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skúšky</a:t>
            </a:r>
            <a:endParaRPr lang="cs-CZ" sz="280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752"/>
            <a:ext cx="8640638" cy="5472608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b="1" noProof="0" dirty="0"/>
              <a:t>NPS nepovinné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800" b="1" noProof="0" dirty="0"/>
          </a:p>
          <a:p>
            <a:pPr marL="268288" indent="-268288" eaLnBrk="1" hangingPunct="1">
              <a:lnSpc>
                <a:spcPct val="90000"/>
              </a:lnSpc>
              <a:buFontTx/>
              <a:buChar char="•"/>
            </a:pPr>
            <a:r>
              <a:rPr lang="cs-CZ" sz="2000" noProof="0" dirty="0"/>
              <a:t>NPS m</a:t>
            </a:r>
            <a:r>
              <a:rPr lang="sk-SK" sz="2000" noProof="0" dirty="0" err="1"/>
              <a:t>ôžu</a:t>
            </a:r>
            <a:r>
              <a:rPr lang="sk-SK" sz="2000" noProof="0" dirty="0"/>
              <a:t> byť alternatívou k </a:t>
            </a:r>
            <a:r>
              <a:rPr lang="cs-CZ" sz="2000" noProof="0" dirty="0" err="1"/>
              <a:t>prijímacím</a:t>
            </a:r>
            <a:r>
              <a:rPr lang="cs-CZ" sz="2000" noProof="0" dirty="0"/>
              <a:t> </a:t>
            </a:r>
            <a:r>
              <a:rPr lang="cs-CZ" sz="2000" noProof="0" dirty="0" err="1"/>
              <a:t>skúškam</a:t>
            </a:r>
            <a:r>
              <a:rPr lang="cs-CZ" sz="2000" noProof="0" dirty="0"/>
              <a:t> fakulty</a:t>
            </a:r>
          </a:p>
          <a:p>
            <a:pPr marL="268288" indent="-268288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cs-CZ" sz="2000" noProof="0" dirty="0" err="1"/>
              <a:t>Absolvovanie</a:t>
            </a:r>
            <a:r>
              <a:rPr lang="cs-CZ" sz="2000" noProof="0" dirty="0"/>
              <a:t> testu, </a:t>
            </a:r>
            <a:r>
              <a:rPr lang="cs-CZ" sz="2000" noProof="0" dirty="0" err="1"/>
              <a:t>prípadne</a:t>
            </a:r>
            <a:r>
              <a:rPr lang="cs-CZ" sz="2000" noProof="0" dirty="0"/>
              <a:t> s </a:t>
            </a:r>
            <a:r>
              <a:rPr lang="cs-CZ" sz="2000" noProof="0" dirty="0" err="1"/>
              <a:t>vopred</a:t>
            </a:r>
            <a:r>
              <a:rPr lang="cs-CZ" sz="2000" noProof="0" dirty="0"/>
              <a:t> stanoveným </a:t>
            </a:r>
            <a:r>
              <a:rPr lang="cs-CZ" sz="2000" noProof="0" dirty="0" err="1"/>
              <a:t>minimálnym</a:t>
            </a:r>
            <a:r>
              <a:rPr lang="cs-CZ" sz="2000" noProof="0" dirty="0"/>
              <a:t> </a:t>
            </a:r>
            <a:r>
              <a:rPr lang="cs-CZ" sz="2000" noProof="0" dirty="0" err="1"/>
              <a:t>výsledkom</a:t>
            </a:r>
            <a:r>
              <a:rPr lang="cs-CZ" sz="2000" noProof="0" dirty="0"/>
              <a:t> NPS garantuje </a:t>
            </a:r>
            <a:r>
              <a:rPr lang="cs-CZ" sz="2000" noProof="0" dirty="0" err="1"/>
              <a:t>prijatie</a:t>
            </a:r>
            <a:r>
              <a:rPr lang="cs-CZ" sz="2000" noProof="0" dirty="0"/>
              <a:t> na fakultu </a:t>
            </a:r>
          </a:p>
          <a:p>
            <a:pPr marL="268288" indent="-268288" eaLnBrk="1" hangingPunct="1">
              <a:lnSpc>
                <a:spcPct val="90000"/>
              </a:lnSpc>
              <a:spcBef>
                <a:spcPts val="1200"/>
              </a:spcBef>
              <a:buNone/>
            </a:pPr>
            <a:r>
              <a:rPr lang="cs-CZ" sz="2000" noProof="0" dirty="0">
                <a:solidFill>
                  <a:srgbClr val="0066A4"/>
                </a:solidFill>
              </a:rPr>
              <a:t>	(</a:t>
            </a:r>
            <a:r>
              <a:rPr lang="cs-CZ" sz="2000" i="1" noProof="0" dirty="0" err="1">
                <a:solidFill>
                  <a:srgbClr val="0066A4"/>
                </a:solidFill>
              </a:rPr>
              <a:t>napr</a:t>
            </a:r>
            <a:r>
              <a:rPr lang="cs-CZ" sz="2000" i="1" noProof="0" dirty="0">
                <a:solidFill>
                  <a:srgbClr val="0066A4"/>
                </a:solidFill>
              </a:rPr>
              <a:t>. </a:t>
            </a:r>
            <a:r>
              <a:rPr lang="cs-CZ" sz="2000" i="1" noProof="0" dirty="0" err="1">
                <a:solidFill>
                  <a:srgbClr val="0066A4"/>
                </a:solidFill>
              </a:rPr>
              <a:t>Absolvovanie</a:t>
            </a:r>
            <a:r>
              <a:rPr lang="cs-CZ" sz="2000" i="1" noProof="0" dirty="0">
                <a:solidFill>
                  <a:srgbClr val="0066A4"/>
                </a:solidFill>
              </a:rPr>
              <a:t> testu VŠP, </a:t>
            </a:r>
            <a:r>
              <a:rPr lang="cs-CZ" sz="2000" i="1" noProof="0" dirty="0" err="1">
                <a:solidFill>
                  <a:srgbClr val="0066A4"/>
                </a:solidFill>
              </a:rPr>
              <a:t>pričom</a:t>
            </a:r>
            <a:r>
              <a:rPr lang="cs-CZ" sz="2000" i="1" noProof="0" dirty="0">
                <a:solidFill>
                  <a:srgbClr val="0066A4"/>
                </a:solidFill>
              </a:rPr>
              <a:t> </a:t>
            </a:r>
            <a:r>
              <a:rPr lang="cs-CZ" sz="2000" i="1" noProof="0" dirty="0" err="1">
                <a:solidFill>
                  <a:srgbClr val="0066A4"/>
                </a:solidFill>
              </a:rPr>
              <a:t>uchádzač</a:t>
            </a:r>
            <a:r>
              <a:rPr lang="cs-CZ" sz="2000" i="1" noProof="0" dirty="0">
                <a:solidFill>
                  <a:srgbClr val="0066A4"/>
                </a:solidFill>
              </a:rPr>
              <a:t> </a:t>
            </a:r>
            <a:r>
              <a:rPr lang="cs-CZ" sz="2000" i="1" noProof="0" dirty="0" err="1">
                <a:solidFill>
                  <a:srgbClr val="0066A4"/>
                </a:solidFill>
              </a:rPr>
              <a:t>dosiahne</a:t>
            </a:r>
            <a:r>
              <a:rPr lang="cs-CZ" sz="2000" i="1" noProof="0" dirty="0">
                <a:solidFill>
                  <a:srgbClr val="0066A4"/>
                </a:solidFill>
              </a:rPr>
              <a:t> percentil rovný 50 a </a:t>
            </a:r>
            <a:r>
              <a:rPr lang="cs-CZ" sz="2000" i="1" noProof="0" dirty="0" err="1">
                <a:solidFill>
                  <a:srgbClr val="0066A4"/>
                </a:solidFill>
              </a:rPr>
              <a:t>viac</a:t>
            </a:r>
            <a:r>
              <a:rPr lang="cs-CZ" sz="2000" i="1" noProof="0" dirty="0">
                <a:solidFill>
                  <a:srgbClr val="0066A4"/>
                </a:solidFill>
              </a:rPr>
              <a:t>, znamená </a:t>
            </a:r>
            <a:r>
              <a:rPr lang="cs-CZ" sz="2000" i="1" noProof="0" dirty="0" err="1">
                <a:solidFill>
                  <a:srgbClr val="0066A4"/>
                </a:solidFill>
              </a:rPr>
              <a:t>prijatie</a:t>
            </a:r>
            <a:r>
              <a:rPr lang="cs-CZ" sz="2000" i="1" noProof="0" dirty="0">
                <a:solidFill>
                  <a:srgbClr val="0066A4"/>
                </a:solidFill>
              </a:rPr>
              <a:t> k </a:t>
            </a:r>
            <a:r>
              <a:rPr lang="cs-CZ" sz="2000" i="1" noProof="0" dirty="0" err="1">
                <a:solidFill>
                  <a:srgbClr val="0066A4"/>
                </a:solidFill>
              </a:rPr>
              <a:t>štúdiu</a:t>
            </a:r>
            <a:r>
              <a:rPr lang="cs-CZ" sz="2000" noProof="0" dirty="0">
                <a:solidFill>
                  <a:srgbClr val="0066A4"/>
                </a:solidFill>
              </a:rPr>
              <a:t>)</a:t>
            </a:r>
          </a:p>
          <a:p>
            <a:pPr marL="268288" indent="-268288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cs-CZ" sz="2000" noProof="0" dirty="0"/>
              <a:t>Výhody:</a:t>
            </a:r>
          </a:p>
          <a:p>
            <a:pPr marL="536575" lvl="1" indent="-174625"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cs-CZ" noProof="0" dirty="0" err="1">
                <a:solidFill>
                  <a:srgbClr val="00598E"/>
                </a:solidFill>
              </a:rPr>
              <a:t>Vyššie</a:t>
            </a:r>
            <a:r>
              <a:rPr lang="cs-CZ" noProof="0" dirty="0">
                <a:solidFill>
                  <a:srgbClr val="00598E"/>
                </a:solidFill>
              </a:rPr>
              <a:t> šance na </a:t>
            </a:r>
            <a:r>
              <a:rPr lang="cs-CZ" noProof="0" dirty="0" err="1">
                <a:solidFill>
                  <a:srgbClr val="00598E"/>
                </a:solidFill>
              </a:rPr>
              <a:t>prijatie</a:t>
            </a:r>
            <a:r>
              <a:rPr lang="cs-CZ" noProof="0" dirty="0">
                <a:solidFill>
                  <a:srgbClr val="00598E"/>
                </a:solidFill>
              </a:rPr>
              <a:t> (</a:t>
            </a:r>
            <a:r>
              <a:rPr lang="cs-CZ" noProof="0" dirty="0" err="1">
                <a:solidFill>
                  <a:srgbClr val="00598E"/>
                </a:solidFill>
              </a:rPr>
              <a:t>ak</a:t>
            </a:r>
            <a:r>
              <a:rPr lang="cs-CZ" noProof="0" dirty="0">
                <a:solidFill>
                  <a:srgbClr val="00598E"/>
                </a:solidFill>
              </a:rPr>
              <a:t> „nevyjdu“ NPS, sú tu </a:t>
            </a:r>
            <a:r>
              <a:rPr lang="cs-CZ" noProof="0" dirty="0" err="1">
                <a:solidFill>
                  <a:srgbClr val="00598E"/>
                </a:solidFill>
              </a:rPr>
              <a:t>ešte</a:t>
            </a:r>
            <a:r>
              <a:rPr lang="cs-CZ" noProof="0" dirty="0">
                <a:solidFill>
                  <a:srgbClr val="00598E"/>
                </a:solidFill>
              </a:rPr>
              <a:t> </a:t>
            </a:r>
            <a:r>
              <a:rPr lang="cs-CZ" noProof="0" dirty="0" err="1">
                <a:solidFill>
                  <a:srgbClr val="00598E"/>
                </a:solidFill>
              </a:rPr>
              <a:t>prijímačky</a:t>
            </a:r>
            <a:r>
              <a:rPr lang="cs-CZ" noProof="0" dirty="0">
                <a:solidFill>
                  <a:srgbClr val="00598E"/>
                </a:solidFill>
              </a:rPr>
              <a:t> fakulty)</a:t>
            </a:r>
          </a:p>
          <a:p>
            <a:pPr marL="536575" lvl="1" indent="-174625"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noProof="0" dirty="0">
                <a:solidFill>
                  <a:srgbClr val="00598E"/>
                </a:solidFill>
              </a:rPr>
              <a:t>Možnost byť </a:t>
            </a:r>
            <a:r>
              <a:rPr lang="cs-CZ" noProof="0" dirty="0" err="1">
                <a:solidFill>
                  <a:srgbClr val="00598E"/>
                </a:solidFill>
              </a:rPr>
              <a:t>prijatý</a:t>
            </a:r>
            <a:r>
              <a:rPr lang="cs-CZ" noProof="0" dirty="0">
                <a:solidFill>
                  <a:srgbClr val="00598E"/>
                </a:solidFill>
              </a:rPr>
              <a:t> už v </a:t>
            </a:r>
            <a:r>
              <a:rPr lang="cs-CZ" noProof="0" dirty="0" err="1">
                <a:solidFill>
                  <a:srgbClr val="00598E"/>
                </a:solidFill>
              </a:rPr>
              <a:t>decembri</a:t>
            </a:r>
            <a:r>
              <a:rPr lang="cs-CZ" noProof="0" dirty="0">
                <a:solidFill>
                  <a:srgbClr val="00598E"/>
                </a:solidFill>
              </a:rPr>
              <a:t> / </a:t>
            </a:r>
            <a:r>
              <a:rPr lang="cs-CZ" noProof="0" dirty="0" err="1">
                <a:solidFill>
                  <a:srgbClr val="00598E"/>
                </a:solidFill>
              </a:rPr>
              <a:t>februári</a:t>
            </a:r>
            <a:r>
              <a:rPr lang="cs-CZ" noProof="0" dirty="0">
                <a:solidFill>
                  <a:srgbClr val="00598E"/>
                </a:solidFill>
              </a:rPr>
              <a:t>....</a:t>
            </a:r>
          </a:p>
          <a:p>
            <a:pPr marL="536575" lvl="1" indent="-174625"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noProof="0" dirty="0" err="1">
                <a:solidFill>
                  <a:srgbClr val="00598E"/>
                </a:solidFill>
              </a:rPr>
              <a:t>Možnosť</a:t>
            </a:r>
            <a:r>
              <a:rPr lang="cs-CZ" noProof="0" dirty="0">
                <a:solidFill>
                  <a:srgbClr val="00598E"/>
                </a:solidFill>
              </a:rPr>
              <a:t> </a:t>
            </a:r>
            <a:r>
              <a:rPr lang="cs-CZ" noProof="0" dirty="0" err="1">
                <a:solidFill>
                  <a:srgbClr val="00598E"/>
                </a:solidFill>
              </a:rPr>
              <a:t>opakovať</a:t>
            </a:r>
            <a:r>
              <a:rPr lang="cs-CZ" noProof="0" dirty="0">
                <a:solidFill>
                  <a:srgbClr val="00598E"/>
                </a:solidFill>
              </a:rPr>
              <a:t> </a:t>
            </a:r>
            <a:r>
              <a:rPr lang="cs-CZ" noProof="0" dirty="0" err="1">
                <a:solidFill>
                  <a:srgbClr val="00598E"/>
                </a:solidFill>
              </a:rPr>
              <a:t>skúšku</a:t>
            </a:r>
            <a:r>
              <a:rPr lang="cs-CZ" noProof="0" dirty="0">
                <a:solidFill>
                  <a:srgbClr val="00598E"/>
                </a:solidFill>
              </a:rPr>
              <a:t> v </a:t>
            </a:r>
            <a:r>
              <a:rPr lang="cs-CZ" noProof="0" dirty="0" err="1">
                <a:solidFill>
                  <a:srgbClr val="00598E"/>
                </a:solidFill>
              </a:rPr>
              <a:t>prípade</a:t>
            </a:r>
            <a:r>
              <a:rPr lang="cs-CZ" noProof="0" dirty="0">
                <a:solidFill>
                  <a:srgbClr val="00598E"/>
                </a:solidFill>
              </a:rPr>
              <a:t> </a:t>
            </a:r>
            <a:r>
              <a:rPr lang="cs-CZ" noProof="0" dirty="0" err="1">
                <a:solidFill>
                  <a:srgbClr val="00598E"/>
                </a:solidFill>
              </a:rPr>
              <a:t>nevydareného</a:t>
            </a:r>
            <a:r>
              <a:rPr lang="cs-CZ" noProof="0" dirty="0">
                <a:solidFill>
                  <a:srgbClr val="00598E"/>
                </a:solidFill>
              </a:rPr>
              <a:t> pokusu</a:t>
            </a:r>
          </a:p>
          <a:p>
            <a:pPr marL="533400" lvl="1" indent="-1778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noProof="0" dirty="0" err="1">
                <a:solidFill>
                  <a:srgbClr val="0066A4"/>
                </a:solidFill>
              </a:rPr>
              <a:t>Skúška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sa</a:t>
            </a:r>
            <a:r>
              <a:rPr lang="cs-CZ" noProof="0" dirty="0">
                <a:solidFill>
                  <a:srgbClr val="0066A4"/>
                </a:solidFill>
              </a:rPr>
              <a:t> koná v blízkosti </a:t>
            </a:r>
            <a:r>
              <a:rPr lang="cs-CZ" noProof="0" dirty="0" err="1">
                <a:solidFill>
                  <a:srgbClr val="0066A4"/>
                </a:solidFill>
              </a:rPr>
              <a:t>bydliska</a:t>
            </a:r>
            <a:r>
              <a:rPr lang="cs-CZ" noProof="0" dirty="0">
                <a:solidFill>
                  <a:srgbClr val="0066A4"/>
                </a:solidFill>
              </a:rPr>
              <a:t> (</a:t>
            </a:r>
            <a:r>
              <a:rPr lang="cs-CZ" noProof="0" dirty="0" err="1">
                <a:solidFill>
                  <a:srgbClr val="0066A4"/>
                </a:solidFill>
              </a:rPr>
              <a:t>šetrí</a:t>
            </a:r>
            <a:r>
              <a:rPr lang="cs-CZ" noProof="0" dirty="0">
                <a:solidFill>
                  <a:srgbClr val="0066A4"/>
                </a:solidFill>
              </a:rPr>
              <a:t> čas, </a:t>
            </a:r>
            <a:r>
              <a:rPr lang="cs-CZ" noProof="0" dirty="0" err="1">
                <a:solidFill>
                  <a:srgbClr val="0066A4"/>
                </a:solidFill>
              </a:rPr>
              <a:t>peniaze</a:t>
            </a:r>
            <a:r>
              <a:rPr lang="cs-CZ" noProof="0" dirty="0">
                <a:solidFill>
                  <a:srgbClr val="0066A4"/>
                </a:solidFill>
              </a:rPr>
              <a:t> i stres)</a:t>
            </a:r>
          </a:p>
          <a:p>
            <a:pPr marL="533400" lvl="1" indent="-1778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dirty="0">
                <a:solidFill>
                  <a:srgbClr val="0066A4"/>
                </a:solidFill>
              </a:rPr>
              <a:t>V </a:t>
            </a:r>
            <a:r>
              <a:rPr lang="cs-CZ" dirty="0" err="1">
                <a:solidFill>
                  <a:srgbClr val="0066A4"/>
                </a:solidFill>
              </a:rPr>
              <a:t>niektorých</a:t>
            </a:r>
            <a:r>
              <a:rPr lang="cs-CZ" dirty="0">
                <a:solidFill>
                  <a:srgbClr val="0066A4"/>
                </a:solidFill>
              </a:rPr>
              <a:t> </a:t>
            </a:r>
            <a:r>
              <a:rPr lang="cs-CZ" dirty="0" err="1">
                <a:solidFill>
                  <a:srgbClr val="0066A4"/>
                </a:solidFill>
              </a:rPr>
              <a:t>prípadoch</a:t>
            </a:r>
            <a:r>
              <a:rPr lang="cs-CZ" dirty="0">
                <a:solidFill>
                  <a:srgbClr val="0066A4"/>
                </a:solidFill>
              </a:rPr>
              <a:t> znamená </a:t>
            </a:r>
            <a:r>
              <a:rPr lang="cs-CZ" dirty="0" err="1">
                <a:solidFill>
                  <a:srgbClr val="0066A4"/>
                </a:solidFill>
              </a:rPr>
              <a:t>tiež</a:t>
            </a:r>
            <a:r>
              <a:rPr lang="cs-CZ" dirty="0">
                <a:solidFill>
                  <a:srgbClr val="0066A4"/>
                </a:solidFill>
              </a:rPr>
              <a:t> </a:t>
            </a:r>
            <a:r>
              <a:rPr lang="cs-CZ" dirty="0" err="1">
                <a:solidFill>
                  <a:srgbClr val="0066A4"/>
                </a:solidFill>
              </a:rPr>
              <a:t>možnosť</a:t>
            </a:r>
            <a:r>
              <a:rPr lang="cs-CZ" dirty="0">
                <a:solidFill>
                  <a:srgbClr val="0066A4"/>
                </a:solidFill>
              </a:rPr>
              <a:t> </a:t>
            </a:r>
            <a:r>
              <a:rPr lang="cs-CZ" dirty="0" err="1">
                <a:solidFill>
                  <a:srgbClr val="0066A4"/>
                </a:solidFill>
              </a:rPr>
              <a:t>skladať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skúšku</a:t>
            </a:r>
            <a:r>
              <a:rPr lang="cs-CZ" noProof="0" dirty="0">
                <a:solidFill>
                  <a:srgbClr val="0066A4"/>
                </a:solidFill>
              </a:rPr>
              <a:t>, </a:t>
            </a:r>
            <a:r>
              <a:rPr lang="cs-CZ" noProof="0" dirty="0" err="1">
                <a:solidFill>
                  <a:srgbClr val="0066A4"/>
                </a:solidFill>
              </a:rPr>
              <a:t>ktorá</a:t>
            </a:r>
            <a:r>
              <a:rPr lang="cs-CZ" noProof="0" dirty="0">
                <a:solidFill>
                  <a:srgbClr val="0066A4"/>
                </a:solidFill>
              </a:rPr>
              <a:t> mi </a:t>
            </a:r>
            <a:r>
              <a:rPr lang="cs-CZ" noProof="0" dirty="0" err="1">
                <a:solidFill>
                  <a:srgbClr val="0066A4"/>
                </a:solidFill>
              </a:rPr>
              <a:t>svojim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obsahom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môže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viac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vyhovovať</a:t>
            </a:r>
            <a:r>
              <a:rPr lang="cs-CZ" noProof="0" dirty="0">
                <a:solidFill>
                  <a:srgbClr val="0066A4"/>
                </a:solidFill>
              </a:rPr>
              <a:t> (</a:t>
            </a:r>
            <a:r>
              <a:rPr lang="cs-CZ" noProof="0" dirty="0" err="1">
                <a:solidFill>
                  <a:srgbClr val="0066A4"/>
                </a:solidFill>
              </a:rPr>
              <a:t>napr</a:t>
            </a:r>
            <a:r>
              <a:rPr lang="cs-CZ" noProof="0" dirty="0">
                <a:solidFill>
                  <a:srgbClr val="0066A4"/>
                </a:solidFill>
              </a:rPr>
              <a:t>. VŠP vs. </a:t>
            </a:r>
            <a:r>
              <a:rPr lang="cs-CZ" noProof="0" dirty="0" err="1">
                <a:solidFill>
                  <a:srgbClr val="0066A4"/>
                </a:solidFill>
              </a:rPr>
              <a:t>vedmostný</a:t>
            </a:r>
            <a:r>
              <a:rPr lang="cs-CZ" noProof="0" dirty="0">
                <a:solidFill>
                  <a:srgbClr val="0066A4"/>
                </a:solidFill>
              </a:rPr>
              <a:t> testu)</a:t>
            </a:r>
          </a:p>
          <a:p>
            <a:pPr marL="533400" lvl="1" indent="-1778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cs-CZ" noProof="0" dirty="0" err="1">
                <a:solidFill>
                  <a:srgbClr val="0066A4"/>
                </a:solidFill>
              </a:rPr>
              <a:t>Možnos</a:t>
            </a:r>
            <a:r>
              <a:rPr lang="cs-CZ" dirty="0">
                <a:solidFill>
                  <a:srgbClr val="0066A4"/>
                </a:solidFill>
              </a:rPr>
              <a:t>ť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vylepšiť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alebo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nahradiť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výsledkom</a:t>
            </a:r>
            <a:r>
              <a:rPr lang="cs-CZ" noProof="0" dirty="0">
                <a:solidFill>
                  <a:srgbClr val="0066A4"/>
                </a:solidFill>
              </a:rPr>
              <a:t> NPS </a:t>
            </a:r>
            <a:r>
              <a:rPr lang="cs-CZ" noProof="0" dirty="0" err="1">
                <a:solidFill>
                  <a:srgbClr val="0066A4"/>
                </a:solidFill>
              </a:rPr>
              <a:t>prospech</a:t>
            </a:r>
            <a:r>
              <a:rPr lang="cs-CZ" noProof="0" dirty="0">
                <a:solidFill>
                  <a:srgbClr val="0066A4"/>
                </a:solidFill>
              </a:rPr>
              <a:t> </a:t>
            </a:r>
            <a:r>
              <a:rPr lang="cs-CZ" noProof="0" dirty="0" err="1">
                <a:solidFill>
                  <a:srgbClr val="0066A4"/>
                </a:solidFill>
              </a:rPr>
              <a:t>zo</a:t>
            </a:r>
            <a:r>
              <a:rPr lang="cs-CZ" noProof="0" dirty="0">
                <a:solidFill>
                  <a:srgbClr val="0066A4"/>
                </a:solidFill>
              </a:rPr>
              <a:t> SŠ </a:t>
            </a:r>
            <a:r>
              <a:rPr lang="cs-CZ" noProof="0" dirty="0" err="1">
                <a:solidFill>
                  <a:srgbClr val="0066A4"/>
                </a:solidFill>
              </a:rPr>
              <a:t>alebo</a:t>
            </a:r>
            <a:r>
              <a:rPr lang="cs-CZ" noProof="0" dirty="0">
                <a:solidFill>
                  <a:srgbClr val="0066A4"/>
                </a:solidFill>
              </a:rPr>
              <a:t> výsledky maturity </a:t>
            </a:r>
            <a:endParaRPr lang="cs-CZ" noProof="0" dirty="0">
              <a:solidFill>
                <a:srgbClr val="00598E"/>
              </a:solidFill>
            </a:endParaRPr>
          </a:p>
          <a:p>
            <a:pPr marL="625475" lvl="1" indent="0" eaLnBrk="1" hangingPunct="1">
              <a:lnSpc>
                <a:spcPct val="90000"/>
              </a:lnSpc>
              <a:buNone/>
            </a:pPr>
            <a:endParaRPr lang="cs-CZ" sz="1400" noProof="0" dirty="0">
              <a:solidFill>
                <a:srgbClr val="00598E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2000" noProof="0" dirty="0"/>
          </a:p>
          <a:p>
            <a:pPr marL="609600" indent="-609600" eaLnBrk="1" hangingPunct="1">
              <a:lnSpc>
                <a:spcPct val="90000"/>
              </a:lnSpc>
            </a:pPr>
            <a:endParaRPr lang="cs-CZ" sz="2000" noProof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874D67C7-1696-410E-8D28-9EB38784A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27100"/>
          </a:xfrm>
        </p:spPr>
        <p:txBody>
          <a:bodyPr/>
          <a:lstStyle/>
          <a:p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Národné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porovnávacie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skúšky</a:t>
            </a:r>
            <a:endParaRPr lang="cs-CZ" sz="280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752"/>
            <a:ext cx="8640638" cy="5472608"/>
          </a:xfrm>
        </p:spPr>
        <p:txBody>
          <a:bodyPr numCol="2"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b="1" noProof="0" dirty="0"/>
              <a:t>NSZ nepovinné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1000" b="1" noProof="0" dirty="0"/>
          </a:p>
          <a:p>
            <a:pPr marL="173038" indent="-173038">
              <a:buNone/>
            </a:pPr>
            <a:r>
              <a:rPr lang="cs-CZ" sz="1400" b="1" noProof="0" dirty="0"/>
              <a:t>SLOVENSKO</a:t>
            </a:r>
          </a:p>
          <a:p>
            <a:pPr marL="173038" indent="-173038">
              <a:buNone/>
            </a:pPr>
            <a:endParaRPr lang="cs-CZ" sz="1400" noProof="0" dirty="0"/>
          </a:p>
          <a:p>
            <a:pPr marL="173038" indent="-173038">
              <a:buNone/>
            </a:pPr>
            <a:r>
              <a:rPr lang="cs-CZ" sz="1400" b="1" noProof="0" dirty="0"/>
              <a:t>Banská Bystrica</a:t>
            </a:r>
          </a:p>
          <a:p>
            <a:pPr marL="173038" indent="-173038">
              <a:buNone/>
            </a:pPr>
            <a:r>
              <a:rPr lang="cs-CZ" sz="1400" dirty="0"/>
              <a:t>•	Filozofická fakulta UMB</a:t>
            </a:r>
          </a:p>
          <a:p>
            <a:pPr marL="173038" indent="-173038">
              <a:buNone/>
            </a:pPr>
            <a:r>
              <a:rPr lang="cs-CZ" sz="1400" dirty="0"/>
              <a:t>•	Ekonomická fakulta UMB Banská Bystrica</a:t>
            </a:r>
          </a:p>
          <a:p>
            <a:pPr marL="173038" indent="-173038">
              <a:buNone/>
            </a:pPr>
            <a:r>
              <a:rPr lang="cs-CZ" sz="1400" dirty="0"/>
              <a:t>•	Fakulta politických </a:t>
            </a:r>
            <a:r>
              <a:rPr lang="cs-CZ" sz="1400" dirty="0" err="1"/>
              <a:t>vied</a:t>
            </a:r>
            <a:r>
              <a:rPr lang="cs-CZ" sz="1400" dirty="0"/>
              <a:t> a </a:t>
            </a:r>
            <a:r>
              <a:rPr lang="cs-CZ" sz="1400" dirty="0" err="1"/>
              <a:t>medzinárodných</a:t>
            </a:r>
            <a:r>
              <a:rPr lang="cs-CZ" sz="1400" dirty="0"/>
              <a:t> </a:t>
            </a:r>
            <a:r>
              <a:rPr lang="cs-CZ" sz="1400" dirty="0" err="1"/>
              <a:t>vzťahov</a:t>
            </a:r>
            <a:r>
              <a:rPr lang="cs-CZ" sz="1400" dirty="0"/>
              <a:t> UMB Banská Bystrica</a:t>
            </a:r>
            <a:endParaRPr lang="cs-CZ" sz="1400" b="1" dirty="0"/>
          </a:p>
          <a:p>
            <a:pPr marL="173038" indent="-173038">
              <a:buNone/>
            </a:pPr>
            <a:r>
              <a:rPr lang="cs-CZ" sz="1400" b="1" dirty="0"/>
              <a:t>Bratislava</a:t>
            </a:r>
          </a:p>
          <a:p>
            <a:pPr marL="173038" indent="-173038">
              <a:buNone/>
            </a:pPr>
            <a:r>
              <a:rPr lang="cs-CZ" sz="1400" dirty="0"/>
              <a:t>•	Fakulta informatiky a </a:t>
            </a:r>
            <a:r>
              <a:rPr lang="cs-CZ" sz="1400" dirty="0" err="1"/>
              <a:t>informačných</a:t>
            </a:r>
            <a:r>
              <a:rPr lang="cs-CZ" sz="1400" dirty="0"/>
              <a:t> </a:t>
            </a:r>
            <a:r>
              <a:rPr lang="cs-CZ" sz="1400" dirty="0" err="1"/>
              <a:t>technológií</a:t>
            </a:r>
            <a:r>
              <a:rPr lang="cs-CZ" sz="1400" dirty="0"/>
              <a:t> STU</a:t>
            </a:r>
          </a:p>
          <a:p>
            <a:pPr marL="173038" indent="-173038">
              <a:buNone/>
            </a:pPr>
            <a:r>
              <a:rPr lang="cs-CZ" sz="1400" dirty="0"/>
              <a:t>•	Fakulta elektrotechniky a informatiky STU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sociálnych</a:t>
            </a:r>
            <a:r>
              <a:rPr lang="cs-CZ" sz="1400" dirty="0"/>
              <a:t> a ekonomických </a:t>
            </a:r>
            <a:r>
              <a:rPr lang="cs-CZ" sz="1400" dirty="0" err="1"/>
              <a:t>vied</a:t>
            </a:r>
            <a:r>
              <a:rPr lang="cs-CZ" sz="1400" dirty="0"/>
              <a:t> UK</a:t>
            </a:r>
          </a:p>
          <a:p>
            <a:pPr marL="173038" indent="-173038">
              <a:buNone/>
            </a:pPr>
            <a:r>
              <a:rPr lang="cs-CZ" sz="1400" dirty="0"/>
              <a:t>•	Fakulta matematiky, fyziky a informatiky UK</a:t>
            </a:r>
          </a:p>
          <a:p>
            <a:pPr marL="173038" indent="-173038">
              <a:buNone/>
            </a:pPr>
            <a:r>
              <a:rPr lang="cs-CZ" sz="1400" dirty="0"/>
              <a:t>•	Fakulta managementu UK</a:t>
            </a:r>
          </a:p>
          <a:p>
            <a:pPr marL="173038" indent="-173038">
              <a:buNone/>
            </a:pPr>
            <a:r>
              <a:rPr lang="cs-CZ" sz="1400" dirty="0"/>
              <a:t>•	</a:t>
            </a:r>
            <a:r>
              <a:rPr lang="cs-CZ" sz="1400" dirty="0" err="1"/>
              <a:t>Národohospodárska</a:t>
            </a:r>
            <a:r>
              <a:rPr lang="cs-CZ" sz="1400" dirty="0"/>
              <a:t> fakulta EU</a:t>
            </a:r>
          </a:p>
          <a:p>
            <a:pPr marL="173038" indent="-173038">
              <a:buNone/>
            </a:pPr>
            <a:r>
              <a:rPr lang="cs-CZ" sz="1400" dirty="0"/>
              <a:t>•	Obchodná fakulta EU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hospodárskej</a:t>
            </a:r>
            <a:r>
              <a:rPr lang="cs-CZ" sz="1400" dirty="0"/>
              <a:t> informatiky EU</a:t>
            </a:r>
          </a:p>
          <a:p>
            <a:pPr marL="173038" indent="-173038">
              <a:buNone/>
            </a:pPr>
            <a:r>
              <a:rPr lang="cs-CZ" sz="1400" dirty="0"/>
              <a:t>•	Fakulta podnikového </a:t>
            </a:r>
            <a:r>
              <a:rPr lang="cs-CZ" sz="1400" dirty="0" err="1"/>
              <a:t>manažmentu</a:t>
            </a:r>
            <a:r>
              <a:rPr lang="cs-CZ" sz="1400" dirty="0"/>
              <a:t> EU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medzinárodných</a:t>
            </a:r>
            <a:r>
              <a:rPr lang="cs-CZ" sz="1400" dirty="0"/>
              <a:t> </a:t>
            </a:r>
            <a:r>
              <a:rPr lang="cs-CZ" sz="1400" dirty="0" err="1"/>
              <a:t>vzťahov</a:t>
            </a:r>
            <a:r>
              <a:rPr lang="cs-CZ" sz="1400" dirty="0"/>
              <a:t> EU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aplikovanch</a:t>
            </a:r>
            <a:r>
              <a:rPr lang="cs-CZ" sz="1400" dirty="0"/>
              <a:t> </a:t>
            </a:r>
            <a:r>
              <a:rPr lang="cs-CZ" sz="1400" dirty="0" err="1"/>
              <a:t>jazykov</a:t>
            </a:r>
            <a:r>
              <a:rPr lang="cs-CZ" sz="1400" dirty="0"/>
              <a:t> EU</a:t>
            </a:r>
          </a:p>
          <a:p>
            <a:pPr marL="173038" indent="-173038">
              <a:buNone/>
            </a:pPr>
            <a:endParaRPr lang="cs-CZ" sz="1400" b="1" dirty="0"/>
          </a:p>
          <a:p>
            <a:pPr marL="173038" indent="-173038">
              <a:buNone/>
            </a:pPr>
            <a:r>
              <a:rPr lang="cs-CZ" sz="1400" b="1" dirty="0"/>
              <a:t>Košice</a:t>
            </a:r>
            <a:r>
              <a:rPr lang="cs-CZ" sz="1400" dirty="0"/>
              <a:t>	</a:t>
            </a:r>
          </a:p>
          <a:p>
            <a:pPr marL="173038" indent="-173038">
              <a:buNone/>
            </a:pPr>
            <a:r>
              <a:rPr lang="cs-CZ" sz="1400" dirty="0"/>
              <a:t>•	</a:t>
            </a:r>
            <a:r>
              <a:rPr lang="cs-CZ" sz="1400" dirty="0" err="1"/>
              <a:t>Podnikovohospodárska</a:t>
            </a:r>
            <a:r>
              <a:rPr lang="cs-CZ" sz="1400" dirty="0"/>
              <a:t> fakulta EU</a:t>
            </a:r>
          </a:p>
          <a:p>
            <a:pPr marL="173038" indent="-173038">
              <a:buNone/>
            </a:pPr>
            <a:r>
              <a:rPr lang="cs-CZ" sz="1400" dirty="0"/>
              <a:t>•	Fakulta elektrotechniky a informatiky TU</a:t>
            </a:r>
          </a:p>
          <a:p>
            <a:pPr marL="173038" indent="-173038">
              <a:buNone/>
            </a:pPr>
            <a:r>
              <a:rPr lang="cs-CZ" sz="1400" dirty="0"/>
              <a:t>•	Ekonomická fakulta TU	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baníctva</a:t>
            </a:r>
            <a:r>
              <a:rPr lang="cs-CZ" sz="1400" dirty="0"/>
              <a:t>, </a:t>
            </a:r>
            <a:r>
              <a:rPr lang="cs-CZ" sz="1400" dirty="0" err="1"/>
              <a:t>ekológie</a:t>
            </a:r>
            <a:r>
              <a:rPr lang="cs-CZ" sz="1400" dirty="0"/>
              <a:t>, </a:t>
            </a:r>
            <a:r>
              <a:rPr lang="cs-CZ" sz="1400" dirty="0" err="1"/>
              <a:t>riadenia</a:t>
            </a:r>
            <a:r>
              <a:rPr lang="cs-CZ" sz="1400" dirty="0"/>
              <a:t> a </a:t>
            </a:r>
            <a:r>
              <a:rPr lang="cs-CZ" sz="1400" dirty="0" err="1"/>
              <a:t>geotechnológií</a:t>
            </a:r>
            <a:r>
              <a:rPr lang="cs-CZ" sz="1400" dirty="0"/>
              <a:t> TU</a:t>
            </a:r>
            <a:endParaRPr lang="cs-CZ" sz="1400" b="1" dirty="0"/>
          </a:p>
          <a:p>
            <a:pPr marL="173038" indent="-173038">
              <a:buNone/>
            </a:pPr>
            <a:r>
              <a:rPr lang="cs-CZ" sz="1400" b="1" dirty="0"/>
              <a:t>Nitra</a:t>
            </a:r>
          </a:p>
          <a:p>
            <a:pPr marL="173038" indent="-173038">
              <a:buNone/>
            </a:pPr>
            <a:r>
              <a:rPr lang="cs-CZ" sz="1400" dirty="0"/>
              <a:t>•	Fakulta ekonomiky a </a:t>
            </a:r>
            <a:r>
              <a:rPr lang="cs-CZ" sz="1400" dirty="0" err="1"/>
              <a:t>manažmentu</a:t>
            </a:r>
            <a:r>
              <a:rPr lang="cs-CZ" sz="1400" dirty="0"/>
              <a:t> SPU	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európskych</a:t>
            </a:r>
            <a:r>
              <a:rPr lang="cs-CZ" sz="1400" dirty="0"/>
              <a:t> </a:t>
            </a:r>
            <a:r>
              <a:rPr lang="cs-CZ" sz="1400" dirty="0" err="1"/>
              <a:t>štúdií</a:t>
            </a:r>
            <a:r>
              <a:rPr lang="cs-CZ" sz="1400" dirty="0"/>
              <a:t> a </a:t>
            </a:r>
            <a:r>
              <a:rPr lang="cs-CZ" sz="1400" dirty="0" err="1"/>
              <a:t>regionálneho</a:t>
            </a:r>
            <a:r>
              <a:rPr lang="cs-CZ" sz="1400" dirty="0"/>
              <a:t> </a:t>
            </a:r>
            <a:r>
              <a:rPr lang="cs-CZ" sz="1400" dirty="0" err="1"/>
              <a:t>rozvoja</a:t>
            </a:r>
            <a:r>
              <a:rPr lang="cs-CZ" sz="1400" dirty="0"/>
              <a:t> SPU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sociálnych</a:t>
            </a:r>
            <a:r>
              <a:rPr lang="cs-CZ" sz="1400" dirty="0"/>
              <a:t> </a:t>
            </a:r>
            <a:r>
              <a:rPr lang="cs-CZ" sz="1400" dirty="0" err="1"/>
              <a:t>vied</a:t>
            </a:r>
            <a:r>
              <a:rPr lang="cs-CZ" sz="1400" dirty="0"/>
              <a:t> a </a:t>
            </a:r>
            <a:r>
              <a:rPr lang="cs-CZ" sz="1400" dirty="0" err="1"/>
              <a:t>zdravotníctva</a:t>
            </a:r>
            <a:r>
              <a:rPr lang="cs-CZ" sz="1400" dirty="0"/>
              <a:t> UKF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stredoeurópských</a:t>
            </a:r>
            <a:r>
              <a:rPr lang="cs-CZ" sz="1400" dirty="0"/>
              <a:t> </a:t>
            </a:r>
            <a:r>
              <a:rPr lang="cs-CZ" sz="1400" dirty="0" err="1"/>
              <a:t>štúdií</a:t>
            </a:r>
            <a:r>
              <a:rPr lang="cs-CZ" sz="1400" dirty="0"/>
              <a:t> </a:t>
            </a:r>
            <a:endParaRPr lang="cs-CZ" sz="1400" b="1" dirty="0"/>
          </a:p>
          <a:p>
            <a:pPr marL="173038" indent="-173038">
              <a:buNone/>
            </a:pPr>
            <a:r>
              <a:rPr lang="cs-CZ" sz="1400" b="1" dirty="0"/>
              <a:t>Prešov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manažmentu</a:t>
            </a:r>
            <a:r>
              <a:rPr lang="cs-CZ" sz="1400" dirty="0"/>
              <a:t> PU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zdravotníckych</a:t>
            </a:r>
            <a:r>
              <a:rPr lang="cs-CZ" sz="1400" dirty="0"/>
              <a:t> </a:t>
            </a:r>
            <a:r>
              <a:rPr lang="cs-CZ" sz="1400" dirty="0" err="1"/>
              <a:t>odborov</a:t>
            </a:r>
            <a:r>
              <a:rPr lang="cs-CZ" sz="1400" dirty="0"/>
              <a:t> PU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humanitných</a:t>
            </a:r>
            <a:r>
              <a:rPr lang="cs-CZ" sz="1400" dirty="0"/>
              <a:t> a </a:t>
            </a:r>
            <a:r>
              <a:rPr lang="cs-CZ" sz="1400" dirty="0" err="1"/>
              <a:t>prírodných</a:t>
            </a:r>
            <a:r>
              <a:rPr lang="cs-CZ" sz="1400" dirty="0"/>
              <a:t> </a:t>
            </a:r>
            <a:r>
              <a:rPr lang="cs-CZ" sz="1400" dirty="0" err="1"/>
              <a:t>vied</a:t>
            </a:r>
            <a:r>
              <a:rPr lang="cs-CZ" sz="1400" dirty="0"/>
              <a:t> PU </a:t>
            </a:r>
            <a:endParaRPr lang="cs-CZ" sz="1400" b="1" dirty="0"/>
          </a:p>
          <a:p>
            <a:pPr marL="173038" indent="-173038">
              <a:buNone/>
            </a:pPr>
            <a:r>
              <a:rPr lang="cs-CZ" sz="1400" b="1" dirty="0"/>
              <a:t>Ružomberok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zdravotníctva</a:t>
            </a:r>
            <a:r>
              <a:rPr lang="cs-CZ" sz="1400" dirty="0"/>
              <a:t> KU</a:t>
            </a:r>
            <a:endParaRPr lang="cs-CZ" sz="1400" b="1" dirty="0"/>
          </a:p>
          <a:p>
            <a:pPr marL="173038" indent="-173038">
              <a:buNone/>
            </a:pPr>
            <a:r>
              <a:rPr lang="cs-CZ" sz="1400" b="1" dirty="0"/>
              <a:t>Žilina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riadenia</a:t>
            </a:r>
            <a:r>
              <a:rPr lang="cs-CZ" sz="1400" dirty="0"/>
              <a:t> a informatiky	</a:t>
            </a:r>
          </a:p>
          <a:p>
            <a:pPr marL="173038" indent="-173038">
              <a:buNone/>
            </a:pPr>
            <a:r>
              <a:rPr lang="cs-CZ" sz="1400" dirty="0"/>
              <a:t>•	Fakulta </a:t>
            </a:r>
            <a:r>
              <a:rPr lang="cs-CZ" sz="1400" dirty="0" err="1"/>
              <a:t>bezpečnostného</a:t>
            </a:r>
            <a:r>
              <a:rPr lang="cs-CZ" sz="1400" dirty="0"/>
              <a:t> </a:t>
            </a:r>
            <a:r>
              <a:rPr lang="cs-CZ" sz="1400" dirty="0" err="1"/>
              <a:t>inžinierstva</a:t>
            </a:r>
            <a:r>
              <a:rPr lang="cs-CZ" sz="1100" dirty="0"/>
              <a:t>	</a:t>
            </a:r>
          </a:p>
          <a:p>
            <a:pPr marL="173038" indent="-173038">
              <a:buNone/>
            </a:pPr>
            <a:endParaRPr lang="cs-CZ" sz="1100" noProof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FFE32CA-0267-466D-8317-95934D78A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27100"/>
          </a:xfrm>
        </p:spPr>
        <p:txBody>
          <a:bodyPr/>
          <a:lstStyle/>
          <a:p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Národné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porovnávacie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skúšky</a:t>
            </a:r>
            <a:endParaRPr lang="cs-CZ" sz="280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752"/>
            <a:ext cx="8640638" cy="5472608"/>
          </a:xfrm>
        </p:spPr>
        <p:txBody>
          <a:bodyPr numCol="2"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b="1" noProof="0" dirty="0"/>
              <a:t>NSZ nepovinné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800" b="1" noProof="0" dirty="0"/>
          </a:p>
          <a:p>
            <a:pPr marL="173038" indent="-173038">
              <a:buNone/>
            </a:pPr>
            <a:r>
              <a:rPr lang="cs-CZ" sz="1200" b="1" noProof="0" dirty="0"/>
              <a:t>Česká republika (len </a:t>
            </a:r>
            <a:r>
              <a:rPr lang="cs-CZ" sz="1200" b="1" noProof="0" dirty="0" err="1"/>
              <a:t>vybran</a:t>
            </a:r>
            <a:r>
              <a:rPr lang="cs-CZ" sz="1200" b="1" dirty="0"/>
              <a:t>é fakulty)</a:t>
            </a:r>
            <a:endParaRPr lang="cs-CZ" sz="1200" b="1" noProof="0" dirty="0"/>
          </a:p>
          <a:p>
            <a:pPr marL="173038" indent="-173038">
              <a:buNone/>
            </a:pPr>
            <a:endParaRPr lang="cs-CZ" sz="1200" b="1" noProof="0" dirty="0"/>
          </a:p>
          <a:p>
            <a:pPr marL="173038" indent="-173038">
              <a:buNone/>
            </a:pPr>
            <a:r>
              <a:rPr lang="cs-CZ" sz="1200" b="1" noProof="0" dirty="0"/>
              <a:t>Brno</a:t>
            </a:r>
            <a:endParaRPr lang="cs-CZ" sz="1200" noProof="0" dirty="0"/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 MU, Ekonomicko-správní fakulta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 MU, Fakulta informatiky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 MU, Přírodovědecká fakulta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MENDELU, Provozně ekonomická fakulta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VFU, Fakulta veterinární hygieny a ekologie 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VUT, Fakulta stavební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VUT, Fakulta informačních technologií 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VUT, Fakulta </a:t>
            </a:r>
            <a:r>
              <a:rPr lang="cs-CZ" sz="1200" noProof="0" dirty="0" err="1"/>
              <a:t>elektro</a:t>
            </a:r>
            <a:r>
              <a:rPr lang="cs-CZ" sz="1200" noProof="0" dirty="0"/>
              <a:t>. a </a:t>
            </a:r>
            <a:r>
              <a:rPr lang="cs-CZ" sz="1200" noProof="0" dirty="0" err="1"/>
              <a:t>komunik</a:t>
            </a:r>
            <a:r>
              <a:rPr lang="cs-CZ" sz="1200" noProof="0" dirty="0"/>
              <a:t>. technologií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VUT, Fakulta strojního inženýrství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VUT, Fakulta podnikatelská</a:t>
            </a:r>
          </a:p>
          <a:p>
            <a:pPr marL="173038" indent="-173038">
              <a:buFont typeface="Arial" pitchFamily="34" charset="0"/>
              <a:buChar char="•"/>
            </a:pPr>
            <a:endParaRPr lang="cs-CZ" sz="1200" noProof="0" dirty="0"/>
          </a:p>
          <a:p>
            <a:pPr marL="173038" indent="-173038">
              <a:buNone/>
            </a:pPr>
            <a:r>
              <a:rPr lang="cs-CZ" sz="1200" b="1" noProof="0" dirty="0"/>
              <a:t>Olomouc</a:t>
            </a:r>
            <a:endParaRPr lang="cs-CZ" sz="1200" noProof="0" dirty="0"/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UP, Přírodovědecká fakulta </a:t>
            </a:r>
            <a:endParaRPr lang="cs-CZ" sz="1200" b="1" noProof="0" dirty="0"/>
          </a:p>
          <a:p>
            <a:pPr marL="173038" indent="-173038">
              <a:buNone/>
            </a:pPr>
            <a:endParaRPr lang="cs-CZ" sz="1200" b="1" noProof="0" dirty="0"/>
          </a:p>
          <a:p>
            <a:pPr marL="173038" indent="-173038">
              <a:buNone/>
            </a:pPr>
            <a:r>
              <a:rPr lang="cs-CZ" sz="1200" b="1" noProof="0" dirty="0"/>
              <a:t>Ostrava</a:t>
            </a:r>
            <a:endParaRPr lang="cs-CZ" sz="1200" noProof="0" dirty="0"/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VŠB-TU, Fakulta bezpečnostního inženýrství 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VŠB-TU, Fakulta elektrotechniky a informatiky 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VŠB-TU, Hornicko-geologická fakulta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dirty="0"/>
              <a:t>OSU, Přírodovědecká fakulta</a:t>
            </a:r>
            <a:r>
              <a:rPr lang="cs-CZ" sz="1200" noProof="0" dirty="0"/>
              <a:t> </a:t>
            </a:r>
            <a:endParaRPr lang="cs-CZ" sz="1200" b="1" noProof="0" dirty="0"/>
          </a:p>
          <a:p>
            <a:pPr marL="173038" indent="-173038">
              <a:buNone/>
            </a:pPr>
            <a:r>
              <a:rPr lang="cs-CZ" sz="1200" b="1" noProof="0" dirty="0"/>
              <a:t>Pardubice</a:t>
            </a:r>
            <a:endParaRPr lang="cs-CZ" sz="1200" noProof="0" dirty="0"/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 err="1"/>
              <a:t>UPa</a:t>
            </a:r>
            <a:r>
              <a:rPr lang="cs-CZ" sz="1200" noProof="0" dirty="0"/>
              <a:t>, Fakulta ekonomicko-správní</a:t>
            </a:r>
          </a:p>
          <a:p>
            <a:pPr marL="0" indent="0">
              <a:buNone/>
            </a:pPr>
            <a:endParaRPr lang="cs-CZ" sz="1200" noProof="0" dirty="0"/>
          </a:p>
          <a:p>
            <a:pPr marL="173038" indent="-173038">
              <a:buNone/>
            </a:pPr>
            <a:r>
              <a:rPr lang="cs-CZ" sz="1200" b="1" noProof="0" dirty="0"/>
              <a:t>Plzeň</a:t>
            </a:r>
            <a:endParaRPr lang="cs-CZ" sz="1200" noProof="0" dirty="0"/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ZČU, Fakulta aplikovaných věd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ZČU, Fakulta elektrotechnická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ZČU, Fakulta strojní </a:t>
            </a:r>
          </a:p>
          <a:p>
            <a:pPr marL="173038" indent="-173038">
              <a:buNone/>
            </a:pPr>
            <a:endParaRPr lang="cs-CZ" sz="1200" b="1" noProof="0" dirty="0"/>
          </a:p>
          <a:p>
            <a:pPr marL="173038" indent="-173038">
              <a:buNone/>
            </a:pPr>
            <a:r>
              <a:rPr lang="cs-CZ" sz="1200" b="1" noProof="0" dirty="0"/>
              <a:t>Praha</a:t>
            </a:r>
            <a:endParaRPr lang="cs-CZ" sz="1200" noProof="0" dirty="0"/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UK, Farmaceutická fakulta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VŠE, Národohospodářská fakulta 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VŠE, Fakulta informatiky a statistiky 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VŠE, Fakulta managementu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VŠCHT, Fakulta technologie ochrany prostředí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ČVUT, Fakulta informačních technologií 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ČVUT, Fakulta elektrotechnická </a:t>
            </a:r>
          </a:p>
          <a:p>
            <a:pPr marL="173038" indent="-173038">
              <a:buNone/>
            </a:pPr>
            <a:endParaRPr lang="cs-CZ" sz="1200" b="1" noProof="0" dirty="0"/>
          </a:p>
          <a:p>
            <a:pPr marL="173038" indent="-173038">
              <a:buNone/>
            </a:pPr>
            <a:r>
              <a:rPr lang="cs-CZ" sz="1200" b="1" noProof="0" dirty="0"/>
              <a:t>Ústí nad Labem</a:t>
            </a:r>
            <a:endParaRPr lang="cs-CZ" sz="1200" noProof="0" dirty="0"/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UJEP, Fakulta sociálně ekonomická</a:t>
            </a:r>
          </a:p>
          <a:p>
            <a:pPr marL="173038" indent="-173038">
              <a:buNone/>
            </a:pPr>
            <a:endParaRPr lang="cs-CZ" sz="1200" b="1" noProof="0" dirty="0"/>
          </a:p>
          <a:p>
            <a:pPr marL="173038" indent="-173038">
              <a:buNone/>
            </a:pPr>
            <a:r>
              <a:rPr lang="cs-CZ" sz="1200" b="1" noProof="0" dirty="0"/>
              <a:t>Zlín</a:t>
            </a:r>
            <a:endParaRPr lang="cs-CZ" sz="1200" noProof="0" dirty="0"/>
          </a:p>
          <a:p>
            <a:pPr marL="173038" indent="-173038">
              <a:buFont typeface="Arial" pitchFamily="34" charset="0"/>
              <a:buChar char="•"/>
            </a:pPr>
            <a:r>
              <a:rPr lang="cs-CZ" sz="1200" noProof="0" dirty="0"/>
              <a:t>UTB, Fakulta aplikované informatiky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FFE32CA-0267-466D-8317-95934D78A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27100"/>
          </a:xfrm>
        </p:spPr>
        <p:txBody>
          <a:bodyPr/>
          <a:lstStyle/>
          <a:p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Národné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porovnávacie</a:t>
            </a:r>
            <a:r>
              <a:rPr lang="cs-CZ" sz="2800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noProof="0" dirty="0" err="1">
                <a:solidFill>
                  <a:schemeClr val="accent2">
                    <a:lumMod val="75000"/>
                  </a:schemeClr>
                </a:solidFill>
              </a:rPr>
              <a:t>skúšky</a:t>
            </a:r>
            <a:endParaRPr lang="cs-CZ" sz="280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1944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Výchozí návrh">
  <a:themeElements>
    <a:clrScheme name="Výchozí návrh 16">
      <a:dk1>
        <a:srgbClr val="000000"/>
      </a:dk1>
      <a:lt1>
        <a:srgbClr val="FFFFFF"/>
      </a:lt1>
      <a:dk2>
        <a:srgbClr val="000000"/>
      </a:dk2>
      <a:lt2>
        <a:srgbClr val="BCD2EE"/>
      </a:lt2>
      <a:accent1>
        <a:srgbClr val="0076BD"/>
      </a:accent1>
      <a:accent2>
        <a:srgbClr val="00558A"/>
      </a:accent2>
      <a:accent3>
        <a:srgbClr val="FFFFFF"/>
      </a:accent3>
      <a:accent4>
        <a:srgbClr val="000000"/>
      </a:accent4>
      <a:accent5>
        <a:srgbClr val="AABDDB"/>
      </a:accent5>
      <a:accent6>
        <a:srgbClr val="004C7D"/>
      </a:accent6>
      <a:hlink>
        <a:srgbClr val="09A1FF"/>
      </a:hlink>
      <a:folHlink>
        <a:srgbClr val="000EBE"/>
      </a:folHlink>
    </a:clrScheme>
    <a:fontScheme name="Výchozí návrh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8CEE6"/>
        </a:accent1>
        <a:accent2>
          <a:srgbClr val="0076BD"/>
        </a:accent2>
        <a:accent3>
          <a:srgbClr val="FFFFFF"/>
        </a:accent3>
        <a:accent4>
          <a:srgbClr val="000000"/>
        </a:accent4>
        <a:accent5>
          <a:srgbClr val="D8E3F0"/>
        </a:accent5>
        <a:accent6>
          <a:srgbClr val="006AAB"/>
        </a:accent6>
        <a:hlink>
          <a:srgbClr val="09A1FF"/>
        </a:hlink>
        <a:folHlink>
          <a:srgbClr val="000E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76BD"/>
        </a:accent1>
        <a:accent2>
          <a:srgbClr val="00558A"/>
        </a:accent2>
        <a:accent3>
          <a:srgbClr val="FFFFFF"/>
        </a:accent3>
        <a:accent4>
          <a:srgbClr val="000000"/>
        </a:accent4>
        <a:accent5>
          <a:srgbClr val="AABDDB"/>
        </a:accent5>
        <a:accent6>
          <a:srgbClr val="004C7D"/>
        </a:accent6>
        <a:hlink>
          <a:srgbClr val="09A1FF"/>
        </a:hlink>
        <a:folHlink>
          <a:srgbClr val="000E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76BD"/>
        </a:accent1>
        <a:accent2>
          <a:srgbClr val="00558A"/>
        </a:accent2>
        <a:accent3>
          <a:srgbClr val="FFFFFF"/>
        </a:accent3>
        <a:accent4>
          <a:srgbClr val="000000"/>
        </a:accent4>
        <a:accent5>
          <a:srgbClr val="AABDDB"/>
        </a:accent5>
        <a:accent6>
          <a:srgbClr val="004C7D"/>
        </a:accent6>
        <a:hlink>
          <a:srgbClr val="09A1FF"/>
        </a:hlink>
        <a:folHlink>
          <a:srgbClr val="000E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000000"/>
        </a:dk1>
        <a:lt1>
          <a:srgbClr val="FFFFFF"/>
        </a:lt1>
        <a:dk2>
          <a:srgbClr val="000000"/>
        </a:dk2>
        <a:lt2>
          <a:srgbClr val="BCD2EE"/>
        </a:lt2>
        <a:accent1>
          <a:srgbClr val="0076BD"/>
        </a:accent1>
        <a:accent2>
          <a:srgbClr val="00558A"/>
        </a:accent2>
        <a:accent3>
          <a:srgbClr val="FFFFFF"/>
        </a:accent3>
        <a:accent4>
          <a:srgbClr val="000000"/>
        </a:accent4>
        <a:accent5>
          <a:srgbClr val="AABDDB"/>
        </a:accent5>
        <a:accent6>
          <a:srgbClr val="004C7D"/>
        </a:accent6>
        <a:hlink>
          <a:srgbClr val="09A1FF"/>
        </a:hlink>
        <a:folHlink>
          <a:srgbClr val="000E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39864</TotalTime>
  <Words>3585</Words>
  <Application>Microsoft Office PowerPoint</Application>
  <PresentationFormat>Prezentácia na obrazovke (4:3)</PresentationFormat>
  <Paragraphs>923</Paragraphs>
  <Slides>121</Slides>
  <Notes>18</Notes>
  <HiddenSlides>3</HiddenSlides>
  <MMClips>0</MMClips>
  <ScaleCrop>false</ScaleCrop>
  <HeadingPairs>
    <vt:vector size="6" baseType="variant">
      <vt:variant>
        <vt:lpstr>Použité písma</vt:lpstr>
      </vt:variant>
      <vt:variant>
        <vt:i4>14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121</vt:i4>
      </vt:variant>
    </vt:vector>
  </HeadingPairs>
  <TitlesOfParts>
    <vt:vector size="136" baseType="lpstr">
      <vt:lpstr>Adobe Fangsong Std R</vt:lpstr>
      <vt:lpstr>Arial</vt:lpstr>
      <vt:lpstr>Arial Narrow</vt:lpstr>
      <vt:lpstr>Calibri</vt:lpstr>
      <vt:lpstr>PT Sans</vt:lpstr>
      <vt:lpstr>Segoe Print</vt:lpstr>
      <vt:lpstr>Segoe Script</vt:lpstr>
      <vt:lpstr>Segoe UI</vt:lpstr>
      <vt:lpstr>Segoe UI Light</vt:lpstr>
      <vt:lpstr>Segoe UI Semilight</vt:lpstr>
      <vt:lpstr>Tahoma</vt:lpstr>
      <vt:lpstr>Times New Roman</vt:lpstr>
      <vt:lpstr>Webdings</vt:lpstr>
      <vt:lpstr>Wingdings</vt:lpstr>
      <vt:lpstr>Výchozí návrh</vt:lpstr>
      <vt:lpstr>Ako na vysokú školu?</vt:lpstr>
      <vt:lpstr>Prezentácia programu PowerPoint</vt:lpstr>
      <vt:lpstr>Prezentácia programu PowerPoint</vt:lpstr>
      <vt:lpstr>Prezentácia programu PowerPoint</vt:lpstr>
      <vt:lpstr>Prezentácia programu PowerPoint</vt:lpstr>
      <vt:lpstr>„(scio)kultúra“</vt:lpstr>
      <vt:lpstr>Prezentácia programu PowerPoint</vt:lpstr>
      <vt:lpstr>Perpetuum</vt:lpstr>
      <vt:lpstr>Prezentácia programu PowerPoint</vt:lpstr>
      <vt:lpstr>…pre deti a rodičov</vt:lpstr>
      <vt:lpstr>Prezentácia programu PowerPoint</vt:lpstr>
      <vt:lpstr>…pre školy</vt:lpstr>
      <vt:lpstr>ScioŠkoly – Praha, Brno, Olomouc,…</vt:lpstr>
      <vt:lpstr>Princípy ScioŠkôl</vt:lpstr>
      <vt:lpstr>Prezentácia programu PowerPoint</vt:lpstr>
      <vt:lpstr>Ako uvažujú maturanti…</vt:lpstr>
      <vt:lpstr>Prezentácia programu PowerPoint</vt:lpstr>
      <vt:lpstr>Prezentácia programu PowerPoint</vt:lpstr>
      <vt:lpstr>Koľko hodín denne priemerne spíte?</vt:lpstr>
      <vt:lpstr>Prezentácia programu PowerPoint</vt:lpstr>
      <vt:lpstr>Prezentácia programu PowerPoint</vt:lpstr>
      <vt:lpstr>Prezentácia programu PowerPoint</vt:lpstr>
      <vt:lpstr>Kedy plánujete… ?</vt:lpstr>
      <vt:lpstr>Prezentácia programu PowerPoint</vt:lpstr>
      <vt:lpstr>Čo je pre vás práca?</vt:lpstr>
      <vt:lpstr>Chcete často meniť zamestnanie?</vt:lpstr>
      <vt:lpstr>Chceli by ste niekedy pracovať  v zahraničí?</vt:lpstr>
      <vt:lpstr>Prezentácia programu PowerPoint</vt:lpstr>
      <vt:lpstr>Prezentácia programu PowerPoint</vt:lpstr>
      <vt:lpstr>Prezentácia programu PowerPoint</vt:lpstr>
      <vt:lpstr>Ako uvažujú maturanti…</vt:lpstr>
      <vt:lpstr>Prezentácia programu PowerPoint</vt:lpstr>
      <vt:lpstr>Prezentácia programu PowerPoint</vt:lpstr>
      <vt:lpstr>Ako uvažujú maturanti…</vt:lpstr>
      <vt:lpstr>NPS 2016/2017 v číslach</vt:lpstr>
      <vt:lpstr>NPS 2016/2017 v číslach</vt:lpstr>
      <vt:lpstr>Ako uvažujú maturanti…</vt:lpstr>
      <vt:lpstr>Ako uvažujú maturanti…</vt:lpstr>
      <vt:lpstr>Ako uvažujú maturanti…</vt:lpstr>
      <vt:lpstr>Prezentácia programu PowerPoint</vt:lpstr>
      <vt:lpstr>Prezentácia programu PowerPoint</vt:lpstr>
      <vt:lpstr>„V čom budem odborníkom?“</vt:lpstr>
      <vt:lpstr>Výber odboru štúdia</vt:lpstr>
      <vt:lpstr>Výber odboru štúdia</vt:lpstr>
      <vt:lpstr>Výber odboru štúdia</vt:lpstr>
      <vt:lpstr>Aktivita  10 otázok, ktoré môžu pomôcť s rozhodovaním</vt:lpstr>
      <vt:lpstr>Námet  10 otázok, ktoré môžu pomôcť s rozhodovaním</vt:lpstr>
      <vt:lpstr>Námet  10 otázok, ktoré môžu pomôcť s rozhodovaním</vt:lpstr>
      <vt:lpstr>Prezentácia programu PowerPoint</vt:lpstr>
      <vt:lpstr>Prezentácia programu PowerPoint</vt:lpstr>
      <vt:lpstr>Prezentácia programu PowerPoint</vt:lpstr>
      <vt:lpstr>Přehledy fakult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„Na ktorú fakultu?“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Online databáze VŠ</vt:lpstr>
      <vt:lpstr>Rôznorodosť odborov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Uplatniteľnosť</vt:lpstr>
      <vt:lpstr>Uplatniteľnosť</vt:lpstr>
      <vt:lpstr>Prezentácia programu PowerPoint</vt:lpstr>
      <vt:lpstr>Mzdy</vt:lpstr>
      <vt:lpstr>Mzdy – přehledně a jednoduše</vt:lpstr>
      <vt:lpstr>Prezentácia programu PowerPoint</vt:lpstr>
      <vt:lpstr>Osobné skúsenosti</vt:lpstr>
      <vt:lpstr>Facebook - ukážka</vt:lpstr>
      <vt:lpstr>www.primat.cz</vt:lpstr>
      <vt:lpstr>Prezentácia programu PowerPoint</vt:lpstr>
      <vt:lpstr>www.primat.cz </vt:lpstr>
      <vt:lpstr>Prezentácia programu PowerPoint</vt:lpstr>
      <vt:lpstr>Prijímacie skúšky</vt:lpstr>
      <vt:lpstr>Prijímacie skúšky na VŠ</vt:lpstr>
      <vt:lpstr> Národné porovnávacie skúšky</vt:lpstr>
      <vt:lpstr> Termíny</vt:lpstr>
      <vt:lpstr>  Národné porovnávacie skúšky</vt:lpstr>
      <vt:lpstr>  Národné porovnávacie skúšky</vt:lpstr>
      <vt:lpstr>  Národné porovnávacie skúšky</vt:lpstr>
      <vt:lpstr>  Národné porovnávacie skúšky</vt:lpstr>
      <vt:lpstr>  Národné porovnávacie skúšky</vt:lpstr>
      <vt:lpstr>Výsledok NPS</vt:lpstr>
      <vt:lpstr>Výsledok NPS</vt:lpstr>
      <vt:lpstr>Prihlásenie na NPS</vt:lpstr>
      <vt:lpstr>Cena NPS</vt:lpstr>
      <vt:lpstr>Skúšky v rámci NPS</vt:lpstr>
      <vt:lpstr>Skúšky v rámci NPS</vt:lpstr>
      <vt:lpstr>Novinky v NPS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Dojmy z NPS</vt:lpstr>
      <vt:lpstr>Prezentácia programu PowerPoint</vt:lpstr>
    </vt:vector>
  </TitlesOfParts>
  <Company>www.scio.cz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rcrepana</dc:creator>
  <cp:lastModifiedBy>adamikova</cp:lastModifiedBy>
  <cp:revision>1207</cp:revision>
  <dcterms:created xsi:type="dcterms:W3CDTF">2011-11-21T12:47:37Z</dcterms:created>
  <dcterms:modified xsi:type="dcterms:W3CDTF">2018-11-18T14:51:56Z</dcterms:modified>
</cp:coreProperties>
</file>