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4F720E1-A7D3-4BDD-84B0-8280552ED4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C189D-5836-4106-8F03-43D984372C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A09F4-627B-4E7D-959E-8BC262288B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FD0C-51DB-4004-B182-40E1262E4F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6391F-6284-452C-8C63-0146CE2B13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CB456-FE8D-43EB-AE74-7725C8ADE7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1DD1E-5122-41A0-9F1B-CF55E8EDBF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69071-A63F-4158-96DB-C8E897ED62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2CCCB-18BE-4DF9-9EC7-90615494F9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02039-2EE0-4D9A-97A3-0ED2262CE9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8CF8F-A3A0-485B-B79A-DF97EB2CA4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4280247-0305-4511-A41E-A49939702F7E}" type="datetimeFigureOut">
              <a:rPr lang="sk-SK" smtClean="0"/>
              <a:pPr/>
              <a:t>31. 8. 2013</a:t>
            </a:fld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41B626-CD94-4912-9DAD-01F82750D912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  <a:endParaRPr lang="en-US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16DA3B-6129-47C3-B8FF-E417874092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Obrázok 1" descr="http://www.zsmlynky.edu.sk/loga/logoMVV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3114675" cy="714375"/>
          </a:xfrm>
          <a:prstGeom prst="rect">
            <a:avLst/>
          </a:prstGeom>
          <a:noFill/>
        </p:spPr>
      </p:pic>
      <p:pic>
        <p:nvPicPr>
          <p:cNvPr id="36867" name="Obrázo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60648"/>
            <a:ext cx="1028700" cy="1171575"/>
          </a:xfrm>
          <a:prstGeom prst="rect">
            <a:avLst/>
          </a:prstGeom>
          <a:noFill/>
        </p:spPr>
      </p:pic>
      <p:pic>
        <p:nvPicPr>
          <p:cNvPr id="36866" name="Obrázok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88640"/>
            <a:ext cx="2657475" cy="1257300"/>
          </a:xfrm>
          <a:prstGeom prst="rect">
            <a:avLst/>
          </a:prstGeom>
          <a:noFill/>
        </p:spPr>
      </p:pic>
      <p:pic>
        <p:nvPicPr>
          <p:cNvPr id="36865" name="Obrázok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88640"/>
            <a:ext cx="1685925" cy="1143000"/>
          </a:xfrm>
          <a:prstGeom prst="rect">
            <a:avLst/>
          </a:prstGeom>
          <a:noFill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-809625" y="2343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683568" y="1618905"/>
            <a:ext cx="770485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Čitateľsk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gramotnosť </a:t>
            </a:r>
          </a:p>
          <a:p>
            <a:pPr marL="0" marR="0" lvl="0" indent="90488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angličtina</a:t>
            </a:r>
          </a:p>
          <a:p>
            <a:pPr lvl="0" indent="90488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žiakov</a:t>
            </a:r>
            <a:endParaRPr kumimoji="0" lang="sk-S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ako pevný z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klad</a:t>
            </a:r>
          </a:p>
          <a:p>
            <a:pPr marL="0" marR="0" lvl="0" indent="90488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pre dosahovanie </a:t>
            </a:r>
          </a:p>
          <a:p>
            <a:pPr marL="0" marR="0" lvl="0" indent="90488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bud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cich cieľov</a:t>
            </a:r>
            <a:r>
              <a:rPr kumimoji="0" lang="sk-SK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endParaRPr kumimoji="0" lang="sk-S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-106175" y="584975"/>
            <a:ext cx="90845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PRACUJEME</a:t>
            </a: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 pitchFamily="34" charset="0"/>
                <a:ea typeface="Calibri" pitchFamily="34" charset="0"/>
                <a:cs typeface="MyriadPro-Regular" charset="0"/>
              </a:rPr>
              <a:t> </a:t>
            </a:r>
            <a:r>
              <a:rPr lang="sk-SK" sz="3200" b="1" dirty="0" smtClean="0">
                <a:latin typeface="+mj-lt"/>
                <a:ea typeface="+mj-ea"/>
                <a:cs typeface="+mj-cs"/>
              </a:rPr>
              <a:t>S POČÍTAČOVÝM SOFTVÉROM</a:t>
            </a:r>
          </a:p>
        </p:txBody>
      </p:sp>
      <p:pic>
        <p:nvPicPr>
          <p:cNvPr id="3" name="Obrázok 2" descr="C:\Users\zukada\Desktop\škola fotky k projektu\P129006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2890707" cy="385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 descr="C:\Users\zukada\Desktop\škola fotky k projektu\P1300079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5051425" cy="3788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H:\6.1.2._jagelkova\január 2013_Jagelkova\30.1.2013__ANJ_8.roč_ Matematiku robíme ľahšou\P130008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64058" cy="342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 descr="H:\6.1.2._jagelkova\január 2013_Jagelkova\25.1.2013 _ANJ_6.ročník_Časti ľudského tela\P1220039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572001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123728" y="127086"/>
            <a:ext cx="468052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INTERAKTÍVNA</a:t>
            </a:r>
            <a:r>
              <a:rPr kumimoji="0" lang="sk-SK" sz="40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 pitchFamily="34" charset="0"/>
                <a:ea typeface="Calibri" pitchFamily="34" charset="0"/>
                <a:cs typeface="MyriadPro-Regular" charset="0"/>
              </a:rPr>
              <a:t> </a:t>
            </a: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TABUĽA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691680" y="2132856"/>
            <a:ext cx="512589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UČÍME SA NOVÉ SLOVÁ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ok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4176464" cy="3312367"/>
          </a:xfrm>
          <a:prstGeom prst="rect">
            <a:avLst/>
          </a:prstGeom>
          <a:noFill/>
        </p:spPr>
      </p:pic>
      <p:pic>
        <p:nvPicPr>
          <p:cNvPr id="5" name="Obrázok 4" descr="H:\DCIM\.thumbnails\1358600471116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168352" cy="266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907704" y="404664"/>
            <a:ext cx="30200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2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PÍŠEME</a:t>
            </a:r>
          </a:p>
        </p:txBody>
      </p:sp>
      <p:pic>
        <p:nvPicPr>
          <p:cNvPr id="3" name="Obrázok 2" descr="H:\DCIM\.thumbnails\1358600472375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30425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2856"/>
            <a:ext cx="5467350" cy="4103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-180528" y="620688"/>
            <a:ext cx="70462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4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KRESLÍME</a:t>
            </a: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 pitchFamily="34" charset="0"/>
                <a:ea typeface="Calibri" pitchFamily="34" charset="0"/>
                <a:cs typeface="MyriadPro-Regular" charset="0"/>
              </a:rPr>
              <a:t> </a:t>
            </a:r>
            <a:r>
              <a:rPr lang="sk-SK" sz="3200" b="1" dirty="0" smtClean="0">
                <a:latin typeface="+mj-lt"/>
                <a:ea typeface="+mj-ea"/>
                <a:cs typeface="+mj-cs"/>
              </a:rPr>
              <a:t>A MAĽUJEME</a:t>
            </a:r>
          </a:p>
        </p:txBody>
      </p:sp>
      <p:pic>
        <p:nvPicPr>
          <p:cNvPr id="3" name="Obrázok 2" descr="H:\DCIM\.thumbnails\1358600510456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5534025" cy="415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376264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041727" y="440959"/>
            <a:ext cx="2464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POČÍTAME</a:t>
            </a:r>
          </a:p>
        </p:txBody>
      </p:sp>
      <p:pic>
        <p:nvPicPr>
          <p:cNvPr id="3" name="Obrázok 2" descr="P2210158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9"/>
            <a:ext cx="3816424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9"/>
            <a:ext cx="402599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-274452" y="194738"/>
            <a:ext cx="94184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POZERÁME</a:t>
            </a:r>
            <a:r>
              <a:rPr kumimoji="0" lang="sk-SK" sz="14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 pitchFamily="34" charset="0"/>
                <a:ea typeface="Calibri" pitchFamily="34" charset="0"/>
                <a:cs typeface="MyriadPro-Regular" charset="0"/>
              </a:rPr>
              <a:t> </a:t>
            </a:r>
            <a:r>
              <a:rPr lang="sk-SK" sz="3200" b="1" dirty="0" smtClean="0">
                <a:latin typeface="+mj-lt"/>
                <a:ea typeface="+mj-ea"/>
                <a:cs typeface="+mj-cs"/>
              </a:rPr>
              <a:t>VIDEONAHRÁVKY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sk-SK" sz="3200" b="1" dirty="0" smtClean="0"/>
              <a:t>A PREZENTÁCIE</a:t>
            </a:r>
            <a:endParaRPr lang="sk-SK" sz="32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3" name="Obrázok 2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384376" cy="2952328"/>
          </a:xfrm>
          <a:prstGeom prst="rect">
            <a:avLst/>
          </a:prstGeom>
          <a:noFill/>
        </p:spPr>
      </p:pic>
      <p:pic>
        <p:nvPicPr>
          <p:cNvPr id="4" name="Obrázok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295775" cy="3223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483768" y="476672"/>
            <a:ext cx="373813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STAVEBNICE</a:t>
            </a:r>
          </a:p>
        </p:txBody>
      </p:sp>
      <p:pic>
        <p:nvPicPr>
          <p:cNvPr id="3" name="Obrázok 2" descr="H:\DCIM\.thumbnails\135860048689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361928" cy="252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960"/>
            <a:ext cx="4432417" cy="3319942"/>
          </a:xfrm>
          <a:prstGeom prst="rect">
            <a:avLst/>
          </a:prstGeom>
          <a:noFill/>
        </p:spPr>
      </p:pic>
      <p:pic>
        <p:nvPicPr>
          <p:cNvPr id="5" name="Obrázok 4" descr="H:\DCIM\.thumbnails\1358600512207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2696"/>
            <a:ext cx="2747764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011042" y="649814"/>
            <a:ext cx="51219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PRACOVNÉ</a:t>
            </a:r>
            <a:r>
              <a:rPr kumimoji="0" lang="sk-SK" sz="48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 pitchFamily="34" charset="0"/>
                <a:ea typeface="Calibri" pitchFamily="34" charset="0"/>
                <a:cs typeface="MyriadPro-Regular" charset="0"/>
              </a:rPr>
              <a:t> </a:t>
            </a: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LISTY</a:t>
            </a:r>
          </a:p>
        </p:txBody>
      </p:sp>
      <p:pic>
        <p:nvPicPr>
          <p:cNvPr id="3" name="Obrázok 2" descr="C:\Users\zukada\Desktop\škola fotky k projektu\P115000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71169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 descr="P226000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4558755" cy="3427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210088" y="392560"/>
            <a:ext cx="27238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BEE-BOT</a:t>
            </a:r>
          </a:p>
        </p:txBody>
      </p:sp>
      <p:pic>
        <p:nvPicPr>
          <p:cNvPr id="3" name="Obrázok 2" descr="P2250170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81642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 descr="P2250168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609802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404664"/>
            <a:ext cx="8630443" cy="5904656"/>
          </a:xfrm>
        </p:spPr>
        <p:txBody>
          <a:bodyPr/>
          <a:lstStyle/>
          <a:p>
            <a:pPr>
              <a:buNone/>
            </a:pPr>
            <a:r>
              <a:rPr lang="sk-SK" sz="10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ITMS kód Projektu: 26110130394</a:t>
            </a:r>
          </a:p>
          <a:p>
            <a:pPr>
              <a:buNone/>
            </a:pPr>
            <a:r>
              <a:rPr lang="sk-SK" sz="10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Miesto realizácie projektu: ZŠ Báb 225,</a:t>
            </a:r>
          </a:p>
          <a:p>
            <a:pPr>
              <a:buNone/>
            </a:pPr>
            <a:r>
              <a:rPr lang="sk-SK" sz="10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951 34 Báb</a:t>
            </a:r>
          </a:p>
          <a:p>
            <a:pPr>
              <a:buNone/>
            </a:pPr>
            <a:r>
              <a:rPr lang="sk-SK" sz="10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Kód Výzvy: OPV-2011/1.1/06-SORO</a:t>
            </a:r>
          </a:p>
          <a:p>
            <a:pPr>
              <a:buNone/>
            </a:pPr>
            <a:r>
              <a:rPr lang="sk-SK" sz="10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>
              <a:buNone/>
            </a:pPr>
            <a:r>
              <a:rPr lang="sk-SK" sz="10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 je spolufinancovaný zo zdrojov ES</a:t>
            </a:r>
          </a:p>
          <a:p>
            <a:pPr>
              <a:buNone/>
            </a:pPr>
            <a:r>
              <a:rPr lang="sk-SK" sz="10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Moderné vzdelávanie pre vedomostnú spoločnosť</a:t>
            </a:r>
          </a:p>
          <a:p>
            <a:pPr>
              <a:buNone/>
            </a:pPr>
            <a:r>
              <a:rPr lang="sk-SK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sk-SK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sk-SK" sz="4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Motto školy:</a:t>
            </a:r>
          </a:p>
          <a:p>
            <a:pPr algn="ctr">
              <a:buNone/>
            </a:pPr>
            <a:r>
              <a:rPr lang="sk-SK" sz="4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„ Dielňa múdrosti, vzdelanosti a tvorivosti“</a:t>
            </a:r>
          </a:p>
          <a:p>
            <a:pPr algn="ctr">
              <a:buNone/>
            </a:pPr>
            <a:r>
              <a:rPr lang="sk-SK" sz="44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907704" y="179348"/>
            <a:ext cx="52565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HOVORIACE</a:t>
            </a:r>
            <a:r>
              <a:rPr kumimoji="0" lang="sk-SK" sz="48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 pitchFamily="34" charset="0"/>
                <a:ea typeface="Calibri" pitchFamily="34" charset="0"/>
                <a:cs typeface="MyriadPro-Regular" charset="0"/>
              </a:rPr>
              <a:t> </a:t>
            </a: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KARTY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0" lang="sk-SK" sz="48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 pitchFamily="34" charset="0"/>
                <a:ea typeface="Calibri" pitchFamily="34" charset="0"/>
                <a:cs typeface="MyriadPro-Regular" charset="0"/>
              </a:rPr>
              <a:t> </a:t>
            </a: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BOXY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ok 2" descr="H:\6.1.2._jagelkova\február 2013_Jagelková\15.2.2013_ANJ 9_ Kultúra-prázdniny\P215013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724334" cy="224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 descr="H:\príprava na vyučovaciu hodinu\február 2013\bývanie v domoch NEJ8\fotky\P2110107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2649003" cy="216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:\príprava na vyučovaciu hodinu\február 2013\detská reštaurácia NEJ6\fotky\P2070091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61048"/>
            <a:ext cx="3390900" cy="2542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2637626" y="464568"/>
            <a:ext cx="35076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VIZUALIZÉR</a:t>
            </a:r>
          </a:p>
        </p:txBody>
      </p:sp>
      <p:pic>
        <p:nvPicPr>
          <p:cNvPr id="3" name="Obrázok 2" descr="H:\6.1.2._jagelkova\január 2013_Jagelkova\8.1.2013_ ANJ 6.roč_Opakovanie\P1010096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4415963" cy="3762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043608" y="1340768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dirty="0" smtClean="0">
                <a:solidFill>
                  <a:schemeClr val="bg1">
                    <a:lumMod val="50000"/>
                  </a:schemeClr>
                </a:solidFill>
              </a:rPr>
              <a:t>Ďakujeme </a:t>
            </a:r>
          </a:p>
          <a:p>
            <a:pPr algn="ctr"/>
            <a:r>
              <a:rPr lang="sk-SK" sz="7200" dirty="0" smtClean="0">
                <a:solidFill>
                  <a:schemeClr val="bg1">
                    <a:lumMod val="50000"/>
                  </a:schemeClr>
                </a:solidFill>
              </a:rPr>
              <a:t>za pozornosť</a:t>
            </a:r>
            <a:endParaRPr lang="sk-SK" sz="7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42" name="Picture 2" descr="http://heathersanimations.com/smilies/06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365104"/>
            <a:ext cx="655315" cy="655315"/>
          </a:xfrm>
          <a:prstGeom prst="rect">
            <a:avLst/>
          </a:prstGeom>
          <a:noFill/>
        </p:spPr>
      </p:pic>
      <p:pic>
        <p:nvPicPr>
          <p:cNvPr id="61444" name="Picture 4" descr="http://heathersanimations.com/smilies/06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5236444"/>
            <a:ext cx="576064" cy="576064"/>
          </a:xfrm>
          <a:prstGeom prst="rect">
            <a:avLst/>
          </a:prstGeom>
          <a:noFill/>
        </p:spPr>
      </p:pic>
      <p:pic>
        <p:nvPicPr>
          <p:cNvPr id="61446" name="Picture 6" descr="http://heathersanimations.com/smilies/06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653136"/>
            <a:ext cx="295275" cy="295275"/>
          </a:xfrm>
          <a:prstGeom prst="rect">
            <a:avLst/>
          </a:prstGeom>
          <a:noFill/>
        </p:spPr>
      </p:pic>
      <p:pic>
        <p:nvPicPr>
          <p:cNvPr id="61448" name="Picture 8" descr="http://heathersanimations.com/smilies/06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157192"/>
            <a:ext cx="511299" cy="511299"/>
          </a:xfrm>
          <a:prstGeom prst="rect">
            <a:avLst/>
          </a:prstGeom>
          <a:noFill/>
        </p:spPr>
      </p:pic>
      <p:pic>
        <p:nvPicPr>
          <p:cNvPr id="61450" name="Picture 10" descr="http://heathersanimations.com/smilies/06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3789040"/>
            <a:ext cx="295275" cy="29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693988" y="836712"/>
            <a:ext cx="6326187" cy="5289451"/>
          </a:xfrm>
        </p:spPr>
        <p:txBody>
          <a:bodyPr/>
          <a:lstStyle/>
          <a:p>
            <a:pPr>
              <a:buNone/>
            </a:pPr>
            <a:r>
              <a:rPr lang="sk-SK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Cieľ projektu:</a:t>
            </a:r>
            <a:endParaRPr lang="sk-SK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sk-SK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Rozvoj čitateľskej gramotnosti a jazykových schopností žiakov inováciou foriem a metód vzdelávania, didaktickými prostriedkami  ďalším vzdelávaním pedagógov</a:t>
            </a:r>
          </a:p>
          <a:p>
            <a:pPr>
              <a:buNone/>
            </a:pPr>
            <a:r>
              <a:rPr lang="sk-SK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sk-SK" dirty="0"/>
          </a:p>
          <a:p>
            <a:pPr>
              <a:buNone/>
            </a:pPr>
            <a:endParaRPr lang="sk-SK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sk-SK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Špecifické ciele projektu:</a:t>
            </a:r>
            <a:endParaRPr lang="sk-SK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sk-SK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Inovácia metód a prostriedkov vzdelávania so zameraním na digitálne vyučovanie v predmete anglický jazyk</a:t>
            </a:r>
          </a:p>
          <a:p>
            <a:pPr>
              <a:buNone/>
            </a:pPr>
            <a:r>
              <a:rPr lang="sk-SK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Zvýšenie pedagogických </a:t>
            </a:r>
            <a:r>
              <a:rPr lang="sk-SK" sz="16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zručnostía</a:t>
            </a:r>
            <a:r>
              <a:rPr lang="sk-SK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jazykových znalostí pedagogických zamestnancov vyučujúcich anglický jazyk</a:t>
            </a:r>
          </a:p>
          <a:p>
            <a:pPr>
              <a:buNone/>
            </a:pPr>
            <a:r>
              <a:rPr lang="sk-SK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Inovácia metód a prostriedkov vzdelávania na podporu čitateľskej gramotnosti vo vyučovacom procese všeobecnovzdelávacích predmetov</a:t>
            </a:r>
          </a:p>
          <a:p>
            <a:pPr>
              <a:buNone/>
            </a:pPr>
            <a:endParaRPr lang="sk-SK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95536" y="276170"/>
            <a:ext cx="8624639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Aktivity Projektu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k-SK" sz="1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2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1.1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kolenia pedag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gov a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moderniz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cia didaktických prostriedkov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 podporu čitateľskej    gramotnosti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1.2 Inov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cia met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 vzdel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vania na rozvoj čitateľskej gramotnosti a ich implement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cia do vyučovania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2.1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kolenia pedagogických zamestnancov pre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zvý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enie digit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lnych zručnost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vo vyučovan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angličtiny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2.2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Nov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met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dy vzdel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vania s využit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IKT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ich implement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cia do vyučovania anglick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 jazyka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3.1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tudijný jazykový pobyt pedagogických zamestnancov v anglicky hovoriacej krajine</a:t>
            </a:r>
            <a:r>
              <a:rPr lang="sk-SK" sz="1600" dirty="0" smtClean="0">
                <a:solidFill>
                  <a:srgbClr val="21212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dirty="0" smtClean="0">
                <a:solidFill>
                  <a:srgbClr val="21212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endParaRPr lang="sk-SK" sz="1600" dirty="0">
              <a:solidFill>
                <a:srgbClr val="212125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28900" lvl="6" indent="0" eaLnBrk="0" hangingPunct="0">
              <a:spcBef>
                <a:spcPct val="0"/>
              </a:spcBef>
              <a:buClrTx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Z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skanie vstupných inform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ich analýza pre definovanie potrieb cieľových skup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 v r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mci 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pecifických cieľov projektu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28900" lvl="6" indent="0" eaLnBrk="0" hangingPunct="0">
              <a:spcBef>
                <a:spcPct val="0"/>
              </a:spcBef>
              <a:buClrTx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Obnova a doplnenie didaktických prostriedkov do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koly za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čelom skvalitnenia vyučovacieho procesu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28900" lvl="6" indent="0" eaLnBrk="0" hangingPunct="0">
              <a:spcBef>
                <a:spcPct val="0"/>
              </a:spcBef>
              <a:buClrTx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Obnova a doplnenie didaktických prostriedkov do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koly za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čelom skvalitnenia vyučovania predmetu anglický jazyk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28900" lvl="6" indent="0" eaLnBrk="0" hangingPunct="0">
              <a:spcBef>
                <a:spcPct val="0"/>
              </a:spcBef>
              <a:buClrTx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Inov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cia učebn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c, učebných textov, odbornej literat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ry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koly, ktor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určen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k moderniz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cii a aplik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cii nových foriem a met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 vo vyučovacom procese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628900" lvl="6" indent="0" eaLnBrk="0" hangingPunct="0">
              <a:spcBef>
                <a:spcPct val="0"/>
              </a:spcBef>
              <a:buClrTx/>
            </a:pP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Moderniz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cia a doplnenie učebn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c, učebných textov, odbornej literat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ry 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koly, ktor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určen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inov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cii met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 vzdel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vania smerom k digit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1600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lnemu vyučovaniu</a:t>
            </a:r>
            <a:endParaRPr kumimoji="0" lang="sk-SK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8" y="260648"/>
            <a:ext cx="8336607" cy="5865515"/>
          </a:xfrm>
        </p:spPr>
        <p:txBody>
          <a:bodyPr/>
          <a:lstStyle/>
          <a:p>
            <a:pPr>
              <a:buNone/>
            </a:pPr>
            <a:r>
              <a:rPr lang="sk-SK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Nové </a:t>
            </a:r>
            <a:r>
              <a:rPr lang="sk-SK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didaktické prostriedky, ktoré sú určené k modernizácii a aplikácii nových foriem a metód vo vyučovacom procese sú </a:t>
            </a:r>
            <a:r>
              <a:rPr lang="sk-SK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označené :</a:t>
            </a:r>
          </a:p>
          <a:p>
            <a:pPr>
              <a:buNone/>
            </a:pPr>
            <a:endParaRPr lang="sk-SK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Obrázok 3" descr="C:\Users\zukada\Desktop\Bez názvu.pn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2520280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1483922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AKO SA UČÍME</a:t>
            </a:r>
            <a:endParaRPr kumimoji="0" lang="sk-SK" sz="11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a pomocou nových didaktických </a:t>
            </a:r>
            <a:endParaRPr kumimoji="0" lang="sk-SK" sz="11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4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prostriedkov a metód:</a:t>
            </a:r>
            <a:endParaRPr kumimoji="0" lang="sk-SK" sz="1100" b="0" i="0" u="none" strike="noStrike" cap="none" normalizeH="0" baseline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4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6316662" cy="1143000"/>
          </a:xfrm>
        </p:spPr>
        <p:txBody>
          <a:bodyPr/>
          <a:lstStyle/>
          <a:p>
            <a:r>
              <a:rPr lang="sk-SK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E-BLOCKS</a:t>
            </a:r>
            <a:endParaRPr lang="sk-SK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55776" y="1600200"/>
            <a:ext cx="6464399" cy="4525963"/>
          </a:xfrm>
        </p:spPr>
        <p:txBody>
          <a:bodyPr/>
          <a:lstStyle/>
          <a:p>
            <a:pPr>
              <a:buNone/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SKLADÁME</a:t>
            </a:r>
            <a:r>
              <a:rPr lang="sk-SK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3200" b="1" dirty="0">
                <a:latin typeface="+mj-lt"/>
                <a:ea typeface="+mj-ea"/>
                <a:cs typeface="+mj-cs"/>
              </a:rPr>
              <a:t>SLOVÁ</a:t>
            </a:r>
          </a:p>
          <a:p>
            <a:pPr>
              <a:buNone/>
            </a:pPr>
            <a:r>
              <a:rPr lang="sk-SK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sk-SK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sk-SK" dirty="0"/>
          </a:p>
        </p:txBody>
      </p:sp>
      <p:pic>
        <p:nvPicPr>
          <p:cNvPr id="4" name="Obrázok 3" descr="H:\DCIM\.thumbnails\1358600447424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4343400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sk-SK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HRÁME SCABLE</a:t>
            </a:r>
            <a:endParaRPr lang="sk-SK" dirty="0"/>
          </a:p>
        </p:txBody>
      </p:sp>
      <p:pic>
        <p:nvPicPr>
          <p:cNvPr id="4" name="Zástupný symbol obsahu 3" descr="H:\DCIM\.thumbnails\135860045521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326328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H:\6.1.2._jagelkova\január 2013_Jagelkova\25.1.2013 _ANJ_6.ročník_Časti ľudského tela\P1220038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4621530" cy="346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115616" y="260648"/>
            <a:ext cx="71849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</a:pPr>
            <a:r>
              <a:rPr lang="sk-SK" sz="3200" b="1" dirty="0" smtClean="0">
                <a:latin typeface="+mj-lt"/>
                <a:ea typeface="+mj-ea"/>
                <a:cs typeface="+mj-cs"/>
              </a:rPr>
              <a:t>POČÍTAME</a:t>
            </a:r>
            <a:r>
              <a:rPr kumimoji="0" lang="sk-SK" b="1" i="0" u="none" strike="noStrike" cap="none" normalizeH="0" baseline="0" dirty="0" smtClean="0">
                <a:ln>
                  <a:noFill/>
                </a:ln>
                <a:solidFill>
                  <a:srgbClr val="212125"/>
                </a:solidFill>
                <a:effectLst/>
                <a:latin typeface="Calibri" pitchFamily="34" charset="0"/>
                <a:ea typeface="Calibri" pitchFamily="34" charset="0"/>
                <a:cs typeface="MyriadPro-Regular"/>
              </a:rPr>
              <a:t> </a:t>
            </a:r>
            <a:r>
              <a:rPr lang="sk-SK" sz="3200" b="1" dirty="0" smtClean="0">
                <a:latin typeface="+mj-lt"/>
                <a:ea typeface="+mj-ea"/>
                <a:cs typeface="+mj-cs"/>
              </a:rPr>
              <a:t>A HRÁME SLOVNÉ HRY</a:t>
            </a:r>
          </a:p>
          <a:p>
            <a:pPr marL="0" marR="0" lvl="0" indent="0" defTabSz="91440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tabLst/>
            </a:pPr>
            <a:endParaRPr lang="sk-SK" sz="32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3" name="Obrázok 2" descr="H:\6.1.2._jagelkova\február 2013_Jagelková\5.2.2013_ANJ8_Matematiku robíme ľahšou\P130008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5256584" cy="471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CCCCFF"/>
      </a:lt1>
      <a:dk2>
        <a:srgbClr val="000000"/>
      </a:dk2>
      <a:lt2>
        <a:srgbClr val="B2B2B2"/>
      </a:lt2>
      <a:accent1>
        <a:srgbClr val="764599"/>
      </a:accent1>
      <a:accent2>
        <a:srgbClr val="004799"/>
      </a:accent2>
      <a:accent3>
        <a:srgbClr val="E2E2FF"/>
      </a:accent3>
      <a:accent4>
        <a:srgbClr val="000000"/>
      </a:accent4>
      <a:accent5>
        <a:srgbClr val="BDB0CA"/>
      </a:accent5>
      <a:accent6>
        <a:srgbClr val="003F8A"/>
      </a:accent6>
      <a:hlink>
        <a:srgbClr val="000099"/>
      </a:hlink>
      <a:folHlink>
        <a:srgbClr val="731757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E2E2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E2E2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E2E2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E2E2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FFFF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FFFF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FFFF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FFFF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CCFF"/>
      </a:lt1>
      <a:dk2>
        <a:srgbClr val="000000"/>
      </a:dk2>
      <a:lt2>
        <a:srgbClr val="B2B2B2"/>
      </a:lt2>
      <a:accent1>
        <a:srgbClr val="764599"/>
      </a:accent1>
      <a:accent2>
        <a:srgbClr val="004799"/>
      </a:accent2>
      <a:accent3>
        <a:srgbClr val="E2E2FF"/>
      </a:accent3>
      <a:accent4>
        <a:srgbClr val="000000"/>
      </a:accent4>
      <a:accent5>
        <a:srgbClr val="BDB0CA"/>
      </a:accent5>
      <a:accent6>
        <a:srgbClr val="003F8A"/>
      </a:accent6>
      <a:hlink>
        <a:srgbClr val="000099"/>
      </a:hlink>
      <a:folHlink>
        <a:srgbClr val="73175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E2E2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E2E2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E2E2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E2E2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FFFF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FFFF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FFFF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FFFF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ind_0586_slide</Template>
  <TotalTime>59</TotalTime>
  <Words>243</Words>
  <Application>Microsoft Office PowerPoint</Application>
  <PresentationFormat>Prezentácia na obrazovke (4:3)</PresentationFormat>
  <Paragraphs>64</Paragraphs>
  <Slides>22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2</vt:i4>
      </vt:variant>
      <vt:variant>
        <vt:lpstr>Nadpisy snímok</vt:lpstr>
      </vt:variant>
      <vt:variant>
        <vt:i4>22</vt:i4>
      </vt:variant>
    </vt:vector>
  </HeadingPairs>
  <TitlesOfParts>
    <vt:vector size="24" baseType="lpstr">
      <vt:lpstr>Default Design</vt:lpstr>
      <vt:lpstr>1_Default Design</vt:lpstr>
      <vt:lpstr>Snímka 1</vt:lpstr>
      <vt:lpstr>Snímka 2</vt:lpstr>
      <vt:lpstr>Snímka 3</vt:lpstr>
      <vt:lpstr>Snímka 4</vt:lpstr>
      <vt:lpstr>Snímka 5</vt:lpstr>
      <vt:lpstr>Snímka 6</vt:lpstr>
      <vt:lpstr>E-BLOCKS</vt:lpstr>
      <vt:lpstr>HRÁME SCABLE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</vt:vector>
  </TitlesOfParts>
  <Company>ŠPÚ - projekt Jazyky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SPU</dc:creator>
  <cp:lastModifiedBy>SPU</cp:lastModifiedBy>
  <cp:revision>7</cp:revision>
  <dcterms:created xsi:type="dcterms:W3CDTF">2013-08-16T09:13:45Z</dcterms:created>
  <dcterms:modified xsi:type="dcterms:W3CDTF">2013-08-31T05:40:25Z</dcterms:modified>
</cp:coreProperties>
</file>