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84" r:id="rId2"/>
    <p:sldId id="402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385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209"/>
    <a:srgbClr val="FFFF7D"/>
    <a:srgbClr val="006600"/>
    <a:srgbClr val="FFFF53"/>
    <a:srgbClr val="DE0000"/>
    <a:srgbClr val="002496"/>
    <a:srgbClr val="002AB0"/>
    <a:srgbClr val="89FF89"/>
    <a:srgbClr val="FFFF99"/>
    <a:srgbClr val="FF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0" autoAdjust="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7040A-D91E-4820-984B-566CF87E1A24}" type="datetimeFigureOut">
              <a:rPr lang="sk-SK" smtClean="0"/>
              <a:pPr/>
              <a:t>27. 11. 2014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156E8-4AC0-4D06-B17C-3AA8F734CBA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16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5EF7-6478-4095-935D-12DFAA9F0F42}" type="datetimeFigureOut">
              <a:rPr lang="sk-SK" smtClean="0"/>
              <a:pPr/>
              <a:t>27. 11. 2014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BFF9-33DA-4C79-9F93-3206923180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5EF7-6478-4095-935D-12DFAA9F0F42}" type="datetimeFigureOut">
              <a:rPr lang="sk-SK" smtClean="0"/>
              <a:pPr/>
              <a:t>27. 11. 2014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BFF9-33DA-4C79-9F93-3206923180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5EF7-6478-4095-935D-12DFAA9F0F42}" type="datetimeFigureOut">
              <a:rPr lang="sk-SK" smtClean="0"/>
              <a:pPr/>
              <a:t>27. 11. 2014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BFF9-33DA-4C79-9F93-3206923180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5EF7-6478-4095-935D-12DFAA9F0F42}" type="datetimeFigureOut">
              <a:rPr lang="sk-SK" smtClean="0"/>
              <a:pPr/>
              <a:t>27. 11. 2014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BFF9-33DA-4C79-9F93-3206923180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5EF7-6478-4095-935D-12DFAA9F0F42}" type="datetimeFigureOut">
              <a:rPr lang="sk-SK" smtClean="0"/>
              <a:pPr/>
              <a:t>27. 11. 2014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BFF9-33DA-4C79-9F93-3206923180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5EF7-6478-4095-935D-12DFAA9F0F42}" type="datetimeFigureOut">
              <a:rPr lang="sk-SK" smtClean="0"/>
              <a:pPr/>
              <a:t>27. 11. 2014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BFF9-33DA-4C79-9F93-3206923180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5EF7-6478-4095-935D-12DFAA9F0F42}" type="datetimeFigureOut">
              <a:rPr lang="sk-SK" smtClean="0"/>
              <a:pPr/>
              <a:t>27. 11. 2014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BFF9-33DA-4C79-9F93-3206923180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5EF7-6478-4095-935D-12DFAA9F0F42}" type="datetimeFigureOut">
              <a:rPr lang="sk-SK" smtClean="0"/>
              <a:pPr/>
              <a:t>27. 11. 2014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BFF9-33DA-4C79-9F93-3206923180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5EF7-6478-4095-935D-12DFAA9F0F42}" type="datetimeFigureOut">
              <a:rPr lang="sk-SK" smtClean="0"/>
              <a:pPr/>
              <a:t>27. 11. 2014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BFF9-33DA-4C79-9F93-3206923180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5EF7-6478-4095-935D-12DFAA9F0F42}" type="datetimeFigureOut">
              <a:rPr lang="sk-SK" smtClean="0"/>
              <a:pPr/>
              <a:t>27. 11. 2014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BFF9-33DA-4C79-9F93-3206923180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5EF7-6478-4095-935D-12DFAA9F0F42}" type="datetimeFigureOut">
              <a:rPr lang="sk-SK" smtClean="0"/>
              <a:pPr/>
              <a:t>27. 11. 2014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BFF9-33DA-4C79-9F93-3206923180E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5EF7-6478-4095-935D-12DFAA9F0F42}" type="datetimeFigureOut">
              <a:rPr lang="sk-SK" smtClean="0"/>
              <a:pPr/>
              <a:t>27. 11. 2014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0BFF9-33DA-4C79-9F93-3206923180E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data/cvicenia/TC1/U1/hustota1/hustota1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alter-fendt.de/ph14cz/potentiometer_cz.htm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walter-fendt.de/ph14cz/potentiometer_cz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wm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walter-fendt.de/ph14cz/potentiometer_cz.htm" TargetMode="Externa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walter-fendt.de/ph14cz/potentiometer_cz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17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hysics-chemistry-interactive-flash-animation.com/electricity_electromagnetism_interactive/resistance_ohm_law_1.htm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elektricky obvod-novy\Electric lines - kópia.jpg"/>
          <p:cNvPicPr>
            <a:picLocks noChangeAspect="1" noChangeArrowheads="1"/>
          </p:cNvPicPr>
          <p:nvPr/>
        </p:nvPicPr>
        <p:blipFill>
          <a:blip r:embed="rId2" cstate="print"/>
          <a:srcRect l="11611" r="8366"/>
          <a:stretch>
            <a:fillRect/>
          </a:stretch>
        </p:blipFill>
        <p:spPr bwMode="auto">
          <a:xfrm>
            <a:off x="426594" y="2492896"/>
            <a:ext cx="8290813" cy="4189528"/>
          </a:xfrm>
          <a:prstGeom prst="roundRect">
            <a:avLst>
              <a:gd name="adj" fmla="val 38666"/>
            </a:avLst>
          </a:prstGeom>
          <a:noFill/>
          <a:effectLst>
            <a:softEdge rad="635000"/>
          </a:effectLst>
        </p:spPr>
      </p:pic>
      <p:sp>
        <p:nvSpPr>
          <p:cNvPr id="9" name="Obdĺžnik 8">
            <a:hlinkClick r:id="rId3" action="ppaction://hlinkfile"/>
          </p:cNvPr>
          <p:cNvSpPr/>
          <p:nvPr/>
        </p:nvSpPr>
        <p:spPr>
          <a:xfrm>
            <a:off x="774000" y="1008000"/>
            <a:ext cx="7596000" cy="1673141"/>
          </a:xfrm>
          <a:prstGeom prst="rect">
            <a:avLst/>
          </a:prstGeom>
          <a:noFill/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0" bIns="36000" spc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sk-SK" sz="13000" b="1" kern="400" spc="-1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EA2D00"/>
                </a:solidFill>
                <a:latin typeface="Britannic Bold" pitchFamily="34" charset="0"/>
              </a:rPr>
              <a:t>REOSTAT</a:t>
            </a:r>
            <a:endParaRPr lang="sk-SK" sz="13000" b="1" kern="400" spc="-100" dirty="0">
              <a:ln w="11430">
                <a:solidFill>
                  <a:sysClr val="windowText" lastClr="000000"/>
                </a:solidFill>
              </a:ln>
              <a:solidFill>
                <a:srgbClr val="EA2D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ĺžnik 8"/>
          <p:cNvSpPr/>
          <p:nvPr/>
        </p:nvSpPr>
        <p:spPr>
          <a:xfrm>
            <a:off x="270000" y="1008000"/>
            <a:ext cx="8604000" cy="5652000"/>
          </a:xfrm>
          <a:prstGeom prst="roundRect">
            <a:avLst>
              <a:gd name="adj" fmla="val 5369"/>
            </a:avLst>
          </a:prstGeom>
          <a:solidFill>
            <a:schemeClr val="bg1"/>
          </a:solidFill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8242" name="Picture 2" descr="C:\Users\skola\Desktop\Obráz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" y="1008000"/>
            <a:ext cx="3960000" cy="5192606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608000" y="1260000"/>
            <a:ext cx="4284064" cy="5223964"/>
          </a:xfrm>
          <a:prstGeom prst="round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72000" tIns="36000" rIns="7200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200" b="1" dirty="0" smtClean="0"/>
              <a:t>Jazdec rozdeľuje odporový           drôt reostatu na dve časti (vystupujú ako dva </a:t>
            </a:r>
            <a:r>
              <a:rPr lang="sk-SK" sz="2200" b="1" dirty="0" err="1" smtClean="0"/>
              <a:t>rezistory</a:t>
            </a:r>
            <a:r>
              <a:rPr lang="sk-SK" sz="2200" b="1" dirty="0" smtClean="0"/>
              <a:t> zapojené do série). </a:t>
            </a:r>
          </a:p>
          <a:p>
            <a:pPr algn="ctr">
              <a:spcBef>
                <a:spcPct val="50000"/>
              </a:spcBef>
            </a:pPr>
            <a:r>
              <a:rPr lang="sk-SK" sz="2200" b="1" dirty="0" smtClean="0"/>
              <a:t>Paralelným pripojením   žiarovky k časti drôtu medzi svorkou A </a:t>
            </a:r>
            <a:r>
              <a:rPr lang="sk-SK" sz="2200" b="1" dirty="0" err="1" smtClean="0"/>
              <a:t>a</a:t>
            </a:r>
            <a:r>
              <a:rPr lang="sk-SK" sz="2200" b="1" dirty="0" smtClean="0"/>
              <a:t> jazdcom C   odoberá žiarovka napätie iba            z tejto časti drôtu.                       </a:t>
            </a:r>
          </a:p>
          <a:p>
            <a:pPr algn="ctr">
              <a:spcBef>
                <a:spcPct val="50000"/>
              </a:spcBef>
            </a:pPr>
            <a:r>
              <a:rPr lang="sk-SK" sz="2200" b="1" dirty="0" smtClean="0"/>
              <a:t>Zväčšovanie odporu má            za následok zvyšovanie napätia na žiarovke (žiarovka bude silnejšie svietiť).</a:t>
            </a:r>
            <a:endParaRPr lang="el-GR" sz="2200" b="1" dirty="0"/>
          </a:p>
        </p:txBody>
      </p:sp>
      <p:sp>
        <p:nvSpPr>
          <p:cNvPr id="58" name="Zaoblený obdélník 23"/>
          <p:cNvSpPr/>
          <p:nvPr/>
        </p:nvSpPr>
        <p:spPr>
          <a:xfrm>
            <a:off x="324000" y="252000"/>
            <a:ext cx="4745469" cy="585049"/>
          </a:xfrm>
          <a:prstGeom prst="roundRect">
            <a:avLst/>
          </a:prstGeom>
          <a:solidFill>
            <a:srgbClr val="F25600"/>
          </a:solidFill>
          <a:ln w="57150">
            <a:solidFill>
              <a:schemeClr val="bg1"/>
            </a:solidFill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216000" bIns="36000" anchor="ctr">
            <a:spAutoFit/>
          </a:bodyPr>
          <a:lstStyle/>
          <a:p>
            <a:pPr algn="ctr"/>
            <a:r>
              <a:rPr lang="sk-SK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900" dist="25400" dir="3000000" algn="t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Reostat ako delič napätia</a:t>
            </a:r>
            <a:endParaRPr lang="cs-CZ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88900" dist="25400" dir="30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Skupina 19"/>
          <p:cNvGrpSpPr/>
          <p:nvPr/>
        </p:nvGrpSpPr>
        <p:grpSpPr>
          <a:xfrm>
            <a:off x="1368000" y="2088000"/>
            <a:ext cx="2700262" cy="1124775"/>
            <a:chOff x="2916000" y="2232000"/>
            <a:chExt cx="2700262" cy="1124775"/>
          </a:xfrm>
        </p:grpSpPr>
        <p:sp>
          <p:nvSpPr>
            <p:cNvPr id="14" name="Line 126"/>
            <p:cNvSpPr>
              <a:spLocks noChangeAspect="1" noChangeShapeType="1"/>
            </p:cNvSpPr>
            <p:nvPr/>
          </p:nvSpPr>
          <p:spPr bwMode="auto">
            <a:xfrm rot="10800000" flipV="1">
              <a:off x="2916000" y="2520000"/>
              <a:ext cx="1368425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solid"/>
              <a:round/>
              <a:headEnd/>
              <a:tailEnd type="arrow" w="med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Line 126"/>
            <p:cNvSpPr>
              <a:spLocks noChangeAspect="1" noChangeShapeType="1"/>
            </p:cNvSpPr>
            <p:nvPr/>
          </p:nvSpPr>
          <p:spPr bwMode="auto">
            <a:xfrm rot="10800000" flipH="1" flipV="1">
              <a:off x="2952000" y="3060000"/>
              <a:ext cx="1368425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prstDash val="solid"/>
              <a:round/>
              <a:headEnd/>
              <a:tailEnd type="arrow" w="med" len="lg"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3" name="Skupina 1"/>
            <p:cNvGrpSpPr/>
            <p:nvPr/>
          </p:nvGrpSpPr>
          <p:grpSpPr>
            <a:xfrm>
              <a:off x="4464000" y="2772000"/>
              <a:ext cx="1152262" cy="584775"/>
              <a:chOff x="7560000" y="2304000"/>
              <a:chExt cx="1152262" cy="584775"/>
            </a:xfrm>
          </p:grpSpPr>
          <p:sp>
            <p:nvSpPr>
              <p:cNvPr id="18" name="Text Box 51"/>
              <p:cNvSpPr txBox="1">
                <a:spLocks noChangeArrowheads="1"/>
              </p:cNvSpPr>
              <p:nvPr/>
            </p:nvSpPr>
            <p:spPr bwMode="auto">
              <a:xfrm>
                <a:off x="7560000" y="2304000"/>
                <a:ext cx="57626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k-SK" sz="3200" b="1" i="1" dirty="0" smtClean="0">
                    <a:latin typeface="Calisto MT" pitchFamily="18" charset="0"/>
                    <a:cs typeface="Times New Roman" pitchFamily="18" charset="0"/>
                  </a:rPr>
                  <a:t>R</a:t>
                </a:r>
                <a:endParaRPr lang="cs-CZ" sz="3200" b="1" i="1" dirty="0">
                  <a:latin typeface="Calisto MT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Line 126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7380000" y="2592000"/>
                <a:ext cx="36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9" name="Line 126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7996051" y="2592000"/>
                <a:ext cx="36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3" name="Text Box 51"/>
              <p:cNvSpPr txBox="1">
                <a:spLocks noChangeArrowheads="1"/>
              </p:cNvSpPr>
              <p:nvPr/>
            </p:nvSpPr>
            <p:spPr bwMode="auto">
              <a:xfrm>
                <a:off x="8136000" y="2304000"/>
                <a:ext cx="57626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k-SK" sz="3200" b="1" i="1" dirty="0" smtClean="0">
                    <a:latin typeface="Calisto MT" pitchFamily="18" charset="0"/>
                    <a:cs typeface="Times New Roman" pitchFamily="18" charset="0"/>
                  </a:rPr>
                  <a:t>U</a:t>
                </a:r>
                <a:endParaRPr lang="cs-CZ" sz="3200" b="1" i="1" dirty="0">
                  <a:latin typeface="Calisto MT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Skupina 2"/>
            <p:cNvGrpSpPr/>
            <p:nvPr/>
          </p:nvGrpSpPr>
          <p:grpSpPr>
            <a:xfrm>
              <a:off x="4464000" y="2232000"/>
              <a:ext cx="1133854" cy="584775"/>
              <a:chOff x="7362408" y="3541612"/>
              <a:chExt cx="1133854" cy="584775"/>
            </a:xfrm>
          </p:grpSpPr>
          <p:sp>
            <p:nvSpPr>
              <p:cNvPr id="25" name="Text Box 51"/>
              <p:cNvSpPr txBox="1">
                <a:spLocks noChangeArrowheads="1"/>
              </p:cNvSpPr>
              <p:nvPr/>
            </p:nvSpPr>
            <p:spPr bwMode="auto">
              <a:xfrm>
                <a:off x="7362408" y="3541612"/>
                <a:ext cx="57626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k-SK" sz="3200" b="1" i="1" dirty="0" smtClean="0">
                    <a:latin typeface="Calisto MT" pitchFamily="18" charset="0"/>
                    <a:cs typeface="Times New Roman" pitchFamily="18" charset="0"/>
                  </a:rPr>
                  <a:t>R</a:t>
                </a:r>
                <a:endParaRPr lang="cs-CZ" sz="3200" b="1" i="1" dirty="0">
                  <a:latin typeface="Calisto MT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51"/>
              <p:cNvSpPr txBox="1">
                <a:spLocks noChangeArrowheads="1"/>
              </p:cNvSpPr>
              <p:nvPr/>
            </p:nvSpPr>
            <p:spPr bwMode="auto">
              <a:xfrm>
                <a:off x="7920000" y="3541612"/>
                <a:ext cx="57626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k-SK" sz="3200" b="1" i="1" dirty="0" smtClean="0">
                    <a:latin typeface="Calisto MT" pitchFamily="18" charset="0"/>
                    <a:cs typeface="Times New Roman" pitchFamily="18" charset="0"/>
                  </a:rPr>
                  <a:t>U</a:t>
                </a:r>
                <a:endParaRPr lang="cs-CZ" sz="3200" b="1" i="1" dirty="0">
                  <a:latin typeface="Calisto MT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Line 126"/>
              <p:cNvSpPr>
                <a:spLocks noChangeAspect="1" noChangeShapeType="1"/>
              </p:cNvSpPr>
              <p:nvPr/>
            </p:nvSpPr>
            <p:spPr bwMode="auto">
              <a:xfrm rot="5400000">
                <a:off x="7182408" y="3829612"/>
                <a:ext cx="36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" name="Line 126"/>
              <p:cNvSpPr>
                <a:spLocks noChangeAspect="1" noChangeShapeType="1"/>
              </p:cNvSpPr>
              <p:nvPr/>
            </p:nvSpPr>
            <p:spPr bwMode="auto">
              <a:xfrm rot="5400000">
                <a:off x="7798459" y="3829612"/>
                <a:ext cx="36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21" name="Šipka doprava 5">
            <a:hlinkClick r:id="" action="ppaction://hlinkshowjump?jump=nextslide"/>
          </p:cNvPr>
          <p:cNvSpPr/>
          <p:nvPr/>
        </p:nvSpPr>
        <p:spPr>
          <a:xfrm>
            <a:off x="8316000" y="360000"/>
            <a:ext cx="468000" cy="396000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Picture 34" descr="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000" y="252000"/>
            <a:ext cx="54000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47710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ĺžnik 8"/>
          <p:cNvSpPr/>
          <p:nvPr/>
        </p:nvSpPr>
        <p:spPr>
          <a:xfrm>
            <a:off x="270000" y="252000"/>
            <a:ext cx="8604000" cy="6372104"/>
          </a:xfrm>
          <a:prstGeom prst="roundRect">
            <a:avLst>
              <a:gd name="adj" fmla="val 5369"/>
            </a:avLst>
          </a:prstGeom>
          <a:solidFill>
            <a:schemeClr val="bg1"/>
          </a:solidFill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9267" name="Picture 3" descr="C:\Users\skola\Desktop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1584000"/>
            <a:ext cx="7029450" cy="4181475"/>
          </a:xfrm>
          <a:prstGeom prst="roundRect">
            <a:avLst>
              <a:gd name="adj" fmla="val 5244"/>
            </a:avLst>
          </a:prstGeom>
          <a:noFill/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Šipka doprava 5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262288" y="605728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Picture 34" descr="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949280"/>
            <a:ext cx="504000" cy="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Šipka doprava 5">
            <a:hlinkClick r:id="" action="ppaction://hlinkshowjump?jump=previousslide"/>
          </p:cNvPr>
          <p:cNvSpPr>
            <a:spLocks noChangeAspect="1"/>
          </p:cNvSpPr>
          <p:nvPr/>
        </p:nvSpPr>
        <p:spPr>
          <a:xfrm rot="10800000">
            <a:off x="7740288" y="605728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11">
            <a:hlinkClick r:id="rId5"/>
          </p:cNvPr>
          <p:cNvSpPr txBox="1"/>
          <p:nvPr/>
        </p:nvSpPr>
        <p:spPr>
          <a:xfrm>
            <a:off x="5580000" y="4680000"/>
            <a:ext cx="1836000" cy="504000"/>
          </a:xfrm>
          <a:prstGeom prst="roundRect">
            <a:avLst>
              <a:gd name="adj" fmla="val 34137"/>
            </a:avLst>
          </a:prstGeom>
          <a:solidFill>
            <a:srgbClr val="FDE535"/>
          </a:solidFill>
          <a:ln w="57150">
            <a:solidFill>
              <a:srgbClr val="C93209"/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000" tIns="36000" rIns="144000" bIns="3600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2400" b="1" i="1" dirty="0" smtClean="0">
                <a:ln>
                  <a:solidFill>
                    <a:schemeClr val="tx1"/>
                  </a:solidFill>
                </a:ln>
                <a:solidFill>
                  <a:srgbClr val="000054"/>
                </a:solidFill>
                <a:ea typeface="Tahoma" pitchFamily="34" charset="0"/>
                <a:cs typeface="Tahoma" pitchFamily="34" charset="0"/>
              </a:rPr>
              <a:t>ANIMÁCIA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863588" y="43200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Súčiastka, ktorá využíva reostat ako </a:t>
            </a:r>
            <a:r>
              <a:rPr lang="sk-SK" sz="2800" b="1" dirty="0" smtClean="0">
                <a:solidFill>
                  <a:srgbClr val="C00000"/>
                </a:solidFill>
              </a:rPr>
              <a:t>delič napätia </a:t>
            </a:r>
            <a:r>
              <a:rPr lang="sk-SK" sz="2800" dirty="0" smtClean="0"/>
              <a:t>sa nazýva </a:t>
            </a:r>
            <a:r>
              <a:rPr lang="sk-SK" sz="2800" b="1" dirty="0" smtClean="0">
                <a:solidFill>
                  <a:srgbClr val="C00000"/>
                </a:solidFill>
              </a:rPr>
              <a:t>potenciometer</a:t>
            </a:r>
            <a:r>
              <a:rPr lang="sk-SK" sz="2800" dirty="0" smtClean="0"/>
              <a:t>.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1339710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ĺžnik 7"/>
          <p:cNvSpPr/>
          <p:nvPr/>
        </p:nvSpPr>
        <p:spPr>
          <a:xfrm>
            <a:off x="270000" y="252000"/>
            <a:ext cx="8604000" cy="6372104"/>
          </a:xfrm>
          <a:prstGeom prst="roundRect">
            <a:avLst>
              <a:gd name="adj" fmla="val 5369"/>
            </a:avLst>
          </a:prstGeom>
          <a:solidFill>
            <a:schemeClr val="bg1"/>
          </a:solidFill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ovéPole 11"/>
          <p:cNvSpPr txBox="1"/>
          <p:nvPr/>
        </p:nvSpPr>
        <p:spPr>
          <a:xfrm>
            <a:off x="3708000" y="504000"/>
            <a:ext cx="1728000" cy="504000"/>
          </a:xfrm>
          <a:prstGeom prst="roundRect">
            <a:avLst>
              <a:gd name="adj" fmla="val 34137"/>
            </a:avLst>
          </a:prstGeom>
          <a:solidFill>
            <a:srgbClr val="FDE535"/>
          </a:solidFill>
          <a:ln w="57150">
            <a:solidFill>
              <a:srgbClr val="C93209"/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44000" tIns="0" rIns="144000" bIns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2600" b="1" i="1" dirty="0" smtClean="0">
                <a:ln>
                  <a:solidFill>
                    <a:schemeClr val="tx1"/>
                  </a:solidFill>
                </a:ln>
                <a:solidFill>
                  <a:srgbClr val="000054"/>
                </a:solidFill>
                <a:ea typeface="Tahoma" pitchFamily="34" charset="0"/>
                <a:cs typeface="Tahoma" pitchFamily="34" charset="0"/>
              </a:rPr>
              <a:t>ÚLOHA 1</a:t>
            </a:r>
          </a:p>
        </p:txBody>
      </p:sp>
      <p:sp>
        <p:nvSpPr>
          <p:cNvPr id="36" name="BlokTextu 35"/>
          <p:cNvSpPr txBox="1"/>
          <p:nvPr/>
        </p:nvSpPr>
        <p:spPr>
          <a:xfrm>
            <a:off x="522000" y="1188000"/>
            <a:ext cx="810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k-SK" sz="2600" b="1" dirty="0" smtClean="0"/>
              <a:t>Ako sa bude meniť veľkosť napätia na svorkách žiarovky, ak budeme posúvať jazdec v smere šípky?</a:t>
            </a:r>
            <a:endParaRPr lang="sk-SK" sz="2600" b="1" dirty="0"/>
          </a:p>
        </p:txBody>
      </p:sp>
      <p:pic>
        <p:nvPicPr>
          <p:cNvPr id="140290" name="Picture 2" descr="C:\Users\skola\Desktop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882" y="2348880"/>
            <a:ext cx="3932237" cy="3736975"/>
          </a:xfrm>
          <a:prstGeom prst="rect">
            <a:avLst/>
          </a:prstGeom>
          <a:noFill/>
        </p:spPr>
      </p:pic>
      <p:sp>
        <p:nvSpPr>
          <p:cNvPr id="10" name="Šipka doprava 5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316416" y="5661248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34" descr="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5112000"/>
            <a:ext cx="504000" cy="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Šipka doprava 5">
            <a:hlinkClick r:id="" action="ppaction://hlinkshowjump?jump=previousslide"/>
          </p:cNvPr>
          <p:cNvSpPr>
            <a:spLocks noChangeAspect="1"/>
          </p:cNvSpPr>
          <p:nvPr/>
        </p:nvSpPr>
        <p:spPr>
          <a:xfrm rot="10800000">
            <a:off x="8244408" y="6093296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9710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ĺžnik 7"/>
          <p:cNvSpPr/>
          <p:nvPr/>
        </p:nvSpPr>
        <p:spPr>
          <a:xfrm>
            <a:off x="270000" y="252000"/>
            <a:ext cx="8604000" cy="6372104"/>
          </a:xfrm>
          <a:prstGeom prst="roundRect">
            <a:avLst>
              <a:gd name="adj" fmla="val 5369"/>
            </a:avLst>
          </a:prstGeom>
          <a:solidFill>
            <a:schemeClr val="bg1"/>
          </a:solidFill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7" name="Picture 34" descr="Ho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5949280"/>
            <a:ext cx="504000" cy="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Šipka doprava 5">
            <a:hlinkClick r:id="" action="ppaction://hlinkshowjump?jump=previousslide"/>
          </p:cNvPr>
          <p:cNvSpPr>
            <a:spLocks noChangeAspect="1"/>
          </p:cNvSpPr>
          <p:nvPr/>
        </p:nvSpPr>
        <p:spPr>
          <a:xfrm rot="10800000">
            <a:off x="7704000" y="605728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11"/>
          <p:cNvSpPr txBox="1"/>
          <p:nvPr/>
        </p:nvSpPr>
        <p:spPr>
          <a:xfrm>
            <a:off x="3708000" y="504000"/>
            <a:ext cx="1728000" cy="504000"/>
          </a:xfrm>
          <a:prstGeom prst="roundRect">
            <a:avLst>
              <a:gd name="adj" fmla="val 34137"/>
            </a:avLst>
          </a:prstGeom>
          <a:solidFill>
            <a:srgbClr val="FDE535"/>
          </a:solidFill>
          <a:ln w="57150">
            <a:solidFill>
              <a:srgbClr val="C93209"/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44000" tIns="0" rIns="144000" bIns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2600" b="1" i="1" dirty="0" smtClean="0">
                <a:ln>
                  <a:solidFill>
                    <a:schemeClr val="tx1"/>
                  </a:solidFill>
                </a:ln>
                <a:solidFill>
                  <a:srgbClr val="000054"/>
                </a:solidFill>
                <a:ea typeface="Tahoma" pitchFamily="34" charset="0"/>
                <a:cs typeface="Tahoma" pitchFamily="34" charset="0"/>
              </a:rPr>
              <a:t>ÚLOHA 2</a:t>
            </a:r>
          </a:p>
        </p:txBody>
      </p:sp>
      <p:sp>
        <p:nvSpPr>
          <p:cNvPr id="36" name="BlokTextu 35"/>
          <p:cNvSpPr txBox="1"/>
          <p:nvPr/>
        </p:nvSpPr>
        <p:spPr>
          <a:xfrm>
            <a:off x="666000" y="1152000"/>
            <a:ext cx="7812000" cy="12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sz="2400" b="1" dirty="0" smtClean="0"/>
              <a:t>Urči napätie na svorkách žiarovky, ak je jazdec reostatu: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sk-SK" sz="2400" b="1" dirty="0" smtClean="0"/>
              <a:t>v polovici dĺžky odporového drôtu reostatu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sk-SK" sz="2400" b="1" dirty="0" smtClean="0"/>
              <a:t>v jednej tretine dĺžky drôtu medzi svorkou B a jazdcom</a:t>
            </a:r>
          </a:p>
          <a:p>
            <a:pPr>
              <a:spcBef>
                <a:spcPct val="50000"/>
              </a:spcBef>
              <a:defRPr/>
            </a:pPr>
            <a:endParaRPr lang="sk-SK" sz="2400" b="1" dirty="0"/>
          </a:p>
        </p:txBody>
      </p:sp>
      <p:pic>
        <p:nvPicPr>
          <p:cNvPr id="17" name="Picture 36" descr="Hel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000" y="5976000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lokTextu 18"/>
          <p:cNvSpPr txBox="1"/>
          <p:nvPr/>
        </p:nvSpPr>
        <p:spPr>
          <a:xfrm>
            <a:off x="7056072" y="3924104"/>
            <a:ext cx="10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6 V</a:t>
            </a:r>
            <a:endParaRPr lang="sk-SK" sz="3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056072" y="4644104"/>
            <a:ext cx="10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4 V</a:t>
            </a:r>
            <a:endParaRPr lang="sk-SK" sz="3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Skupina 22"/>
          <p:cNvGrpSpPr/>
          <p:nvPr/>
        </p:nvGrpSpPr>
        <p:grpSpPr>
          <a:xfrm>
            <a:off x="1332000" y="2592000"/>
            <a:ext cx="3932237" cy="3736975"/>
            <a:chOff x="1043608" y="2492896"/>
            <a:chExt cx="3932237" cy="3736975"/>
          </a:xfrm>
        </p:grpSpPr>
        <p:grpSp>
          <p:nvGrpSpPr>
            <p:cNvPr id="3" name="Skupina 14"/>
            <p:cNvGrpSpPr/>
            <p:nvPr/>
          </p:nvGrpSpPr>
          <p:grpSpPr>
            <a:xfrm>
              <a:off x="1043608" y="2492896"/>
              <a:ext cx="3932237" cy="3736975"/>
              <a:chOff x="1043608" y="2492896"/>
              <a:chExt cx="3932237" cy="3736975"/>
            </a:xfrm>
          </p:grpSpPr>
          <p:pic>
            <p:nvPicPr>
              <p:cNvPr id="12" name="Picture 2" descr="C:\Users\skola\Desktop\Bez názvu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3608" y="2492896"/>
                <a:ext cx="3932237" cy="3736975"/>
              </a:xfrm>
              <a:prstGeom prst="rect">
                <a:avLst/>
              </a:prstGeom>
              <a:noFill/>
            </p:spPr>
          </p:pic>
          <p:sp>
            <p:nvSpPr>
              <p:cNvPr id="14" name="Obdĺžnik 13"/>
              <p:cNvSpPr/>
              <p:nvPr/>
            </p:nvSpPr>
            <p:spPr>
              <a:xfrm>
                <a:off x="2339752" y="4365104"/>
                <a:ext cx="1512168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18" name="BlokTextu 17"/>
            <p:cNvSpPr txBox="1"/>
            <p:nvPr/>
          </p:nvSpPr>
          <p:spPr>
            <a:xfrm>
              <a:off x="3240000" y="5292000"/>
              <a:ext cx="10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000" dirty="0" smtClean="0">
                  <a:ea typeface="Verdana" pitchFamily="34" charset="0"/>
                  <a:cs typeface="Verdana" pitchFamily="34" charset="0"/>
                </a:rPr>
                <a:t>12 V</a:t>
              </a:r>
              <a:endParaRPr lang="sk-SK" sz="2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BlokTextu 19"/>
            <p:cNvSpPr txBox="1"/>
            <p:nvPr/>
          </p:nvSpPr>
          <p:spPr>
            <a:xfrm>
              <a:off x="2376000" y="4212000"/>
              <a:ext cx="1332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000" dirty="0" smtClean="0">
                  <a:ea typeface="Verdana" pitchFamily="34" charset="0"/>
                  <a:cs typeface="Verdana" pitchFamily="34" charset="0"/>
                </a:rPr>
                <a:t>100</a:t>
              </a:r>
              <a:r>
                <a:rPr lang="sk-SK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l-GR" sz="2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Ω</a:t>
              </a:r>
              <a:endParaRPr lang="sk-SK" sz="2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2" name="BlokTextu 21"/>
          <p:cNvSpPr txBox="1"/>
          <p:nvPr/>
        </p:nvSpPr>
        <p:spPr>
          <a:xfrm>
            <a:off x="6012160" y="3933056"/>
            <a:ext cx="17281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lphaLcParenR"/>
              <a:defRPr/>
            </a:pPr>
            <a:r>
              <a:rPr lang="sk-SK" sz="3200" b="1" dirty="0" smtClean="0"/>
              <a:t>U = 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LcParenR"/>
              <a:defRPr/>
            </a:pPr>
            <a:r>
              <a:rPr lang="sk-SK" sz="3200" b="1" dirty="0" smtClean="0"/>
              <a:t>U =</a:t>
            </a:r>
            <a:endParaRPr lang="sk-SK" sz="3200" b="1" dirty="0"/>
          </a:p>
        </p:txBody>
      </p:sp>
      <p:sp>
        <p:nvSpPr>
          <p:cNvPr id="29" name="Šipka doprava 5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244408" y="605880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9710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19" grpId="3"/>
      <p:bldP spid="21" grpId="0"/>
      <p:bldP spid="21" grpId="1"/>
      <p:bldP spid="21" grpId="2"/>
      <p:bldP spid="21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ĺžnik 7"/>
          <p:cNvSpPr/>
          <p:nvPr/>
        </p:nvSpPr>
        <p:spPr>
          <a:xfrm>
            <a:off x="270000" y="252000"/>
            <a:ext cx="8604000" cy="6372104"/>
          </a:xfrm>
          <a:prstGeom prst="roundRect">
            <a:avLst>
              <a:gd name="adj" fmla="val 5369"/>
            </a:avLst>
          </a:prstGeom>
          <a:solidFill>
            <a:schemeClr val="bg1"/>
          </a:solidFill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7" name="Picture 34" descr="Ho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6000" y="5949280"/>
            <a:ext cx="504000" cy="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Šipka doprava 5">
            <a:hlinkClick r:id="" action="ppaction://hlinkshowjump?jump=previousslide"/>
          </p:cNvPr>
          <p:cNvSpPr>
            <a:spLocks noChangeAspect="1"/>
          </p:cNvSpPr>
          <p:nvPr/>
        </p:nvSpPr>
        <p:spPr>
          <a:xfrm rot="10800000">
            <a:off x="7632000" y="605728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BlokTextu 35"/>
          <p:cNvSpPr txBox="1"/>
          <p:nvPr/>
        </p:nvSpPr>
        <p:spPr>
          <a:xfrm>
            <a:off x="540000" y="432000"/>
            <a:ext cx="7812000" cy="23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sz="2400" b="1" dirty="0" smtClean="0"/>
              <a:t>Žiarovka s odporom vlákna 20 </a:t>
            </a:r>
            <a:r>
              <a:rPr lang="el-GR" sz="2400" b="1" dirty="0" smtClean="0">
                <a:ea typeface="Verdana" pitchFamily="34" charset="0"/>
                <a:cs typeface="Verdana" pitchFamily="34" charset="0"/>
              </a:rPr>
              <a:t>Ω</a:t>
            </a:r>
            <a:r>
              <a:rPr lang="sk-SK" sz="2400" b="1" dirty="0" smtClean="0"/>
              <a:t> </a:t>
            </a:r>
          </a:p>
          <a:p>
            <a:pPr>
              <a:defRPr/>
            </a:pPr>
            <a:r>
              <a:rPr lang="sk-SK" sz="2400" b="1" dirty="0" smtClean="0"/>
              <a:t>je napájaná zo zdroja s napätím 6 V </a:t>
            </a:r>
          </a:p>
          <a:p>
            <a:pPr>
              <a:defRPr/>
            </a:pPr>
            <a:r>
              <a:rPr lang="sk-SK" sz="2400" b="1" dirty="0" smtClean="0"/>
              <a:t>a môže ňou prechádzať maximálny prúd 0,33 A. Presiahne veľkosť prúdu v žiarovke povolenú hodnotu, ak bude poloha jazdca potenciometra v koncovom bode drôtu s odporom 100 </a:t>
            </a:r>
            <a:r>
              <a:rPr lang="el-GR" sz="2400" b="1" dirty="0" smtClean="0">
                <a:ea typeface="Verdana" pitchFamily="34" charset="0"/>
                <a:cs typeface="Verdana" pitchFamily="34" charset="0"/>
              </a:rPr>
              <a:t>Ω</a:t>
            </a:r>
            <a:r>
              <a:rPr lang="sk-SK" sz="2400" b="1" dirty="0" smtClean="0">
                <a:ea typeface="Verdana" pitchFamily="34" charset="0"/>
                <a:cs typeface="Verdana" pitchFamily="34" charset="0"/>
              </a:rPr>
              <a:t>?</a:t>
            </a:r>
            <a:endParaRPr lang="sk-SK" sz="2400" b="1" dirty="0" smtClean="0"/>
          </a:p>
          <a:p>
            <a:pPr>
              <a:spcBef>
                <a:spcPct val="50000"/>
              </a:spcBef>
              <a:defRPr/>
            </a:pPr>
            <a:endParaRPr lang="sk-SK" sz="2400" b="1" dirty="0"/>
          </a:p>
        </p:txBody>
      </p:sp>
      <p:pic>
        <p:nvPicPr>
          <p:cNvPr id="17" name="Picture 36" descr="Hel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000" y="5976000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lokTextu 18"/>
          <p:cNvSpPr txBox="1"/>
          <p:nvPr/>
        </p:nvSpPr>
        <p:spPr>
          <a:xfrm>
            <a:off x="5148064" y="2996952"/>
            <a:ext cx="3240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NEPRESIAHNE. </a:t>
            </a:r>
          </a:p>
          <a:p>
            <a:pPr algn="ctr">
              <a:spcBef>
                <a:spcPts val="1200"/>
              </a:spcBef>
            </a:pPr>
            <a:r>
              <a:rPr lang="sk-SK" sz="2400" b="1" dirty="0" smtClean="0">
                <a:ea typeface="Verdana" pitchFamily="34" charset="0"/>
                <a:cs typeface="Verdana" pitchFamily="34" charset="0"/>
              </a:rPr>
              <a:t>Na svorkách žiarovky bude napätie 6 V, čo    pri odpore vlákna 20 </a:t>
            </a:r>
            <a:r>
              <a:rPr lang="el-GR" sz="2400" b="1" dirty="0" smtClean="0">
                <a:ea typeface="Verdana" pitchFamily="34" charset="0"/>
                <a:cs typeface="Verdana" pitchFamily="34" charset="0"/>
              </a:rPr>
              <a:t>Ω</a:t>
            </a:r>
            <a:r>
              <a:rPr lang="sk-SK" sz="2400" b="1" dirty="0" smtClean="0">
                <a:ea typeface="Verdana" pitchFamily="34" charset="0"/>
                <a:cs typeface="Verdana" pitchFamily="34" charset="0"/>
              </a:rPr>
              <a:t> predstavuje prúd 0,3 A. </a:t>
            </a:r>
            <a:endParaRPr lang="sk-SK" sz="2400" b="1" dirty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Skupina 23"/>
          <p:cNvGrpSpPr/>
          <p:nvPr/>
        </p:nvGrpSpPr>
        <p:grpSpPr>
          <a:xfrm>
            <a:off x="1008000" y="2412000"/>
            <a:ext cx="3636581" cy="3924000"/>
            <a:chOff x="1332004" y="2412000"/>
            <a:chExt cx="3636581" cy="3924000"/>
          </a:xfrm>
        </p:grpSpPr>
        <p:grpSp>
          <p:nvGrpSpPr>
            <p:cNvPr id="3" name="Skupina 14"/>
            <p:cNvGrpSpPr/>
            <p:nvPr/>
          </p:nvGrpSpPr>
          <p:grpSpPr>
            <a:xfrm>
              <a:off x="1332004" y="2880000"/>
              <a:ext cx="3636581" cy="3456000"/>
              <a:chOff x="1043612" y="2492896"/>
              <a:chExt cx="3636581" cy="3456000"/>
            </a:xfrm>
          </p:grpSpPr>
          <p:pic>
            <p:nvPicPr>
              <p:cNvPr id="12" name="Picture 2" descr="C:\Users\skola\Desktop\Bez názvu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3612" y="2492896"/>
                <a:ext cx="3636581" cy="3456000"/>
              </a:xfrm>
              <a:prstGeom prst="rect">
                <a:avLst/>
              </a:prstGeom>
              <a:noFill/>
            </p:spPr>
          </p:pic>
          <p:sp>
            <p:nvSpPr>
              <p:cNvPr id="14" name="Obdĺžnik 13"/>
              <p:cNvSpPr/>
              <p:nvPr/>
            </p:nvSpPr>
            <p:spPr>
              <a:xfrm>
                <a:off x="2087608" y="4220896"/>
                <a:ext cx="1512168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18" name="BlokTextu 17"/>
            <p:cNvSpPr txBox="1"/>
            <p:nvPr/>
          </p:nvSpPr>
          <p:spPr>
            <a:xfrm>
              <a:off x="3312000" y="5472000"/>
              <a:ext cx="10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dirty="0" smtClean="0">
                  <a:ea typeface="Verdana" pitchFamily="34" charset="0"/>
                  <a:cs typeface="Verdana" pitchFamily="34" charset="0"/>
                </a:rPr>
                <a:t>6 V</a:t>
              </a:r>
              <a:endParaRPr lang="sk-SK" sz="2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BlokTextu 19"/>
            <p:cNvSpPr txBox="1"/>
            <p:nvPr/>
          </p:nvSpPr>
          <p:spPr>
            <a:xfrm>
              <a:off x="2520000" y="4500000"/>
              <a:ext cx="133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dirty="0" smtClean="0">
                  <a:ea typeface="Verdana" pitchFamily="34" charset="0"/>
                  <a:cs typeface="Verdana" pitchFamily="34" charset="0"/>
                </a:rPr>
                <a:t>100</a:t>
              </a:r>
              <a:r>
                <a:rPr lang="sk-SK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l-GR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Ω</a:t>
              </a:r>
              <a:endParaRPr lang="sk-SK" sz="2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BlokTextu 22"/>
            <p:cNvSpPr txBox="1"/>
            <p:nvPr/>
          </p:nvSpPr>
          <p:spPr>
            <a:xfrm>
              <a:off x="2700000" y="2412000"/>
              <a:ext cx="133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dirty="0" smtClean="0">
                  <a:ea typeface="Verdana" pitchFamily="34" charset="0"/>
                  <a:cs typeface="Verdana" pitchFamily="34" charset="0"/>
                </a:rPr>
                <a:t>20</a:t>
              </a:r>
              <a:r>
                <a:rPr lang="sk-SK" sz="2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l-GR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Ω</a:t>
              </a:r>
              <a:endParaRPr lang="sk-SK" sz="2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extovéPole 11"/>
          <p:cNvSpPr txBox="1"/>
          <p:nvPr/>
        </p:nvSpPr>
        <p:spPr>
          <a:xfrm>
            <a:off x="6804248" y="540000"/>
            <a:ext cx="1728000" cy="504000"/>
          </a:xfrm>
          <a:prstGeom prst="roundRect">
            <a:avLst>
              <a:gd name="adj" fmla="val 34137"/>
            </a:avLst>
          </a:prstGeom>
          <a:solidFill>
            <a:srgbClr val="FDE535"/>
          </a:solidFill>
          <a:ln w="57150">
            <a:solidFill>
              <a:srgbClr val="C93209"/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44000" tIns="0" rIns="144000" bIns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2600" b="1" i="1" dirty="0" smtClean="0">
                <a:ln>
                  <a:solidFill>
                    <a:schemeClr val="tx1"/>
                  </a:solidFill>
                </a:ln>
                <a:solidFill>
                  <a:srgbClr val="000054"/>
                </a:solidFill>
                <a:ea typeface="Tahoma" pitchFamily="34" charset="0"/>
                <a:cs typeface="Tahoma" pitchFamily="34" charset="0"/>
              </a:rPr>
              <a:t>ÚLOHA 3</a:t>
            </a:r>
          </a:p>
        </p:txBody>
      </p:sp>
    </p:spTree>
    <p:extLst>
      <p:ext uri="{BB962C8B-B14F-4D97-AF65-F5344CB8AC3E}">
        <p14:creationId xmlns:p14="http://schemas.microsoft.com/office/powerpoint/2010/main" val="41339710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ĺžnik 8"/>
          <p:cNvSpPr/>
          <p:nvPr/>
        </p:nvSpPr>
        <p:spPr>
          <a:xfrm>
            <a:off x="270000" y="1008000"/>
            <a:ext cx="8604000" cy="5652000"/>
          </a:xfrm>
          <a:prstGeom prst="roundRect">
            <a:avLst>
              <a:gd name="adj" fmla="val 5369"/>
            </a:avLst>
          </a:prstGeom>
          <a:solidFill>
            <a:schemeClr val="bg1"/>
          </a:solidFill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Zaoblený obdélník 23"/>
          <p:cNvSpPr/>
          <p:nvPr/>
        </p:nvSpPr>
        <p:spPr>
          <a:xfrm>
            <a:off x="324000" y="252000"/>
            <a:ext cx="6368677" cy="585049"/>
          </a:xfrm>
          <a:prstGeom prst="roundRect">
            <a:avLst/>
          </a:prstGeom>
          <a:solidFill>
            <a:srgbClr val="F25600"/>
          </a:solidFill>
          <a:ln w="57150">
            <a:solidFill>
              <a:schemeClr val="bg1"/>
            </a:solidFill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216000" bIns="36000" anchor="ctr">
            <a:spAutoFit/>
          </a:bodyPr>
          <a:lstStyle/>
          <a:p>
            <a:r>
              <a:rPr lang="sk-SK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900" dist="25400" dir="3000000" algn="t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Využitie reostatu – regulácia prúdu</a:t>
            </a:r>
            <a:endParaRPr lang="cs-CZ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88900" dist="25400" dir="30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21" name="Šipka doprava 5">
            <a:hlinkClick r:id="" action="ppaction://hlinkshowjump?jump=nextslide"/>
          </p:cNvPr>
          <p:cNvSpPr/>
          <p:nvPr/>
        </p:nvSpPr>
        <p:spPr>
          <a:xfrm>
            <a:off x="8316000" y="360000"/>
            <a:ext cx="468000" cy="396000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Picture 34" descr="Ho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000" y="252000"/>
            <a:ext cx="54000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ovéPole 11">
            <a:hlinkClick r:id="rId4"/>
          </p:cNvPr>
          <p:cNvSpPr txBox="1"/>
          <p:nvPr/>
        </p:nvSpPr>
        <p:spPr>
          <a:xfrm>
            <a:off x="5256000" y="5724000"/>
            <a:ext cx="3240000" cy="576000"/>
          </a:xfrm>
          <a:prstGeom prst="roundRect">
            <a:avLst>
              <a:gd name="adj" fmla="val 34137"/>
            </a:avLst>
          </a:prstGeom>
          <a:solidFill>
            <a:srgbClr val="FDE535"/>
          </a:solidFill>
          <a:ln w="57150">
            <a:solidFill>
              <a:srgbClr val="C93209"/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180000" bIns="3600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3200" b="1" i="1" dirty="0" smtClean="0">
                <a:solidFill>
                  <a:srgbClr val="000054"/>
                </a:solidFill>
                <a:ea typeface="Tahoma" pitchFamily="34" charset="0"/>
                <a:cs typeface="Tahoma" pitchFamily="34" charset="0"/>
              </a:rPr>
              <a:t>Regulátor prúdu </a:t>
            </a:r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5" cstate="print"/>
          <a:srcRect l="5292" r="6292"/>
          <a:stretch>
            <a:fillRect/>
          </a:stretch>
        </p:blipFill>
        <p:spPr bwMode="auto">
          <a:xfrm>
            <a:off x="684000" y="2664000"/>
            <a:ext cx="4246354" cy="3600000"/>
          </a:xfrm>
          <a:prstGeom prst="rect">
            <a:avLst/>
          </a:prstGeom>
          <a:noFill/>
          <a:ln w="57150">
            <a:solidFill>
              <a:srgbClr val="C93209"/>
            </a:solidFill>
            <a:miter lim="800000"/>
            <a:headEnd/>
            <a:tailEnd/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40000" y="1196752"/>
            <a:ext cx="8064000" cy="1217050"/>
          </a:xfrm>
          <a:prstGeom prst="roundRect">
            <a:avLst>
              <a:gd name="adj" fmla="val 0"/>
            </a:avLst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36000" tIns="36000" rIns="36000" bIns="72000">
            <a:spAutoFit/>
          </a:bodyPr>
          <a:lstStyle/>
          <a:p>
            <a:pPr algn="ctr"/>
            <a:r>
              <a:rPr lang="sk-SK" sz="2400" dirty="0" smtClean="0"/>
              <a:t>V minulosti sa používal na ovládanie výkonov jednosmerných  elektromotorov reguláciou napájacích prúdov – v súčasnosti je nahradený takmer všade polovodičovými prvkami. </a:t>
            </a:r>
            <a:endParaRPr lang="cs-CZ" sz="2400" dirty="0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004000" y="3060000"/>
            <a:ext cx="3816424" cy="2109602"/>
          </a:xfrm>
          <a:prstGeom prst="roundRect">
            <a:avLst>
              <a:gd name="adj" fmla="val 0"/>
            </a:avLst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72000" tIns="36000" rIns="72000" bIns="72000">
            <a:spAutoFit/>
          </a:bodyPr>
          <a:lstStyle/>
          <a:p>
            <a:pPr marL="92075" algn="ctr"/>
            <a:r>
              <a:rPr lang="sk-SK" sz="2600" dirty="0" smtClean="0"/>
              <a:t>Najznámejšie bolo jeho využitie na tento účel               v </a:t>
            </a:r>
            <a:r>
              <a:rPr lang="sk-SK" sz="2600" b="1" dirty="0" smtClean="0">
                <a:solidFill>
                  <a:srgbClr val="C00000"/>
                </a:solidFill>
              </a:rPr>
              <a:t>električkách</a:t>
            </a:r>
            <a:r>
              <a:rPr lang="sk-SK" sz="2600" dirty="0" smtClean="0"/>
              <a:t>, ktoré sa ovládali priamo kľukou reostatu.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2047710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Šipka doprava 5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244408" y="39600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34" descr="Ho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408" y="288000"/>
            <a:ext cx="504000" cy="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Šipka doprava 5">
            <a:hlinkClick r:id="" action="ppaction://hlinkshowjump?jump=previousslide"/>
          </p:cNvPr>
          <p:cNvSpPr>
            <a:spLocks noChangeAspect="1"/>
          </p:cNvSpPr>
          <p:nvPr/>
        </p:nvSpPr>
        <p:spPr>
          <a:xfrm rot="10800000">
            <a:off x="7722408" y="39600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3298" name="Picture 2" descr="C:\Users\skola\Desktop\historicka_tramvaj_ridici_pult_denik-1024.jpg"/>
          <p:cNvPicPr>
            <a:picLocks noChangeAspect="1" noChangeArrowheads="1"/>
          </p:cNvPicPr>
          <p:nvPr/>
        </p:nvPicPr>
        <p:blipFill>
          <a:blip r:embed="rId4" cstate="print"/>
          <a:srcRect r="3323"/>
          <a:stretch>
            <a:fillRect/>
          </a:stretch>
        </p:blipFill>
        <p:spPr bwMode="auto">
          <a:xfrm>
            <a:off x="305780" y="1260000"/>
            <a:ext cx="8532440" cy="5292000"/>
          </a:xfrm>
          <a:prstGeom prst="roundRect">
            <a:avLst>
              <a:gd name="adj" fmla="val 7566"/>
            </a:avLst>
          </a:prstGeom>
          <a:noFill/>
          <a:ln w="7620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ovéPole 11">
            <a:hlinkClick r:id="rId5"/>
          </p:cNvPr>
          <p:cNvSpPr txBox="1"/>
          <p:nvPr/>
        </p:nvSpPr>
        <p:spPr>
          <a:xfrm>
            <a:off x="306000" y="288000"/>
            <a:ext cx="3816000" cy="648000"/>
          </a:xfrm>
          <a:prstGeom prst="roundRect">
            <a:avLst>
              <a:gd name="adj" fmla="val 27819"/>
            </a:avLst>
          </a:prstGeom>
          <a:solidFill>
            <a:srgbClr val="FDE535"/>
          </a:solidFill>
          <a:ln w="57150">
            <a:solidFill>
              <a:srgbClr val="C93209"/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180000" bIns="3600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3200" b="1" i="1" dirty="0" smtClean="0">
                <a:solidFill>
                  <a:srgbClr val="000054"/>
                </a:solidFill>
                <a:ea typeface="Tahoma" pitchFamily="34" charset="0"/>
                <a:cs typeface="Tahoma" pitchFamily="34" charset="0"/>
              </a:rPr>
              <a:t>Reostat v električke</a:t>
            </a:r>
          </a:p>
        </p:txBody>
      </p:sp>
      <p:pic>
        <p:nvPicPr>
          <p:cNvPr id="183299" name="Picture 3" descr="C:\Users\skola\Desktop\historicka_tramvaj5_denik-1024.jpg"/>
          <p:cNvPicPr>
            <a:picLocks noChangeAspect="1" noChangeArrowheads="1"/>
          </p:cNvPicPr>
          <p:nvPr/>
        </p:nvPicPr>
        <p:blipFill>
          <a:blip r:embed="rId6" cstate="print"/>
          <a:srcRect t="9002"/>
          <a:stretch>
            <a:fillRect/>
          </a:stretch>
        </p:blipFill>
        <p:spPr bwMode="auto">
          <a:xfrm>
            <a:off x="615854" y="1196752"/>
            <a:ext cx="7912293" cy="5400000"/>
          </a:xfrm>
          <a:prstGeom prst="roundRect">
            <a:avLst>
              <a:gd name="adj" fmla="val 9842"/>
            </a:avLst>
          </a:prstGeom>
          <a:noFill/>
          <a:ln w="7620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75" descr="j023918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00000">
            <a:off x="4284000" y="357972"/>
            <a:ext cx="576000" cy="520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47710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ĺžnik 8"/>
          <p:cNvSpPr/>
          <p:nvPr/>
        </p:nvSpPr>
        <p:spPr>
          <a:xfrm>
            <a:off x="270000" y="1008000"/>
            <a:ext cx="8604000" cy="5652000"/>
          </a:xfrm>
          <a:prstGeom prst="roundRect">
            <a:avLst>
              <a:gd name="adj" fmla="val 5369"/>
            </a:avLst>
          </a:prstGeom>
          <a:solidFill>
            <a:schemeClr val="bg1"/>
          </a:solidFill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Zaoblený obdélník 23"/>
          <p:cNvSpPr/>
          <p:nvPr/>
        </p:nvSpPr>
        <p:spPr>
          <a:xfrm>
            <a:off x="324000" y="252000"/>
            <a:ext cx="3353295" cy="585049"/>
          </a:xfrm>
          <a:prstGeom prst="roundRect">
            <a:avLst/>
          </a:prstGeom>
          <a:solidFill>
            <a:srgbClr val="F25600"/>
          </a:solidFill>
          <a:ln w="57150">
            <a:solidFill>
              <a:schemeClr val="bg1"/>
            </a:solidFill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216000" bIns="36000" anchor="ctr">
            <a:spAutoFit/>
          </a:bodyPr>
          <a:lstStyle/>
          <a:p>
            <a:r>
              <a:rPr lang="sk-SK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900" dist="25400" dir="3000000" algn="t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Využitie reostatu</a:t>
            </a:r>
            <a:endParaRPr lang="cs-CZ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88900" dist="25400" dir="30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26" name="TextovéPole 11">
            <a:hlinkClick r:id="rId2"/>
          </p:cNvPr>
          <p:cNvSpPr txBox="1"/>
          <p:nvPr/>
        </p:nvSpPr>
        <p:spPr>
          <a:xfrm>
            <a:off x="5112000" y="5544000"/>
            <a:ext cx="2988000" cy="576000"/>
          </a:xfrm>
          <a:prstGeom prst="roundRect">
            <a:avLst>
              <a:gd name="adj" fmla="val 34137"/>
            </a:avLst>
          </a:prstGeom>
          <a:solidFill>
            <a:srgbClr val="FDE535"/>
          </a:solidFill>
          <a:ln w="57150">
            <a:solidFill>
              <a:srgbClr val="C93209"/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180000" bIns="3600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3200" b="1" i="1" dirty="0" smtClean="0">
                <a:solidFill>
                  <a:srgbClr val="000054"/>
                </a:solidFill>
                <a:ea typeface="Tahoma" pitchFamily="34" charset="0"/>
                <a:cs typeface="Tahoma" pitchFamily="34" charset="0"/>
              </a:rPr>
              <a:t>Potenciometer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40000" y="1196752"/>
            <a:ext cx="8064000" cy="909274"/>
          </a:xfrm>
          <a:prstGeom prst="roundRect">
            <a:avLst>
              <a:gd name="adj" fmla="val 0"/>
            </a:avLst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36000" tIns="36000" rIns="36000" bIns="72000">
            <a:spAutoFit/>
          </a:bodyPr>
          <a:lstStyle/>
          <a:p>
            <a:pPr algn="ctr"/>
            <a:r>
              <a:rPr lang="sk-SK" sz="2600" dirty="0" smtClean="0"/>
              <a:t>Používa sa na priame ovládanie elektronických zariadení (audio a videotechnika, osvetľovacia technika a pod.).</a:t>
            </a:r>
            <a:endParaRPr lang="cs-CZ" sz="2600" dirty="0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752000" y="2564904"/>
            <a:ext cx="3816424" cy="2509712"/>
          </a:xfrm>
          <a:prstGeom prst="roundRect">
            <a:avLst>
              <a:gd name="adj" fmla="val 0"/>
            </a:avLst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72000" tIns="36000" rIns="72000" bIns="72000">
            <a:spAutoFit/>
          </a:bodyPr>
          <a:lstStyle/>
          <a:p>
            <a:pPr algn="ctr"/>
            <a:r>
              <a:rPr lang="sk-SK" sz="2600" dirty="0" smtClean="0"/>
              <a:t>Potenciometer môže byť </a:t>
            </a:r>
            <a:r>
              <a:rPr lang="sk-SK" sz="2600" b="1" dirty="0" smtClean="0">
                <a:solidFill>
                  <a:srgbClr val="C00000"/>
                </a:solidFill>
              </a:rPr>
              <a:t>otočný</a:t>
            </a:r>
            <a:r>
              <a:rPr lang="sk-SK" sz="2600" dirty="0" smtClean="0"/>
              <a:t> alebo </a:t>
            </a:r>
            <a:r>
              <a:rPr lang="sk-SK" sz="2600" b="1" dirty="0" smtClean="0">
                <a:solidFill>
                  <a:srgbClr val="C00000"/>
                </a:solidFill>
              </a:rPr>
              <a:t>ťahový</a:t>
            </a:r>
            <a:r>
              <a:rPr lang="sk-SK" sz="2600" dirty="0" smtClean="0"/>
              <a:t> – podľa toho, či sa jazdec posúva po odporovej dráhe na otáčavej osi alebo po priamej osi.</a:t>
            </a:r>
            <a:endParaRPr lang="cs-CZ" sz="2600" dirty="0"/>
          </a:p>
        </p:txBody>
      </p:sp>
      <p:pic>
        <p:nvPicPr>
          <p:cNvPr id="141316" name="Picture 4" descr="http://www.djagentura.sk/wp-content/plugins/wp-shopping-cart/product_images/reloo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" t="1613" r="7793" b="4839"/>
          <a:stretch>
            <a:fillRect/>
          </a:stretch>
        </p:blipFill>
        <p:spPr bwMode="auto">
          <a:xfrm rot="-540000">
            <a:off x="488291" y="2064127"/>
            <a:ext cx="4387032" cy="4464000"/>
          </a:xfrm>
          <a:prstGeom prst="rect">
            <a:avLst/>
          </a:prstGeom>
          <a:noFill/>
        </p:spPr>
      </p:pic>
      <p:sp>
        <p:nvSpPr>
          <p:cNvPr id="12" name="Šipka doprava 5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244408" y="39600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34" descr="Hom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6408" y="288000"/>
            <a:ext cx="504000" cy="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Šipka doprava 5">
            <a:hlinkClick r:id="" action="ppaction://hlinkshowjump?jump=previousslide"/>
          </p:cNvPr>
          <p:cNvSpPr>
            <a:spLocks noChangeAspect="1"/>
          </p:cNvSpPr>
          <p:nvPr/>
        </p:nvSpPr>
        <p:spPr>
          <a:xfrm rot="10800000">
            <a:off x="7722408" y="39600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7710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ĺžnik 7"/>
          <p:cNvSpPr/>
          <p:nvPr/>
        </p:nvSpPr>
        <p:spPr>
          <a:xfrm>
            <a:off x="270000" y="252000"/>
            <a:ext cx="8604000" cy="6372104"/>
          </a:xfrm>
          <a:prstGeom prst="roundRect">
            <a:avLst>
              <a:gd name="adj" fmla="val 5369"/>
            </a:avLst>
          </a:prstGeom>
          <a:solidFill>
            <a:schemeClr val="bg1"/>
          </a:solidFill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7" name="Picture 34" descr="Ho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6000" y="5949280"/>
            <a:ext cx="504000" cy="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Šipka doprava 5">
            <a:hlinkClick r:id="" action="ppaction://hlinkshowjump?jump=previousslide"/>
          </p:cNvPr>
          <p:cNvSpPr>
            <a:spLocks noChangeAspect="1"/>
          </p:cNvSpPr>
          <p:nvPr/>
        </p:nvSpPr>
        <p:spPr>
          <a:xfrm rot="10800000">
            <a:off x="7632000" y="605728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11"/>
          <p:cNvSpPr txBox="1"/>
          <p:nvPr/>
        </p:nvSpPr>
        <p:spPr>
          <a:xfrm>
            <a:off x="3708000" y="504000"/>
            <a:ext cx="1728000" cy="504000"/>
          </a:xfrm>
          <a:prstGeom prst="roundRect">
            <a:avLst>
              <a:gd name="adj" fmla="val 34137"/>
            </a:avLst>
          </a:prstGeom>
          <a:solidFill>
            <a:srgbClr val="FDE535"/>
          </a:solidFill>
          <a:ln w="57150">
            <a:solidFill>
              <a:srgbClr val="C93209"/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44000" tIns="0" rIns="144000" bIns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2600" b="1" i="1" dirty="0" smtClean="0">
                <a:ln>
                  <a:solidFill>
                    <a:schemeClr val="tx1"/>
                  </a:solidFill>
                </a:ln>
                <a:solidFill>
                  <a:srgbClr val="000054"/>
                </a:solidFill>
                <a:ea typeface="Tahoma" pitchFamily="34" charset="0"/>
                <a:cs typeface="Tahoma" pitchFamily="34" charset="0"/>
              </a:rPr>
              <a:t>ÚLOHA</a:t>
            </a:r>
          </a:p>
        </p:txBody>
      </p:sp>
      <p:sp>
        <p:nvSpPr>
          <p:cNvPr id="36" name="BlokTextu 35"/>
          <p:cNvSpPr txBox="1"/>
          <p:nvPr/>
        </p:nvSpPr>
        <p:spPr>
          <a:xfrm>
            <a:off x="612000" y="1152000"/>
            <a:ext cx="79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k-SK" sz="2400" b="1" dirty="0" smtClean="0"/>
              <a:t>Akú funkciu má reostat v zapojení podľa schémy </a:t>
            </a:r>
            <a:r>
              <a:rPr lang="sk-SK" sz="2400" b="1" dirty="0" smtClean="0">
                <a:solidFill>
                  <a:srgbClr val="C00000"/>
                </a:solidFill>
              </a:rPr>
              <a:t>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</a:t>
            </a:r>
            <a:r>
              <a:rPr lang="sk-SK" sz="2400" b="1" dirty="0" smtClean="0"/>
              <a:t> </a:t>
            </a:r>
            <a:r>
              <a:rPr lang="sk-SK" sz="2400" b="1" dirty="0" smtClean="0">
                <a:solidFill>
                  <a:srgbClr val="C00000"/>
                </a:solidFill>
              </a:rPr>
              <a:t>B</a:t>
            </a:r>
            <a:r>
              <a:rPr lang="sk-SK" sz="2400" b="1" dirty="0" smtClean="0"/>
              <a:t>?                       Vyznač na reostatoch polohu jazdca tak, aby žiarovka svietila čo najsilnejšie.</a:t>
            </a:r>
            <a:endParaRPr lang="sk-SK" sz="2400" b="1" dirty="0"/>
          </a:p>
        </p:txBody>
      </p:sp>
      <p:pic>
        <p:nvPicPr>
          <p:cNvPr id="17" name="Picture 36" descr="Hel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000" y="5976000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lokTextu 18"/>
          <p:cNvSpPr txBox="1"/>
          <p:nvPr/>
        </p:nvSpPr>
        <p:spPr>
          <a:xfrm>
            <a:off x="5436096" y="518400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regulátor prúdu</a:t>
            </a:r>
            <a:endParaRPr lang="sk-SK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1548000" y="518400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delič napätia</a:t>
            </a:r>
            <a:endParaRPr lang="sk-SK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Skupina 24"/>
          <p:cNvGrpSpPr/>
          <p:nvPr/>
        </p:nvGrpSpPr>
        <p:grpSpPr>
          <a:xfrm>
            <a:off x="755576" y="2492896"/>
            <a:ext cx="7721086" cy="2478524"/>
            <a:chOff x="755576" y="2492896"/>
            <a:chExt cx="7721086" cy="2478524"/>
          </a:xfrm>
        </p:grpSpPr>
        <p:pic>
          <p:nvPicPr>
            <p:cNvPr id="181250" name="Picture 2" descr="C:\Users\skola\Desktop\Obrázok1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2492896"/>
              <a:ext cx="3600000" cy="2460557"/>
            </a:xfrm>
            <a:prstGeom prst="rect">
              <a:avLst/>
            </a:prstGeom>
            <a:noFill/>
          </p:spPr>
        </p:pic>
        <p:pic>
          <p:nvPicPr>
            <p:cNvPr id="181251" name="Picture 3" descr="C:\Users\skola\Desktop\Obrázok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00000" y="2492896"/>
              <a:ext cx="3976662" cy="2478524"/>
            </a:xfrm>
            <a:prstGeom prst="rect">
              <a:avLst/>
            </a:prstGeom>
            <a:noFill/>
          </p:spPr>
        </p:pic>
      </p:grpSp>
      <p:sp>
        <p:nvSpPr>
          <p:cNvPr id="26" name="BlokTextu 25"/>
          <p:cNvSpPr txBox="1"/>
          <p:nvPr/>
        </p:nvSpPr>
        <p:spPr>
          <a:xfrm>
            <a:off x="1763688" y="2988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 3"/>
              </a:rPr>
              <a:t></a:t>
            </a:r>
            <a:endParaRPr lang="sk-SK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6739200" y="2988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 3"/>
              </a:rPr>
              <a:t></a:t>
            </a:r>
            <a:endParaRPr lang="sk-SK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Skupina 32"/>
          <p:cNvGrpSpPr/>
          <p:nvPr/>
        </p:nvGrpSpPr>
        <p:grpSpPr>
          <a:xfrm>
            <a:off x="792000" y="5220000"/>
            <a:ext cx="7848808" cy="656775"/>
            <a:chOff x="792000" y="5184000"/>
            <a:chExt cx="7848808" cy="656775"/>
          </a:xfrm>
        </p:grpSpPr>
        <p:sp>
          <p:nvSpPr>
            <p:cNvPr id="22" name="BlokTextu 21"/>
            <p:cNvSpPr txBox="1"/>
            <p:nvPr/>
          </p:nvSpPr>
          <p:spPr>
            <a:xfrm>
              <a:off x="1368000" y="5256000"/>
              <a:ext cx="72728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spcAft>
                  <a:spcPts val="1800"/>
                </a:spcAft>
                <a:defRPr/>
              </a:pPr>
              <a:r>
                <a:rPr lang="sk-SK" sz="3200" dirty="0" smtClean="0"/>
                <a:t> ..........................  </a:t>
              </a:r>
              <a:r>
                <a:rPr lang="sk-SK" sz="3200" b="1" dirty="0" smtClean="0"/>
                <a:t>           </a:t>
              </a:r>
              <a:r>
                <a:rPr lang="sk-SK" sz="3200" dirty="0" smtClean="0"/>
                <a:t>...........................</a:t>
              </a:r>
            </a:p>
          </p:txBody>
        </p:sp>
        <p:sp>
          <p:nvSpPr>
            <p:cNvPr id="31" name="BlokTextu 30"/>
            <p:cNvSpPr txBox="1"/>
            <p:nvPr/>
          </p:nvSpPr>
          <p:spPr>
            <a:xfrm>
              <a:off x="792000" y="5184000"/>
              <a:ext cx="504000" cy="504000"/>
            </a:xfrm>
            <a:prstGeom prst="rect">
              <a:avLst/>
            </a:prstGeom>
            <a:solidFill>
              <a:srgbClr val="FD5FE6"/>
            </a:solidFill>
            <a:ln w="28575"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sk-SK" sz="3200" b="1" dirty="0" smtClean="0"/>
                <a:t>A</a:t>
              </a:r>
              <a:endParaRPr lang="sk-SK" sz="3200" b="1" dirty="0"/>
            </a:p>
          </p:txBody>
        </p:sp>
        <p:sp>
          <p:nvSpPr>
            <p:cNvPr id="32" name="BlokTextu 31"/>
            <p:cNvSpPr txBox="1"/>
            <p:nvPr/>
          </p:nvSpPr>
          <p:spPr>
            <a:xfrm>
              <a:off x="4716016" y="5184000"/>
              <a:ext cx="504000" cy="504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sk-SK" sz="3200" b="1" dirty="0" smtClean="0"/>
                <a:t>B</a:t>
              </a:r>
              <a:endParaRPr lang="sk-SK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339710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1" grpId="1"/>
      <p:bldP spid="21" grpId="2"/>
      <p:bldP spid="26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92000" y="1969596"/>
            <a:ext cx="7560000" cy="291880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360000" tIns="252000" bIns="28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3200" b="1" dirty="0" smtClean="0"/>
              <a:t>SPRACOVALA:</a:t>
            </a:r>
          </a:p>
          <a:p>
            <a:pPr>
              <a:spcAft>
                <a:spcPts val="600"/>
              </a:spcAft>
            </a:pPr>
            <a:r>
              <a:rPr lang="sk-SK" sz="6600" b="1" dirty="0" smtClean="0">
                <a:solidFill>
                  <a:srgbClr val="C00000"/>
                </a:solidFill>
              </a:rPr>
              <a:t>ZDENKA BAKOVÁ</a:t>
            </a:r>
          </a:p>
          <a:p>
            <a:pPr>
              <a:spcAft>
                <a:spcPts val="600"/>
              </a:spcAft>
            </a:pPr>
            <a:r>
              <a:rPr lang="sk-SK" sz="2800" b="1" dirty="0" smtClean="0"/>
              <a:t>ZŠ J. Lipského s MŠ Trenčianske Stankovce</a:t>
            </a:r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23">
            <a:hlinkClick r:id="" action="ppaction://noaction"/>
          </p:cNvPr>
          <p:cNvSpPr/>
          <p:nvPr/>
        </p:nvSpPr>
        <p:spPr>
          <a:xfrm>
            <a:off x="900000" y="692696"/>
            <a:ext cx="1777524" cy="585049"/>
          </a:xfrm>
          <a:prstGeom prst="roundRect">
            <a:avLst/>
          </a:prstGeom>
          <a:solidFill>
            <a:srgbClr val="F25600"/>
          </a:solidFill>
          <a:ln w="57150">
            <a:solidFill>
              <a:schemeClr val="bg1"/>
            </a:solidFill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216000" bIns="36000" anchor="ctr">
            <a:spAutoFit/>
          </a:bodyPr>
          <a:lstStyle/>
          <a:p>
            <a:pPr algn="ctr"/>
            <a:r>
              <a:rPr lang="sk-SK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900" dist="25400" dir="3000000" algn="t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Reostat</a:t>
            </a:r>
            <a:endParaRPr lang="cs-CZ" sz="3200" b="1" cap="none" spc="0" dirty="0">
              <a:ln w="63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88900" dist="25400" dir="30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9" name="Zaoblený obdélník 23">
            <a:hlinkClick r:id="rId2" action="ppaction://hlinksldjump"/>
          </p:cNvPr>
          <p:cNvSpPr/>
          <p:nvPr/>
        </p:nvSpPr>
        <p:spPr>
          <a:xfrm>
            <a:off x="900000" y="1620000"/>
            <a:ext cx="5256270" cy="585049"/>
          </a:xfrm>
          <a:prstGeom prst="roundRect">
            <a:avLst/>
          </a:prstGeom>
          <a:solidFill>
            <a:srgbClr val="F25600"/>
          </a:solidFill>
          <a:ln w="57150">
            <a:solidFill>
              <a:schemeClr val="bg1"/>
            </a:solidFill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216000" bIns="36000" anchor="ctr">
            <a:spAutoFit/>
          </a:bodyPr>
          <a:lstStyle/>
          <a:p>
            <a:pPr algn="ctr"/>
            <a:r>
              <a:rPr lang="sk-SK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900" dist="25400" dir="3000000" algn="t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Reostat ako regulátor prúdu</a:t>
            </a:r>
            <a:endParaRPr lang="cs-CZ" sz="3200" b="1" cap="none" spc="0" dirty="0">
              <a:ln w="63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88900" dist="25400" dir="30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pic>
        <p:nvPicPr>
          <p:cNvPr id="2050" name="Picture 2" descr="G:\elektricky obvod-novy\Electric lines - kó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" y="4212000"/>
            <a:ext cx="6231838" cy="2520000"/>
          </a:xfrm>
          <a:prstGeom prst="roundRect">
            <a:avLst>
              <a:gd name="adj" fmla="val 31174"/>
            </a:avLst>
          </a:prstGeom>
          <a:noFill/>
          <a:effectLst>
            <a:softEdge rad="635000"/>
          </a:effectLst>
        </p:spPr>
      </p:pic>
      <p:sp>
        <p:nvSpPr>
          <p:cNvPr id="41" name="Zaoblený obdélník 23">
            <a:hlinkClick r:id="rId4" action="ppaction://hlinksldjump"/>
          </p:cNvPr>
          <p:cNvSpPr/>
          <p:nvPr/>
        </p:nvSpPr>
        <p:spPr>
          <a:xfrm>
            <a:off x="900000" y="2520000"/>
            <a:ext cx="4745469" cy="585049"/>
          </a:xfrm>
          <a:prstGeom prst="roundRect">
            <a:avLst/>
          </a:prstGeom>
          <a:solidFill>
            <a:srgbClr val="F25600"/>
          </a:solidFill>
          <a:ln w="57150">
            <a:solidFill>
              <a:schemeClr val="bg1"/>
            </a:solidFill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216000" bIns="36000" anchor="ctr">
            <a:spAutoFit/>
          </a:bodyPr>
          <a:lstStyle/>
          <a:p>
            <a:pPr algn="ctr"/>
            <a:r>
              <a:rPr lang="sk-SK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900" dist="25400" dir="3000000" algn="t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Reostat ako delič napätia</a:t>
            </a:r>
            <a:endParaRPr lang="cs-CZ" sz="3200" b="1" cap="none" spc="0" dirty="0">
              <a:ln w="63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88900" dist="25400" dir="30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43" name="Zaoblený obdélník 23">
            <a:hlinkClick r:id="rId5" action="ppaction://hlinksldjump"/>
          </p:cNvPr>
          <p:cNvSpPr/>
          <p:nvPr/>
        </p:nvSpPr>
        <p:spPr>
          <a:xfrm>
            <a:off x="900000" y="3420000"/>
            <a:ext cx="4890099" cy="585049"/>
          </a:xfrm>
          <a:prstGeom prst="roundRect">
            <a:avLst/>
          </a:prstGeom>
          <a:solidFill>
            <a:srgbClr val="F25600"/>
          </a:solidFill>
          <a:ln w="57150">
            <a:solidFill>
              <a:schemeClr val="bg1"/>
            </a:solidFill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216000" bIns="36000" anchor="ctr">
            <a:spAutoFit/>
          </a:bodyPr>
          <a:lstStyle/>
          <a:p>
            <a:pPr algn="ctr"/>
            <a:r>
              <a:rPr lang="sk-SK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900" dist="25400" dir="3000000" algn="t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Využitie v technickej praxi</a:t>
            </a:r>
            <a:endParaRPr lang="cs-CZ" sz="3200" b="1" cap="none" spc="0" dirty="0">
              <a:ln w="63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88900" dist="25400" dir="30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Skupina 58"/>
          <p:cNvGrpSpPr/>
          <p:nvPr/>
        </p:nvGrpSpPr>
        <p:grpSpPr>
          <a:xfrm>
            <a:off x="7812360" y="2196000"/>
            <a:ext cx="540000" cy="702000"/>
            <a:chOff x="6948264" y="2538000"/>
            <a:chExt cx="540000" cy="702000"/>
          </a:xfrm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3" name="Picture 29" descr="http://www.arl.noaa.gov/images/greenbal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73200" y="2736000"/>
              <a:ext cx="504000" cy="504000"/>
            </a:xfrm>
            <a:prstGeom prst="rect">
              <a:avLst/>
            </a:prstGeom>
            <a:noFill/>
          </p:spPr>
        </p:pic>
        <p:sp>
          <p:nvSpPr>
            <p:cNvPr id="34" name="BlokTextu 33"/>
            <p:cNvSpPr txBox="1"/>
            <p:nvPr/>
          </p:nvSpPr>
          <p:spPr>
            <a:xfrm>
              <a:off x="6948264" y="2538000"/>
              <a:ext cx="540000" cy="540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0" bIns="36000" rtlCol="0" anchor="ctr">
              <a:noAutofit/>
            </a:bodyPr>
            <a:lstStyle/>
            <a:p>
              <a:pPr algn="ctr"/>
              <a:r>
                <a:rPr lang="sk-SK" sz="3200" b="1" dirty="0" smtClean="0"/>
                <a:t>_</a:t>
              </a:r>
              <a:endParaRPr lang="sk-SK" sz="3200" b="1" dirty="0"/>
            </a:p>
          </p:txBody>
        </p:sp>
      </p:grpSp>
      <p:grpSp>
        <p:nvGrpSpPr>
          <p:cNvPr id="3" name="Skupina 52"/>
          <p:cNvGrpSpPr/>
          <p:nvPr/>
        </p:nvGrpSpPr>
        <p:grpSpPr>
          <a:xfrm>
            <a:off x="8172400" y="4221088"/>
            <a:ext cx="540000" cy="702000"/>
            <a:chOff x="6948264" y="2538000"/>
            <a:chExt cx="540000" cy="702000"/>
          </a:xfrm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Picture 29" descr="http://www.arl.noaa.gov/images/greenbal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73200" y="2736000"/>
              <a:ext cx="504000" cy="504000"/>
            </a:xfrm>
            <a:prstGeom prst="rect">
              <a:avLst/>
            </a:prstGeom>
            <a:noFill/>
          </p:spPr>
        </p:pic>
        <p:sp>
          <p:nvSpPr>
            <p:cNvPr id="37" name="BlokTextu 36"/>
            <p:cNvSpPr txBox="1"/>
            <p:nvPr/>
          </p:nvSpPr>
          <p:spPr>
            <a:xfrm>
              <a:off x="6948264" y="2538000"/>
              <a:ext cx="540000" cy="540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0" bIns="36000" rtlCol="0" anchor="ctr">
              <a:noAutofit/>
            </a:bodyPr>
            <a:lstStyle/>
            <a:p>
              <a:pPr algn="ctr"/>
              <a:r>
                <a:rPr lang="sk-SK" sz="3200" b="1" dirty="0" smtClean="0"/>
                <a:t>_</a:t>
              </a:r>
              <a:endParaRPr lang="sk-SK" sz="3200" b="1" dirty="0"/>
            </a:p>
          </p:txBody>
        </p:sp>
      </p:grpSp>
      <p:grpSp>
        <p:nvGrpSpPr>
          <p:cNvPr id="4" name="Skupina 61"/>
          <p:cNvGrpSpPr/>
          <p:nvPr/>
        </p:nvGrpSpPr>
        <p:grpSpPr>
          <a:xfrm>
            <a:off x="7308304" y="3645024"/>
            <a:ext cx="540000" cy="702000"/>
            <a:chOff x="6948264" y="2538000"/>
            <a:chExt cx="540000" cy="702000"/>
          </a:xfrm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9" name="Picture 29" descr="http://www.arl.noaa.gov/images/greenbal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73200" y="2736000"/>
              <a:ext cx="504000" cy="504000"/>
            </a:xfrm>
            <a:prstGeom prst="rect">
              <a:avLst/>
            </a:prstGeom>
            <a:noFill/>
          </p:spPr>
        </p:pic>
        <p:sp>
          <p:nvSpPr>
            <p:cNvPr id="40" name="BlokTextu 39"/>
            <p:cNvSpPr txBox="1"/>
            <p:nvPr/>
          </p:nvSpPr>
          <p:spPr>
            <a:xfrm>
              <a:off x="6948264" y="2538000"/>
              <a:ext cx="540000" cy="540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0" bIns="36000" rtlCol="0" anchor="ctr">
              <a:noAutofit/>
            </a:bodyPr>
            <a:lstStyle/>
            <a:p>
              <a:pPr algn="ctr"/>
              <a:r>
                <a:rPr lang="sk-SK" sz="3200" b="1" dirty="0" smtClean="0"/>
                <a:t>_</a:t>
              </a:r>
              <a:endParaRPr lang="sk-SK" sz="3200" b="1" dirty="0"/>
            </a:p>
          </p:txBody>
        </p:sp>
      </p:grpSp>
      <p:grpSp>
        <p:nvGrpSpPr>
          <p:cNvPr id="5" name="Skupina 64"/>
          <p:cNvGrpSpPr/>
          <p:nvPr/>
        </p:nvGrpSpPr>
        <p:grpSpPr>
          <a:xfrm>
            <a:off x="6840000" y="1728000"/>
            <a:ext cx="540000" cy="702000"/>
            <a:chOff x="6948264" y="2538000"/>
            <a:chExt cx="540000" cy="702000"/>
          </a:xfrm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4" name="Picture 29" descr="http://www.arl.noaa.gov/images/greenbal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73200" y="2736000"/>
              <a:ext cx="504000" cy="504000"/>
            </a:xfrm>
            <a:prstGeom prst="rect">
              <a:avLst/>
            </a:prstGeom>
            <a:noFill/>
          </p:spPr>
        </p:pic>
        <p:sp>
          <p:nvSpPr>
            <p:cNvPr id="45" name="BlokTextu 44"/>
            <p:cNvSpPr txBox="1"/>
            <p:nvPr/>
          </p:nvSpPr>
          <p:spPr>
            <a:xfrm>
              <a:off x="6948264" y="2538000"/>
              <a:ext cx="540000" cy="540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0" bIns="36000" rtlCol="0" anchor="ctr">
              <a:noAutofit/>
            </a:bodyPr>
            <a:lstStyle/>
            <a:p>
              <a:pPr algn="ctr"/>
              <a:r>
                <a:rPr lang="sk-SK" sz="3200" b="1" dirty="0" smtClean="0"/>
                <a:t>_</a:t>
              </a:r>
              <a:endParaRPr lang="sk-SK" sz="3200" b="1" dirty="0"/>
            </a:p>
          </p:txBody>
        </p:sp>
      </p:grpSp>
      <p:grpSp>
        <p:nvGrpSpPr>
          <p:cNvPr id="6" name="Skupina 70"/>
          <p:cNvGrpSpPr/>
          <p:nvPr/>
        </p:nvGrpSpPr>
        <p:grpSpPr>
          <a:xfrm>
            <a:off x="8388000" y="1620000"/>
            <a:ext cx="540000" cy="702000"/>
            <a:chOff x="6948264" y="2538000"/>
            <a:chExt cx="540000" cy="702000"/>
          </a:xfrm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7" name="Picture 29" descr="http://www.arl.noaa.gov/images/greenbal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73200" y="2736000"/>
              <a:ext cx="504000" cy="504000"/>
            </a:xfrm>
            <a:prstGeom prst="rect">
              <a:avLst/>
            </a:prstGeom>
            <a:noFill/>
          </p:spPr>
        </p:pic>
        <p:sp>
          <p:nvSpPr>
            <p:cNvPr id="48" name="BlokTextu 47"/>
            <p:cNvSpPr txBox="1"/>
            <p:nvPr/>
          </p:nvSpPr>
          <p:spPr>
            <a:xfrm>
              <a:off x="6948264" y="2538000"/>
              <a:ext cx="540000" cy="540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0" bIns="36000" rtlCol="0" anchor="ctr">
              <a:noAutofit/>
            </a:bodyPr>
            <a:lstStyle/>
            <a:p>
              <a:pPr algn="ctr"/>
              <a:r>
                <a:rPr lang="sk-SK" sz="3200" b="1" dirty="0" smtClean="0"/>
                <a:t>_</a:t>
              </a:r>
              <a:endParaRPr lang="sk-SK" sz="3200" b="1" dirty="0"/>
            </a:p>
          </p:txBody>
        </p:sp>
      </p:grpSp>
      <p:grpSp>
        <p:nvGrpSpPr>
          <p:cNvPr id="8" name="Skupina 73"/>
          <p:cNvGrpSpPr/>
          <p:nvPr/>
        </p:nvGrpSpPr>
        <p:grpSpPr>
          <a:xfrm>
            <a:off x="8244000" y="252000"/>
            <a:ext cx="540000" cy="702000"/>
            <a:chOff x="6948264" y="2538000"/>
            <a:chExt cx="540000" cy="702000"/>
          </a:xfrm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0" name="Picture 29" descr="http://www.arl.noaa.gov/images/greenbal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73200" y="2736000"/>
              <a:ext cx="504000" cy="504000"/>
            </a:xfrm>
            <a:prstGeom prst="rect">
              <a:avLst/>
            </a:prstGeom>
            <a:noFill/>
          </p:spPr>
        </p:pic>
        <p:sp>
          <p:nvSpPr>
            <p:cNvPr id="53" name="BlokTextu 52"/>
            <p:cNvSpPr txBox="1"/>
            <p:nvPr/>
          </p:nvSpPr>
          <p:spPr>
            <a:xfrm>
              <a:off x="6948264" y="2538000"/>
              <a:ext cx="540000" cy="540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0" bIns="36000" rtlCol="0" anchor="ctr">
              <a:noAutofit/>
            </a:bodyPr>
            <a:lstStyle/>
            <a:p>
              <a:pPr algn="ctr"/>
              <a:r>
                <a:rPr lang="sk-SK" sz="3200" b="1" dirty="0" smtClean="0"/>
                <a:t>_</a:t>
              </a:r>
              <a:endParaRPr lang="sk-SK" sz="3200" b="1" dirty="0"/>
            </a:p>
          </p:txBody>
        </p:sp>
      </p:grpSp>
      <p:grpSp>
        <p:nvGrpSpPr>
          <p:cNvPr id="10" name="Skupina 55"/>
          <p:cNvGrpSpPr/>
          <p:nvPr/>
        </p:nvGrpSpPr>
        <p:grpSpPr>
          <a:xfrm>
            <a:off x="7164288" y="4725144"/>
            <a:ext cx="684000" cy="676543"/>
            <a:chOff x="8172400" y="4941168"/>
            <a:chExt cx="684000" cy="676543"/>
          </a:xfrm>
        </p:grpSpPr>
        <p:pic>
          <p:nvPicPr>
            <p:cNvPr id="59" name="Picture 27" descr="C:\Users\skola\Desktop\ing-ball.png"/>
            <p:cNvPicPr>
              <a:picLocks noChangeAspect="1" noChangeArrowheads="1"/>
            </p:cNvPicPr>
            <p:nvPr/>
          </p:nvPicPr>
          <p:blipFill>
            <a:blip r:embed="rId7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8172400" y="4941168"/>
              <a:ext cx="684000" cy="676543"/>
            </a:xfrm>
            <a:prstGeom prst="rect">
              <a:avLst/>
            </a:prstGeom>
            <a:noFill/>
          </p:spPr>
        </p:pic>
        <p:sp>
          <p:nvSpPr>
            <p:cNvPr id="62" name="BlokTextu 61"/>
            <p:cNvSpPr txBox="1"/>
            <p:nvPr/>
          </p:nvSpPr>
          <p:spPr>
            <a:xfrm>
              <a:off x="8244000" y="4993200"/>
              <a:ext cx="540000" cy="540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0" bIns="36000" rtlCol="0" anchor="ctr">
              <a:noAutofit/>
            </a:bodyPr>
            <a:lstStyle/>
            <a:p>
              <a:pPr algn="ctr"/>
              <a:r>
                <a:rPr lang="sk-SK" sz="5400" dirty="0" smtClean="0"/>
                <a:t>+</a:t>
              </a:r>
              <a:endParaRPr lang="sk-SK" sz="5400" dirty="0"/>
            </a:p>
          </p:txBody>
        </p:sp>
      </p:grpSp>
      <p:grpSp>
        <p:nvGrpSpPr>
          <p:cNvPr id="11" name="Skupina 49"/>
          <p:cNvGrpSpPr/>
          <p:nvPr/>
        </p:nvGrpSpPr>
        <p:grpSpPr>
          <a:xfrm>
            <a:off x="8100000" y="3212976"/>
            <a:ext cx="684000" cy="676543"/>
            <a:chOff x="8172400" y="4941168"/>
            <a:chExt cx="684000" cy="676543"/>
          </a:xfrm>
        </p:grpSpPr>
        <p:pic>
          <p:nvPicPr>
            <p:cNvPr id="64" name="Picture 27" descr="C:\Users\skola\Desktop\ing-ball.png"/>
            <p:cNvPicPr>
              <a:picLocks noChangeAspect="1" noChangeArrowheads="1"/>
            </p:cNvPicPr>
            <p:nvPr/>
          </p:nvPicPr>
          <p:blipFill>
            <a:blip r:embed="rId7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8172400" y="4941168"/>
              <a:ext cx="684000" cy="676543"/>
            </a:xfrm>
            <a:prstGeom prst="rect">
              <a:avLst/>
            </a:prstGeom>
            <a:noFill/>
          </p:spPr>
        </p:pic>
        <p:sp>
          <p:nvSpPr>
            <p:cNvPr id="65" name="BlokTextu 64"/>
            <p:cNvSpPr txBox="1"/>
            <p:nvPr/>
          </p:nvSpPr>
          <p:spPr>
            <a:xfrm>
              <a:off x="8244000" y="4993200"/>
              <a:ext cx="540000" cy="540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0" bIns="36000" rtlCol="0" anchor="ctr">
              <a:noAutofit/>
            </a:bodyPr>
            <a:lstStyle/>
            <a:p>
              <a:pPr algn="ctr"/>
              <a:r>
                <a:rPr lang="sk-SK" sz="5400" dirty="0" smtClean="0"/>
                <a:t>+</a:t>
              </a:r>
              <a:endParaRPr lang="sk-SK" sz="5400" dirty="0"/>
            </a:p>
          </p:txBody>
        </p:sp>
      </p:grpSp>
      <p:grpSp>
        <p:nvGrpSpPr>
          <p:cNvPr id="12" name="Skupina 82"/>
          <p:cNvGrpSpPr/>
          <p:nvPr/>
        </p:nvGrpSpPr>
        <p:grpSpPr>
          <a:xfrm>
            <a:off x="6876256" y="2808000"/>
            <a:ext cx="684000" cy="676543"/>
            <a:chOff x="8172400" y="4941168"/>
            <a:chExt cx="684000" cy="676543"/>
          </a:xfrm>
        </p:grpSpPr>
        <p:pic>
          <p:nvPicPr>
            <p:cNvPr id="67" name="Picture 27" descr="C:\Users\skola\Desktop\ing-ball.png"/>
            <p:cNvPicPr>
              <a:picLocks noChangeAspect="1" noChangeArrowheads="1"/>
            </p:cNvPicPr>
            <p:nvPr/>
          </p:nvPicPr>
          <p:blipFill>
            <a:blip r:embed="rId7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8172400" y="4941168"/>
              <a:ext cx="684000" cy="676543"/>
            </a:xfrm>
            <a:prstGeom prst="rect">
              <a:avLst/>
            </a:prstGeom>
            <a:noFill/>
          </p:spPr>
        </p:pic>
        <p:sp>
          <p:nvSpPr>
            <p:cNvPr id="68" name="BlokTextu 67"/>
            <p:cNvSpPr txBox="1"/>
            <p:nvPr/>
          </p:nvSpPr>
          <p:spPr>
            <a:xfrm>
              <a:off x="8244000" y="4993200"/>
              <a:ext cx="540000" cy="540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0" bIns="36000" rtlCol="0" anchor="ctr">
              <a:noAutofit/>
            </a:bodyPr>
            <a:lstStyle/>
            <a:p>
              <a:pPr algn="ctr"/>
              <a:r>
                <a:rPr lang="sk-SK" sz="5400" dirty="0" smtClean="0"/>
                <a:t>+</a:t>
              </a:r>
              <a:endParaRPr lang="sk-SK" sz="5400" dirty="0"/>
            </a:p>
          </p:txBody>
        </p:sp>
      </p:grpSp>
      <p:grpSp>
        <p:nvGrpSpPr>
          <p:cNvPr id="13" name="Skupina 67"/>
          <p:cNvGrpSpPr/>
          <p:nvPr/>
        </p:nvGrpSpPr>
        <p:grpSpPr>
          <a:xfrm>
            <a:off x="6984000" y="432000"/>
            <a:ext cx="540000" cy="702000"/>
            <a:chOff x="6948264" y="2538000"/>
            <a:chExt cx="540000" cy="702000"/>
          </a:xfrm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4" name="Picture 29" descr="http://www.arl.noaa.gov/images/greenbal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73200" y="2736000"/>
              <a:ext cx="504000" cy="504000"/>
            </a:xfrm>
            <a:prstGeom prst="rect">
              <a:avLst/>
            </a:prstGeom>
            <a:noFill/>
          </p:spPr>
        </p:pic>
        <p:sp>
          <p:nvSpPr>
            <p:cNvPr id="77" name="BlokTextu 76"/>
            <p:cNvSpPr txBox="1"/>
            <p:nvPr/>
          </p:nvSpPr>
          <p:spPr>
            <a:xfrm>
              <a:off x="6948264" y="2538000"/>
              <a:ext cx="540000" cy="540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0" bIns="36000" rtlCol="0" anchor="ctr">
              <a:noAutofit/>
            </a:bodyPr>
            <a:lstStyle/>
            <a:p>
              <a:pPr algn="ctr"/>
              <a:r>
                <a:rPr lang="sk-SK" sz="3200" b="1" dirty="0" smtClean="0"/>
                <a:t>_</a:t>
              </a:r>
              <a:endParaRPr lang="sk-SK" sz="3200" b="1" dirty="0"/>
            </a:p>
          </p:txBody>
        </p:sp>
      </p:grpSp>
      <p:grpSp>
        <p:nvGrpSpPr>
          <p:cNvPr id="15" name="Skupina 85"/>
          <p:cNvGrpSpPr/>
          <p:nvPr/>
        </p:nvGrpSpPr>
        <p:grpSpPr>
          <a:xfrm>
            <a:off x="7596336" y="1188000"/>
            <a:ext cx="684000" cy="676543"/>
            <a:chOff x="8172400" y="4941168"/>
            <a:chExt cx="684000" cy="676543"/>
          </a:xfrm>
        </p:grpSpPr>
        <p:pic>
          <p:nvPicPr>
            <p:cNvPr id="79" name="Picture 27" descr="C:\Users\skola\Desktop\ing-ball.png"/>
            <p:cNvPicPr>
              <a:picLocks noChangeAspect="1" noChangeArrowheads="1"/>
            </p:cNvPicPr>
            <p:nvPr/>
          </p:nvPicPr>
          <p:blipFill>
            <a:blip r:embed="rId7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8172400" y="4941168"/>
              <a:ext cx="684000" cy="676543"/>
            </a:xfrm>
            <a:prstGeom prst="rect">
              <a:avLst/>
            </a:prstGeom>
            <a:noFill/>
          </p:spPr>
        </p:pic>
        <p:sp>
          <p:nvSpPr>
            <p:cNvPr id="80" name="BlokTextu 79"/>
            <p:cNvSpPr txBox="1"/>
            <p:nvPr/>
          </p:nvSpPr>
          <p:spPr>
            <a:xfrm>
              <a:off x="8244000" y="4993200"/>
              <a:ext cx="540000" cy="540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0" bIns="36000" rtlCol="0" anchor="ctr">
              <a:noAutofit/>
            </a:bodyPr>
            <a:lstStyle/>
            <a:p>
              <a:pPr algn="ctr"/>
              <a:r>
                <a:rPr lang="sk-SK" sz="5400" dirty="0" smtClean="0"/>
                <a:t>+</a:t>
              </a:r>
              <a:endParaRPr lang="sk-SK" sz="5400" dirty="0"/>
            </a:p>
          </p:txBody>
        </p:sp>
      </p:grpSp>
      <p:grpSp>
        <p:nvGrpSpPr>
          <p:cNvPr id="16" name="Skupina 82"/>
          <p:cNvGrpSpPr/>
          <p:nvPr/>
        </p:nvGrpSpPr>
        <p:grpSpPr>
          <a:xfrm>
            <a:off x="5832000" y="432000"/>
            <a:ext cx="684000" cy="676543"/>
            <a:chOff x="8172400" y="4941168"/>
            <a:chExt cx="684000" cy="676543"/>
          </a:xfrm>
        </p:grpSpPr>
        <p:pic>
          <p:nvPicPr>
            <p:cNvPr id="82" name="Picture 27" descr="C:\Users\skola\Desktop\ing-ball.png"/>
            <p:cNvPicPr>
              <a:picLocks noChangeAspect="1" noChangeArrowheads="1"/>
            </p:cNvPicPr>
            <p:nvPr/>
          </p:nvPicPr>
          <p:blipFill>
            <a:blip r:embed="rId7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8172400" y="4941168"/>
              <a:ext cx="684000" cy="676543"/>
            </a:xfrm>
            <a:prstGeom prst="rect">
              <a:avLst/>
            </a:prstGeom>
            <a:noFill/>
          </p:spPr>
        </p:pic>
        <p:sp>
          <p:nvSpPr>
            <p:cNvPr id="83" name="BlokTextu 82"/>
            <p:cNvSpPr txBox="1"/>
            <p:nvPr/>
          </p:nvSpPr>
          <p:spPr>
            <a:xfrm>
              <a:off x="8244000" y="4993200"/>
              <a:ext cx="540000" cy="540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0" bIns="36000" rtlCol="0" anchor="ctr">
              <a:noAutofit/>
            </a:bodyPr>
            <a:lstStyle/>
            <a:p>
              <a:pPr algn="ctr"/>
              <a:r>
                <a:rPr lang="sk-SK" sz="5400" dirty="0" smtClean="0"/>
                <a:t>+</a:t>
              </a:r>
              <a:endParaRPr lang="sk-SK" sz="5400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270000" y="1008000"/>
            <a:ext cx="8604000" cy="5652000"/>
          </a:xfrm>
          <a:prstGeom prst="roundRect">
            <a:avLst>
              <a:gd name="adj" fmla="val 5369"/>
            </a:avLst>
          </a:prstGeom>
          <a:solidFill>
            <a:schemeClr val="bg1"/>
          </a:solidFill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/>
          <p:cNvSpPr txBox="1"/>
          <p:nvPr/>
        </p:nvSpPr>
        <p:spPr>
          <a:xfrm>
            <a:off x="666000" y="1152000"/>
            <a:ext cx="7812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k-SK" sz="3000" b="1" dirty="0" smtClean="0">
                <a:solidFill>
                  <a:srgbClr val="C00000"/>
                </a:solidFill>
              </a:rPr>
              <a:t>Reostat</a:t>
            </a:r>
            <a:r>
              <a:rPr lang="sk-SK" sz="3000" b="1" dirty="0" smtClean="0"/>
              <a:t> je </a:t>
            </a:r>
            <a:r>
              <a:rPr lang="sk-SK" sz="3000" b="1" dirty="0" err="1" smtClean="0"/>
              <a:t>rezistor</a:t>
            </a:r>
            <a:r>
              <a:rPr lang="sk-SK" sz="3000" b="1" dirty="0" smtClean="0"/>
              <a:t>, ktorého odpor sa dá meniť.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38" name="Zaoblený obdélník 23"/>
          <p:cNvSpPr/>
          <p:nvPr/>
        </p:nvSpPr>
        <p:spPr>
          <a:xfrm>
            <a:off x="324000" y="216000"/>
            <a:ext cx="1777524" cy="585049"/>
          </a:xfrm>
          <a:prstGeom prst="roundRect">
            <a:avLst/>
          </a:prstGeom>
          <a:solidFill>
            <a:srgbClr val="F25600"/>
          </a:solidFill>
          <a:ln w="57150">
            <a:solidFill>
              <a:schemeClr val="bg1"/>
            </a:solidFill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216000" bIns="36000" anchor="ctr">
            <a:spAutoFit/>
          </a:bodyPr>
          <a:lstStyle/>
          <a:p>
            <a:r>
              <a:rPr lang="sk-SK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900" dist="254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Reostat</a:t>
            </a:r>
            <a:endParaRPr lang="cs-CZ" sz="3200" b="1" dirty="0" smtClean="0">
              <a:ln w="63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88900" dist="25400" dir="30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8" name="Šipka doprava 5">
            <a:hlinkClick r:id="" action="ppaction://hlinkshowjump?jump=nextslide"/>
          </p:cNvPr>
          <p:cNvSpPr/>
          <p:nvPr/>
        </p:nvSpPr>
        <p:spPr>
          <a:xfrm>
            <a:off x="8316000" y="360000"/>
            <a:ext cx="468000" cy="396000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34" descr="Ho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000" y="252000"/>
            <a:ext cx="54000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648000" y="4797152"/>
            <a:ext cx="7848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763" algn="ctr">
              <a:spcBef>
                <a:spcPct val="50000"/>
              </a:spcBef>
            </a:pPr>
            <a:r>
              <a:rPr lang="sk-SK" sz="2600" dirty="0"/>
              <a:t>Reostat na obrázku pozostáva z valca </a:t>
            </a:r>
            <a:r>
              <a:rPr lang="sk-SK" sz="2600" dirty="0" smtClean="0"/>
              <a:t>z </a:t>
            </a:r>
            <a:r>
              <a:rPr lang="sk-SK" sz="2600" dirty="0"/>
              <a:t>izolantu, </a:t>
            </a:r>
            <a:r>
              <a:rPr lang="sk-SK" sz="2600" dirty="0" smtClean="0"/>
              <a:t>                  na </a:t>
            </a:r>
            <a:r>
              <a:rPr lang="sk-SK" sz="2600" dirty="0"/>
              <a:t>ktorom je navinutý odporový drôt. Jeho konce sú spojené so </a:t>
            </a:r>
            <a:r>
              <a:rPr lang="sk-SK" sz="2600" b="1" dirty="0">
                <a:solidFill>
                  <a:srgbClr val="C00000"/>
                </a:solidFill>
              </a:rPr>
              <a:t>svorkami </a:t>
            </a:r>
            <a:r>
              <a:rPr lang="sk-SK" sz="2600" b="1" dirty="0" smtClean="0">
                <a:solidFill>
                  <a:srgbClr val="C00000"/>
                </a:solidFill>
              </a:rPr>
              <a:t> A</a:t>
            </a:r>
            <a:r>
              <a:rPr lang="sk-SK" sz="2600" b="1" dirty="0">
                <a:solidFill>
                  <a:srgbClr val="C00000"/>
                </a:solidFill>
              </a:rPr>
              <a:t>, B </a:t>
            </a:r>
            <a:r>
              <a:rPr lang="sk-SK" sz="2600" dirty="0"/>
              <a:t>a </a:t>
            </a:r>
            <a:r>
              <a:rPr lang="sk-SK" sz="2600" b="1" dirty="0">
                <a:solidFill>
                  <a:srgbClr val="C00000"/>
                </a:solidFill>
              </a:rPr>
              <a:t>vodivý kontakt (jazdec) </a:t>
            </a:r>
            <a:r>
              <a:rPr lang="sk-SK" sz="2600" b="1" dirty="0" smtClean="0">
                <a:solidFill>
                  <a:srgbClr val="C00000"/>
                </a:solidFill>
              </a:rPr>
              <a:t>              </a:t>
            </a:r>
            <a:r>
              <a:rPr lang="sk-SK" sz="2600" dirty="0" smtClean="0"/>
              <a:t>je </a:t>
            </a:r>
            <a:r>
              <a:rPr lang="sk-SK" sz="2600" dirty="0"/>
              <a:t>spojený so </a:t>
            </a:r>
            <a:r>
              <a:rPr lang="sk-SK" sz="2600" b="1" dirty="0">
                <a:solidFill>
                  <a:srgbClr val="C00000"/>
                </a:solidFill>
              </a:rPr>
              <a:t>svorkou</a:t>
            </a:r>
            <a:r>
              <a:rPr lang="sk-SK" sz="2600" dirty="0"/>
              <a:t> </a:t>
            </a:r>
            <a:r>
              <a:rPr lang="sk-SK" sz="2600" b="1" dirty="0">
                <a:solidFill>
                  <a:srgbClr val="C00000"/>
                </a:solidFill>
              </a:rPr>
              <a:t>C</a:t>
            </a:r>
            <a:r>
              <a:rPr lang="sk-SK" sz="2600" dirty="0"/>
              <a:t>.</a:t>
            </a:r>
            <a:endParaRPr lang="el-GR" sz="2600" dirty="0"/>
          </a:p>
        </p:txBody>
      </p:sp>
      <p:grpSp>
        <p:nvGrpSpPr>
          <p:cNvPr id="2" name="Skupina 50"/>
          <p:cNvGrpSpPr/>
          <p:nvPr/>
        </p:nvGrpSpPr>
        <p:grpSpPr>
          <a:xfrm>
            <a:off x="828000" y="1728000"/>
            <a:ext cx="7761104" cy="2729665"/>
            <a:chOff x="828000" y="1656000"/>
            <a:chExt cx="7761104" cy="2729665"/>
          </a:xfrm>
        </p:grpSpPr>
        <p:sp>
          <p:nvSpPr>
            <p:cNvPr id="13" name="Text Box 38"/>
            <p:cNvSpPr txBox="1">
              <a:spLocks noChangeArrowheads="1"/>
            </p:cNvSpPr>
            <p:nvPr/>
          </p:nvSpPr>
          <p:spPr bwMode="auto">
            <a:xfrm>
              <a:off x="1836000" y="3780000"/>
              <a:ext cx="2048702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 eaLnBrk="0" hangingPunct="0"/>
              <a:r>
                <a:rPr lang="sk-SK" sz="2400" b="1" dirty="0">
                  <a:cs typeface="Arial" charset="0"/>
                </a:rPr>
                <a:t>svorka drôtu </a:t>
              </a:r>
              <a:r>
                <a:rPr lang="sk-SK" sz="2400" b="1" dirty="0">
                  <a:solidFill>
                    <a:srgbClr val="C00000"/>
                  </a:solidFill>
                  <a:cs typeface="Arial" charset="0"/>
                </a:rPr>
                <a:t>A</a:t>
              </a:r>
              <a:endParaRPr lang="cs-CZ" sz="2400" b="1" dirty="0">
                <a:solidFill>
                  <a:srgbClr val="C00000"/>
                </a:solidFill>
                <a:cs typeface="Arial" charset="0"/>
              </a:endParaRPr>
            </a:p>
          </p:txBody>
        </p:sp>
        <p:sp>
          <p:nvSpPr>
            <p:cNvPr id="34" name="Text Box 60"/>
            <p:cNvSpPr txBox="1">
              <a:spLocks noChangeArrowheads="1"/>
            </p:cNvSpPr>
            <p:nvPr/>
          </p:nvSpPr>
          <p:spPr bwMode="auto">
            <a:xfrm>
              <a:off x="4860032" y="3924000"/>
              <a:ext cx="2035878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 eaLnBrk="0" hangingPunct="0"/>
              <a:r>
                <a:rPr lang="sk-SK" sz="2400" b="1" dirty="0">
                  <a:cs typeface="Arial" charset="0"/>
                </a:rPr>
                <a:t>svorka drôtu </a:t>
              </a:r>
              <a:r>
                <a:rPr lang="sk-SK" sz="2400" b="1" dirty="0">
                  <a:solidFill>
                    <a:srgbClr val="C00000"/>
                  </a:solidFill>
                  <a:cs typeface="Arial" charset="0"/>
                </a:rPr>
                <a:t>B</a:t>
              </a:r>
              <a:endParaRPr lang="cs-CZ" sz="2400" b="1" dirty="0">
                <a:solidFill>
                  <a:srgbClr val="C00000"/>
                </a:solidFill>
                <a:cs typeface="Arial" charset="0"/>
              </a:endParaRPr>
            </a:p>
          </p:txBody>
        </p:sp>
        <p:sp>
          <p:nvSpPr>
            <p:cNvPr id="35" name="Text Box 61"/>
            <p:cNvSpPr txBox="1">
              <a:spLocks noChangeArrowheads="1"/>
            </p:cNvSpPr>
            <p:nvPr/>
          </p:nvSpPr>
          <p:spPr bwMode="auto">
            <a:xfrm>
              <a:off x="6480000" y="2628000"/>
              <a:ext cx="2109104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 eaLnBrk="0" hangingPunct="0"/>
              <a:r>
                <a:rPr lang="sk-SK" sz="2400" b="1" dirty="0">
                  <a:cs typeface="Arial" charset="0"/>
                </a:rPr>
                <a:t>svorka jazdca </a:t>
              </a:r>
              <a:r>
                <a:rPr lang="sk-SK" sz="2400" b="1" dirty="0">
                  <a:solidFill>
                    <a:srgbClr val="C00000"/>
                  </a:solidFill>
                  <a:cs typeface="Arial" charset="0"/>
                </a:rPr>
                <a:t>C</a:t>
              </a:r>
              <a:endParaRPr lang="cs-CZ" sz="2400" b="1" dirty="0">
                <a:solidFill>
                  <a:srgbClr val="C00000"/>
                </a:solidFill>
                <a:cs typeface="Arial" charset="0"/>
              </a:endParaRPr>
            </a:p>
          </p:txBody>
        </p:sp>
        <p:sp>
          <p:nvSpPr>
            <p:cNvPr id="36" name="Line 62"/>
            <p:cNvSpPr>
              <a:spLocks noChangeShapeType="1"/>
            </p:cNvSpPr>
            <p:nvPr/>
          </p:nvSpPr>
          <p:spPr bwMode="auto">
            <a:xfrm flipH="1" flipV="1">
              <a:off x="6516000" y="2124000"/>
              <a:ext cx="648072" cy="540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7" name="Line 63"/>
            <p:cNvSpPr>
              <a:spLocks noChangeShapeType="1"/>
            </p:cNvSpPr>
            <p:nvPr/>
          </p:nvSpPr>
          <p:spPr bwMode="auto">
            <a:xfrm flipH="1" flipV="1">
              <a:off x="1763687" y="3501008"/>
              <a:ext cx="936105" cy="3600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 flipV="1">
              <a:off x="5328000" y="3312000"/>
              <a:ext cx="216024" cy="7200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/>
            <a:lstStyle/>
            <a:p>
              <a:endParaRPr lang="sk-SK"/>
            </a:p>
          </p:txBody>
        </p:sp>
        <p:pic>
          <p:nvPicPr>
            <p:cNvPr id="134151" name="Picture 7" descr="C:\Users\skola\Desktop\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828000" y="1656000"/>
              <a:ext cx="5676107" cy="216024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524281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270000" y="1008000"/>
            <a:ext cx="8604000" cy="5652000"/>
          </a:xfrm>
          <a:prstGeom prst="roundRect">
            <a:avLst>
              <a:gd name="adj" fmla="val 5369"/>
            </a:avLst>
          </a:prstGeom>
          <a:solidFill>
            <a:schemeClr val="bg1"/>
          </a:solidFill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Zaoblený obdélník 23"/>
          <p:cNvSpPr/>
          <p:nvPr/>
        </p:nvSpPr>
        <p:spPr>
          <a:xfrm>
            <a:off x="324000" y="216000"/>
            <a:ext cx="1777524" cy="585049"/>
          </a:xfrm>
          <a:prstGeom prst="roundRect">
            <a:avLst/>
          </a:prstGeom>
          <a:solidFill>
            <a:srgbClr val="F25600"/>
          </a:solidFill>
          <a:ln w="57150">
            <a:solidFill>
              <a:schemeClr val="bg1"/>
            </a:solidFill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216000" bIns="36000" anchor="ctr">
            <a:spAutoFit/>
          </a:bodyPr>
          <a:lstStyle/>
          <a:p>
            <a:r>
              <a:rPr lang="sk-SK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900" dist="254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Reostat</a:t>
            </a:r>
            <a:endParaRPr lang="cs-CZ" sz="3200" b="1" dirty="0" smtClean="0">
              <a:ln w="63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88900" dist="25400" dir="30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49" name="Text Box 87"/>
          <p:cNvSpPr txBox="1">
            <a:spLocks noChangeArrowheads="1"/>
          </p:cNvSpPr>
          <p:nvPr/>
        </p:nvSpPr>
        <p:spPr bwMode="auto">
          <a:xfrm>
            <a:off x="395536" y="4869160"/>
            <a:ext cx="8316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763" algn="ctr">
              <a:spcBef>
                <a:spcPct val="50000"/>
              </a:spcBef>
            </a:pPr>
            <a:r>
              <a:rPr lang="sk-SK" sz="3000" dirty="0" smtClean="0"/>
              <a:t>Posúvaním jazdca reostatu sa mení dĺžka odporového drôtu a tým aj odpor medzi krajnou svorkou reostatu </a:t>
            </a:r>
            <a:r>
              <a:rPr lang="sk-SK" sz="3000" b="1" dirty="0" smtClean="0">
                <a:solidFill>
                  <a:srgbClr val="C00000"/>
                </a:solidFill>
              </a:rPr>
              <a:t>A</a:t>
            </a:r>
            <a:r>
              <a:rPr lang="sk-SK" sz="3000" dirty="0" smtClean="0"/>
              <a:t> </a:t>
            </a:r>
            <a:r>
              <a:rPr lang="sk-SK" sz="3000" dirty="0" err="1" smtClean="0"/>
              <a:t>a</a:t>
            </a:r>
            <a:r>
              <a:rPr lang="sk-SK" sz="3000" dirty="0" smtClean="0"/>
              <a:t> svorkou jazdca </a:t>
            </a:r>
            <a:r>
              <a:rPr lang="sk-SK" sz="3000" b="1" dirty="0" smtClean="0">
                <a:solidFill>
                  <a:srgbClr val="C00000"/>
                </a:solidFill>
              </a:rPr>
              <a:t>C</a:t>
            </a:r>
            <a:r>
              <a:rPr lang="sk-SK" sz="3000" dirty="0" smtClean="0"/>
              <a:t>.</a:t>
            </a:r>
            <a:endParaRPr lang="el-GR" sz="3000" dirty="0" smtClean="0"/>
          </a:p>
        </p:txBody>
      </p:sp>
      <p:sp>
        <p:nvSpPr>
          <p:cNvPr id="26" name="Šipka doprava 5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244408" y="39600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Picture 34" descr="Ho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408" y="288000"/>
            <a:ext cx="504000" cy="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Šipka doprava 5">
            <a:hlinkClick r:id="" action="ppaction://hlinkshowjump?jump=previousslide"/>
          </p:cNvPr>
          <p:cNvSpPr>
            <a:spLocks noChangeAspect="1"/>
          </p:cNvSpPr>
          <p:nvPr/>
        </p:nvSpPr>
        <p:spPr>
          <a:xfrm rot="10800000">
            <a:off x="7722408" y="39600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32"/>
          <p:cNvGrpSpPr/>
          <p:nvPr/>
        </p:nvGrpSpPr>
        <p:grpSpPr>
          <a:xfrm>
            <a:off x="1044000" y="1547839"/>
            <a:ext cx="5122750" cy="2853057"/>
            <a:chOff x="1980000" y="1547839"/>
            <a:chExt cx="5122750" cy="2853057"/>
          </a:xfrm>
        </p:grpSpPr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2988000" y="1547839"/>
              <a:ext cx="3294070" cy="646114"/>
              <a:chOff x="2085" y="2211"/>
              <a:chExt cx="2075" cy="407"/>
            </a:xfrm>
          </p:grpSpPr>
          <p:grpSp>
            <p:nvGrpSpPr>
              <p:cNvPr id="4" name="Group 79"/>
              <p:cNvGrpSpPr>
                <a:grpSpLocks/>
              </p:cNvGrpSpPr>
              <p:nvPr/>
            </p:nvGrpSpPr>
            <p:grpSpPr bwMode="auto">
              <a:xfrm>
                <a:off x="2085" y="2211"/>
                <a:ext cx="318" cy="407"/>
                <a:chOff x="2245" y="2189"/>
                <a:chExt cx="318" cy="407"/>
              </a:xfrm>
            </p:grpSpPr>
            <p:sp>
              <p:nvSpPr>
                <p:cNvPr id="47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1" y="2189"/>
                  <a:ext cx="272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sk-SK" sz="3600" b="1" dirty="0">
                      <a:solidFill>
                        <a:srgbClr val="C00000"/>
                      </a:solidFill>
                    </a:rPr>
                    <a:t>R</a:t>
                  </a:r>
                  <a:endParaRPr lang="cs-CZ" sz="36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8" name="Line 77"/>
                <p:cNvSpPr>
                  <a:spLocks noChangeShapeType="1"/>
                </p:cNvSpPr>
                <p:nvPr/>
              </p:nvSpPr>
              <p:spPr bwMode="auto">
                <a:xfrm>
                  <a:off x="2245" y="2280"/>
                  <a:ext cx="0" cy="249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sk-SK" b="1"/>
                </a:p>
              </p:txBody>
            </p:sp>
          </p:grpSp>
          <p:grpSp>
            <p:nvGrpSpPr>
              <p:cNvPr id="5" name="Group 80"/>
              <p:cNvGrpSpPr>
                <a:grpSpLocks/>
              </p:cNvGrpSpPr>
              <p:nvPr/>
            </p:nvGrpSpPr>
            <p:grpSpPr bwMode="auto">
              <a:xfrm>
                <a:off x="3854" y="2211"/>
                <a:ext cx="306" cy="407"/>
                <a:chOff x="3672" y="2234"/>
                <a:chExt cx="306" cy="407"/>
              </a:xfrm>
            </p:grpSpPr>
            <p:sp>
              <p:nvSpPr>
                <p:cNvPr id="45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706" y="2234"/>
                  <a:ext cx="272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sk-SK" sz="3600" b="1" dirty="0">
                      <a:solidFill>
                        <a:srgbClr val="C00000"/>
                      </a:solidFill>
                    </a:rPr>
                    <a:t>R</a:t>
                  </a:r>
                  <a:endParaRPr lang="cs-CZ" sz="36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6" name="Line 78"/>
                <p:cNvSpPr>
                  <a:spLocks noChangeShapeType="1"/>
                </p:cNvSpPr>
                <p:nvPr/>
              </p:nvSpPr>
              <p:spPr bwMode="auto">
                <a:xfrm>
                  <a:off x="3672" y="2325"/>
                  <a:ext cx="0" cy="249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 type="triangle" w="lg" len="med"/>
                  <a:tailEnd w="sm" len="lg"/>
                </a:ln>
              </p:spPr>
              <p:txBody>
                <a:bodyPr/>
                <a:lstStyle/>
                <a:p>
                  <a:endParaRPr lang="sk-SK" b="1"/>
                </a:p>
              </p:txBody>
            </p:sp>
          </p:grpSp>
          <p:sp>
            <p:nvSpPr>
              <p:cNvPr id="43" name="Line 81"/>
              <p:cNvSpPr>
                <a:spLocks noChangeShapeType="1"/>
              </p:cNvSpPr>
              <p:nvPr/>
            </p:nvSpPr>
            <p:spPr bwMode="auto">
              <a:xfrm>
                <a:off x="2426" y="2432"/>
                <a:ext cx="1293" cy="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arrow" w="med" len="lg"/>
                <a:tailEnd type="arrow" w="med" len="lg"/>
              </a:ln>
            </p:spPr>
            <p:txBody>
              <a:bodyPr/>
              <a:lstStyle/>
              <a:p>
                <a:endParaRPr lang="sk-SK" b="1"/>
              </a:p>
            </p:txBody>
          </p:sp>
        </p:grpSp>
        <p:grpSp>
          <p:nvGrpSpPr>
            <p:cNvPr id="6" name="Skupina 30"/>
            <p:cNvGrpSpPr/>
            <p:nvPr/>
          </p:nvGrpSpPr>
          <p:grpSpPr>
            <a:xfrm>
              <a:off x="1980000" y="2492896"/>
              <a:ext cx="5122750" cy="1908000"/>
              <a:chOff x="1944000" y="2492896"/>
              <a:chExt cx="5122750" cy="1908000"/>
            </a:xfrm>
          </p:grpSpPr>
          <p:sp>
            <p:nvSpPr>
              <p:cNvPr id="13" name="Text Box 38"/>
              <p:cNvSpPr txBox="1">
                <a:spLocks noChangeArrowheads="1"/>
              </p:cNvSpPr>
              <p:nvPr/>
            </p:nvSpPr>
            <p:spPr bwMode="auto">
              <a:xfrm>
                <a:off x="1944000" y="3717032"/>
                <a:ext cx="465192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defTabSz="762000" eaLnBrk="0" hangingPunct="0"/>
                <a:r>
                  <a:rPr lang="sk-SK" sz="3600" b="1" dirty="0" smtClean="0">
                    <a:solidFill>
                      <a:srgbClr val="C00000"/>
                    </a:solidFill>
                    <a:cs typeface="Arial" charset="0"/>
                  </a:rPr>
                  <a:t>A</a:t>
                </a:r>
                <a:endParaRPr lang="cs-CZ" sz="3600" b="1" dirty="0">
                  <a:solidFill>
                    <a:srgbClr val="C00000"/>
                  </a:solidFill>
                  <a:cs typeface="Arial" charset="0"/>
                </a:endParaRPr>
              </a:p>
            </p:txBody>
          </p:sp>
          <p:pic>
            <p:nvPicPr>
              <p:cNvPr id="134150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6699"/>
                  </a:clrFrom>
                  <a:clrTo>
                    <a:srgbClr val="006699">
                      <a:alpha val="0"/>
                    </a:srgbClr>
                  </a:clrTo>
                </a:clrChange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2195736" y="2492896"/>
                <a:ext cx="4660143" cy="190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6624000" y="3717032"/>
                <a:ext cx="44275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defTabSz="762000" eaLnBrk="0" hangingPunct="0"/>
                <a:r>
                  <a:rPr lang="sk-SK" sz="3600" b="1" dirty="0" smtClean="0">
                    <a:solidFill>
                      <a:srgbClr val="C00000"/>
                    </a:solidFill>
                    <a:cs typeface="Arial" charset="0"/>
                  </a:rPr>
                  <a:t>B</a:t>
                </a:r>
                <a:endParaRPr lang="cs-CZ" sz="3600" b="1" dirty="0">
                  <a:solidFill>
                    <a:srgbClr val="C00000"/>
                  </a:solidFill>
                  <a:cs typeface="Arial" charset="0"/>
                </a:endParaRPr>
              </a:p>
            </p:txBody>
          </p:sp>
          <p:sp>
            <p:nvSpPr>
              <p:cNvPr id="30" name="Text Box 38"/>
              <p:cNvSpPr txBox="1">
                <a:spLocks noChangeArrowheads="1"/>
              </p:cNvSpPr>
              <p:nvPr/>
            </p:nvSpPr>
            <p:spPr bwMode="auto">
              <a:xfrm>
                <a:off x="6588224" y="2564904"/>
                <a:ext cx="428322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defTabSz="762000" eaLnBrk="0" hangingPunct="0"/>
                <a:r>
                  <a:rPr lang="sk-SK" sz="3600" b="1" dirty="0" smtClean="0">
                    <a:solidFill>
                      <a:srgbClr val="C00000"/>
                    </a:solidFill>
                    <a:cs typeface="Arial" charset="0"/>
                  </a:rPr>
                  <a:t>C</a:t>
                </a:r>
                <a:endParaRPr lang="cs-CZ" sz="3600" b="1" dirty="0">
                  <a:solidFill>
                    <a:srgbClr val="C00000"/>
                  </a:solidFill>
                  <a:cs typeface="Arial" charset="0"/>
                </a:endParaRPr>
              </a:p>
            </p:txBody>
          </p:sp>
        </p:grpSp>
      </p:grpSp>
      <p:pic>
        <p:nvPicPr>
          <p:cNvPr id="32" name="Picture 2" descr="G:\elektricky obvod-novy\znacky-obrazky\reosta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04000" y="1224000"/>
            <a:ext cx="1681736" cy="936000"/>
          </a:xfrm>
          <a:prstGeom prst="rect">
            <a:avLst/>
          </a:prstGeom>
          <a:noFill/>
        </p:spPr>
      </p:pic>
      <p:pic>
        <p:nvPicPr>
          <p:cNvPr id="40" name="Picture 8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6660000" y="2340000"/>
            <a:ext cx="2023529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24281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270000" y="1008000"/>
            <a:ext cx="8604000" cy="5652000"/>
          </a:xfrm>
          <a:prstGeom prst="roundRect">
            <a:avLst>
              <a:gd name="adj" fmla="val 5369"/>
            </a:avLst>
          </a:prstGeom>
          <a:solidFill>
            <a:schemeClr val="bg1"/>
          </a:solidFill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Zaoblený obdélník 23"/>
          <p:cNvSpPr/>
          <p:nvPr/>
        </p:nvSpPr>
        <p:spPr>
          <a:xfrm>
            <a:off x="324000" y="216000"/>
            <a:ext cx="1777524" cy="585049"/>
          </a:xfrm>
          <a:prstGeom prst="roundRect">
            <a:avLst/>
          </a:prstGeom>
          <a:solidFill>
            <a:srgbClr val="F25600"/>
          </a:solidFill>
          <a:ln w="57150">
            <a:solidFill>
              <a:schemeClr val="bg1"/>
            </a:solidFill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216000" bIns="36000" anchor="ctr">
            <a:spAutoFit/>
          </a:bodyPr>
          <a:lstStyle/>
          <a:p>
            <a:r>
              <a:rPr lang="sk-SK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900" dist="254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Reostat</a:t>
            </a:r>
            <a:endParaRPr lang="cs-CZ" sz="3200" b="1" dirty="0" smtClean="0">
              <a:ln w="63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88900" dist="25400" dir="30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49" name="Text Box 87"/>
          <p:cNvSpPr txBox="1">
            <a:spLocks noChangeArrowheads="1"/>
          </p:cNvSpPr>
          <p:nvPr/>
        </p:nvSpPr>
        <p:spPr bwMode="auto">
          <a:xfrm>
            <a:off x="414000" y="1116000"/>
            <a:ext cx="8316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763" algn="ctr">
              <a:spcBef>
                <a:spcPct val="50000"/>
              </a:spcBef>
            </a:pPr>
            <a:r>
              <a:rPr lang="sk-SK" sz="2600" dirty="0" smtClean="0"/>
              <a:t>Reostat môže mať odporový drôt navinutý aj na valci v tvare prstenca a poloha jazdca sa mení otáčavým pohybom .</a:t>
            </a:r>
            <a:endParaRPr lang="el-GR" sz="2600" dirty="0" smtClean="0"/>
          </a:p>
        </p:txBody>
      </p:sp>
      <p:pic>
        <p:nvPicPr>
          <p:cNvPr id="27" name="Picture 34" descr="Ho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2000" y="252000"/>
            <a:ext cx="504000" cy="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Šipka doprava 5">
            <a:hlinkClick r:id="" action="ppaction://hlinkshowjump?jump=previousslide"/>
          </p:cNvPr>
          <p:cNvSpPr>
            <a:spLocks noChangeAspect="1"/>
          </p:cNvSpPr>
          <p:nvPr/>
        </p:nvSpPr>
        <p:spPr>
          <a:xfrm rot="10800000">
            <a:off x="7812000" y="36000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8247" name="Picture 7" descr="C:\Users\skola\Desktop\Obrázok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00" y="1988839"/>
            <a:ext cx="3910137" cy="4516737"/>
          </a:xfrm>
          <a:prstGeom prst="rect">
            <a:avLst/>
          </a:prstGeom>
          <a:noFill/>
        </p:spPr>
      </p:pic>
      <p:pic>
        <p:nvPicPr>
          <p:cNvPr id="138248" name="Picture 8" descr="G:\elektricky obvod-novy\LINCOLN 50 ohm 300 WATT RHEOSTAT 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000" y="2340000"/>
            <a:ext cx="3666299" cy="39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4281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ĺžnik 8"/>
          <p:cNvSpPr/>
          <p:nvPr/>
        </p:nvSpPr>
        <p:spPr>
          <a:xfrm>
            <a:off x="270000" y="1008000"/>
            <a:ext cx="8604000" cy="5652000"/>
          </a:xfrm>
          <a:prstGeom prst="roundRect">
            <a:avLst>
              <a:gd name="adj" fmla="val 5369"/>
            </a:avLst>
          </a:prstGeom>
          <a:solidFill>
            <a:schemeClr val="bg1"/>
          </a:solidFill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64000" y="5040000"/>
            <a:ext cx="7416000" cy="1584000"/>
          </a:xfrm>
          <a:prstGeom prst="round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72000" tIns="36000" rIns="7200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200" b="1" dirty="0" smtClean="0"/>
              <a:t>Posúvaním jazdca doprava sa zväčšuje dĺžka odporového drôtu zaradeného do obvodu medzi svorkou A </a:t>
            </a:r>
            <a:r>
              <a:rPr lang="sk-SK" sz="2200" b="1" dirty="0" err="1" smtClean="0"/>
              <a:t>a</a:t>
            </a:r>
            <a:r>
              <a:rPr lang="sk-SK" sz="2200" b="1" dirty="0" smtClean="0"/>
              <a:t> jazdcom C. Tým sa zväčšuje aj elektrický odpor drôtu, čo má za následok zmenšovanie prúdu v obvode  (žiarovka bude slabšie svietiť).</a:t>
            </a:r>
            <a:endParaRPr lang="el-GR" sz="2200" b="1" dirty="0"/>
          </a:p>
        </p:txBody>
      </p:sp>
      <p:pic>
        <p:nvPicPr>
          <p:cNvPr id="126980" name="Picture 4" descr="C:\Users\ucitel\Desktop\Obrázok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42" y="1211484"/>
            <a:ext cx="4866916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Zaoblený obdélník 23"/>
          <p:cNvSpPr/>
          <p:nvPr/>
        </p:nvSpPr>
        <p:spPr>
          <a:xfrm>
            <a:off x="324000" y="252000"/>
            <a:ext cx="5256270" cy="585049"/>
          </a:xfrm>
          <a:prstGeom prst="roundRect">
            <a:avLst/>
          </a:prstGeom>
          <a:solidFill>
            <a:srgbClr val="F25600"/>
          </a:solidFill>
          <a:ln w="57150">
            <a:solidFill>
              <a:schemeClr val="bg1"/>
            </a:solidFill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216000" bIns="36000" anchor="ctr">
            <a:spAutoFit/>
          </a:bodyPr>
          <a:lstStyle/>
          <a:p>
            <a:pPr algn="ctr"/>
            <a:r>
              <a:rPr lang="sk-SK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900" dist="25400" dir="3000000" algn="t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Reostat ako regulátor prúdu</a:t>
            </a:r>
            <a:endParaRPr lang="cs-CZ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88900" dist="25400" dir="30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14" name="Line 126"/>
          <p:cNvSpPr>
            <a:spLocks noChangeAspect="1" noChangeShapeType="1"/>
          </p:cNvSpPr>
          <p:nvPr/>
        </p:nvSpPr>
        <p:spPr bwMode="auto">
          <a:xfrm rot="10800000" flipV="1">
            <a:off x="2916000" y="2520000"/>
            <a:ext cx="1368425" cy="0"/>
          </a:xfrm>
          <a:prstGeom prst="lin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 type="arrow" w="med" len="lg"/>
          </a:ln>
        </p:spPr>
        <p:txBody>
          <a:bodyPr/>
          <a:lstStyle/>
          <a:p>
            <a:endParaRPr lang="sk-SK"/>
          </a:p>
        </p:txBody>
      </p:sp>
      <p:sp>
        <p:nvSpPr>
          <p:cNvPr id="15" name="Line 126"/>
          <p:cNvSpPr>
            <a:spLocks noChangeAspect="1" noChangeShapeType="1"/>
          </p:cNvSpPr>
          <p:nvPr/>
        </p:nvSpPr>
        <p:spPr bwMode="auto">
          <a:xfrm rot="10800000" flipH="1" flipV="1">
            <a:off x="2952000" y="3060000"/>
            <a:ext cx="1368425" cy="0"/>
          </a:xfrm>
          <a:prstGeom prst="line">
            <a:avLst/>
          </a:prstGeom>
          <a:noFill/>
          <a:ln w="38100">
            <a:solidFill>
              <a:srgbClr val="000066"/>
            </a:solidFill>
            <a:prstDash val="solid"/>
            <a:round/>
            <a:headEnd/>
            <a:tailEnd type="arrow" w="med" len="lg"/>
          </a:ln>
        </p:spPr>
        <p:txBody>
          <a:bodyPr/>
          <a:lstStyle/>
          <a:p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4464000" y="2772000"/>
            <a:ext cx="1152262" cy="584775"/>
            <a:chOff x="7560000" y="2304000"/>
            <a:chExt cx="1152262" cy="584775"/>
          </a:xfrm>
        </p:grpSpPr>
        <p:sp>
          <p:nvSpPr>
            <p:cNvPr id="17" name="Line 126"/>
            <p:cNvSpPr>
              <a:spLocks noChangeAspect="1" noChangeShapeType="1"/>
            </p:cNvSpPr>
            <p:nvPr/>
          </p:nvSpPr>
          <p:spPr bwMode="auto">
            <a:xfrm rot="16200000" flipV="1">
              <a:off x="7380000" y="2592000"/>
              <a:ext cx="36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Text Box 51"/>
            <p:cNvSpPr txBox="1">
              <a:spLocks noChangeArrowheads="1"/>
            </p:cNvSpPr>
            <p:nvPr/>
          </p:nvSpPr>
          <p:spPr bwMode="auto">
            <a:xfrm>
              <a:off x="7560000" y="2304000"/>
              <a:ext cx="5762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3200" b="1" i="1" dirty="0" smtClean="0">
                  <a:latin typeface="Calisto MT" pitchFamily="18" charset="0"/>
                  <a:cs typeface="Times New Roman" pitchFamily="18" charset="0"/>
                </a:rPr>
                <a:t>R</a:t>
              </a:r>
              <a:endParaRPr lang="cs-CZ" sz="3200" b="1" i="1" dirty="0">
                <a:latin typeface="Calisto MT" pitchFamily="18" charset="0"/>
                <a:cs typeface="Times New Roman" pitchFamily="18" charset="0"/>
              </a:endParaRPr>
            </a:p>
          </p:txBody>
        </p:sp>
        <p:sp>
          <p:nvSpPr>
            <p:cNvPr id="19" name="Line 126"/>
            <p:cNvSpPr>
              <a:spLocks noChangeAspect="1" noChangeShapeType="1"/>
            </p:cNvSpPr>
            <p:nvPr/>
          </p:nvSpPr>
          <p:spPr bwMode="auto">
            <a:xfrm rot="5400000">
              <a:off x="7996051" y="2610000"/>
              <a:ext cx="36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3" name="Text Box 51"/>
            <p:cNvSpPr txBox="1">
              <a:spLocks noChangeArrowheads="1"/>
            </p:cNvSpPr>
            <p:nvPr/>
          </p:nvSpPr>
          <p:spPr bwMode="auto">
            <a:xfrm>
              <a:off x="8136000" y="2304000"/>
              <a:ext cx="5762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3200" b="1" i="1" dirty="0" smtClean="0">
                  <a:latin typeface="Calisto MT" pitchFamily="18" charset="0"/>
                  <a:cs typeface="Times New Roman" pitchFamily="18" charset="0"/>
                </a:rPr>
                <a:t>I</a:t>
              </a:r>
              <a:endParaRPr lang="cs-CZ" sz="3200" b="1" i="1" dirty="0">
                <a:latin typeface="Calisto MT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4464000" y="2232000"/>
            <a:ext cx="1133854" cy="584775"/>
            <a:chOff x="7362408" y="3541612"/>
            <a:chExt cx="1133854" cy="584775"/>
          </a:xfrm>
        </p:grpSpPr>
        <p:sp>
          <p:nvSpPr>
            <p:cNvPr id="30" name="Text Box 51"/>
            <p:cNvSpPr txBox="1">
              <a:spLocks noChangeArrowheads="1"/>
            </p:cNvSpPr>
            <p:nvPr/>
          </p:nvSpPr>
          <p:spPr bwMode="auto">
            <a:xfrm>
              <a:off x="7920000" y="3541612"/>
              <a:ext cx="5762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3200" b="1" i="1" dirty="0" smtClean="0">
                  <a:latin typeface="Calisto MT" pitchFamily="18" charset="0"/>
                  <a:cs typeface="Times New Roman" pitchFamily="18" charset="0"/>
                </a:rPr>
                <a:t>I</a:t>
              </a:r>
              <a:endParaRPr lang="cs-CZ" sz="3200" b="1" i="1" dirty="0">
                <a:latin typeface="Calisto MT" pitchFamily="18" charset="0"/>
                <a:cs typeface="Times New Roman" pitchFamily="18" charset="0"/>
              </a:endParaRPr>
            </a:p>
          </p:txBody>
        </p:sp>
        <p:sp>
          <p:nvSpPr>
            <p:cNvPr id="24" name="Line 126"/>
            <p:cNvSpPr>
              <a:spLocks noChangeAspect="1" noChangeShapeType="1"/>
            </p:cNvSpPr>
            <p:nvPr/>
          </p:nvSpPr>
          <p:spPr bwMode="auto">
            <a:xfrm rot="5400000">
              <a:off x="7182408" y="3829612"/>
              <a:ext cx="36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5" name="Text Box 51"/>
            <p:cNvSpPr txBox="1">
              <a:spLocks noChangeArrowheads="1"/>
            </p:cNvSpPr>
            <p:nvPr/>
          </p:nvSpPr>
          <p:spPr bwMode="auto">
            <a:xfrm>
              <a:off x="7362408" y="3541612"/>
              <a:ext cx="5762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3200" b="1" i="1" dirty="0" smtClean="0">
                  <a:latin typeface="Calisto MT" pitchFamily="18" charset="0"/>
                  <a:cs typeface="Times New Roman" pitchFamily="18" charset="0"/>
                </a:rPr>
                <a:t>R</a:t>
              </a:r>
              <a:endParaRPr lang="cs-CZ" sz="3200" b="1" i="1" dirty="0">
                <a:latin typeface="Calisto MT" pitchFamily="18" charset="0"/>
                <a:cs typeface="Times New Roman" pitchFamily="18" charset="0"/>
              </a:endParaRPr>
            </a:p>
          </p:txBody>
        </p:sp>
        <p:sp>
          <p:nvSpPr>
            <p:cNvPr id="29" name="Line 126"/>
            <p:cNvSpPr>
              <a:spLocks noChangeAspect="1" noChangeShapeType="1"/>
            </p:cNvSpPr>
            <p:nvPr/>
          </p:nvSpPr>
          <p:spPr bwMode="auto">
            <a:xfrm rot="16200000" flipV="1">
              <a:off x="7798459" y="3816000"/>
              <a:ext cx="36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 type="triangle" w="lg" len="lg"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1" name="Šipka doprava 5">
            <a:hlinkClick r:id="" action="ppaction://hlinkshowjump?jump=nextslide"/>
          </p:cNvPr>
          <p:cNvSpPr/>
          <p:nvPr/>
        </p:nvSpPr>
        <p:spPr>
          <a:xfrm>
            <a:off x="8316000" y="360000"/>
            <a:ext cx="468000" cy="396000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Picture 34" descr="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000" y="252000"/>
            <a:ext cx="54000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47710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Users\ucitel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9" y="1214438"/>
            <a:ext cx="8251662" cy="5184000"/>
          </a:xfrm>
          <a:prstGeom prst="roundRect">
            <a:avLst>
              <a:gd name="adj" fmla="val 4030"/>
            </a:avLst>
          </a:prstGeom>
          <a:noFill/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Zaoblený obdélník 23"/>
          <p:cNvSpPr/>
          <p:nvPr/>
        </p:nvSpPr>
        <p:spPr>
          <a:xfrm>
            <a:off x="324000" y="252000"/>
            <a:ext cx="5256270" cy="585049"/>
          </a:xfrm>
          <a:prstGeom prst="roundRect">
            <a:avLst/>
          </a:prstGeom>
          <a:solidFill>
            <a:srgbClr val="F25600"/>
          </a:solidFill>
          <a:ln w="57150">
            <a:solidFill>
              <a:schemeClr val="bg1"/>
            </a:solidFill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16000" tIns="0" rIns="216000" bIns="36000" anchor="ctr">
            <a:spAutoFit/>
          </a:bodyPr>
          <a:lstStyle/>
          <a:p>
            <a:pPr algn="ctr"/>
            <a:r>
              <a:rPr lang="sk-SK" sz="32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900" dist="25400" dir="3000000" algn="t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Reostat ako regulátor prúdu</a:t>
            </a:r>
            <a:endParaRPr lang="cs-CZ" sz="3200" b="1" dirty="0">
              <a:ln w="63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88900" dist="25400" dir="3000000" algn="t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26" name="Šipka doprava 5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244408" y="39600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Picture 34" descr="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6408" y="288000"/>
            <a:ext cx="504000" cy="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Šipka doprava 5">
            <a:hlinkClick r:id="" action="ppaction://hlinkshowjump?jump=previousslide"/>
          </p:cNvPr>
          <p:cNvSpPr>
            <a:spLocks noChangeAspect="1"/>
          </p:cNvSpPr>
          <p:nvPr/>
        </p:nvSpPr>
        <p:spPr>
          <a:xfrm rot="10800000">
            <a:off x="7722408" y="39600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11">
            <a:hlinkClick r:id="rId5"/>
          </p:cNvPr>
          <p:cNvSpPr txBox="1"/>
          <p:nvPr/>
        </p:nvSpPr>
        <p:spPr>
          <a:xfrm>
            <a:off x="6588000" y="1433829"/>
            <a:ext cx="1836000" cy="504000"/>
          </a:xfrm>
          <a:prstGeom prst="roundRect">
            <a:avLst>
              <a:gd name="adj" fmla="val 34137"/>
            </a:avLst>
          </a:prstGeom>
          <a:solidFill>
            <a:srgbClr val="FDE535"/>
          </a:solidFill>
          <a:ln w="57150">
            <a:solidFill>
              <a:srgbClr val="C93209"/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000" tIns="36000" rIns="144000" bIns="3600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2400" b="1" i="1" dirty="0" smtClean="0">
                <a:ln>
                  <a:solidFill>
                    <a:schemeClr val="tx1"/>
                  </a:solidFill>
                </a:ln>
                <a:solidFill>
                  <a:srgbClr val="000054"/>
                </a:solidFill>
                <a:ea typeface="Tahoma" pitchFamily="34" charset="0"/>
                <a:cs typeface="Tahoma" pitchFamily="34" charset="0"/>
              </a:rPr>
              <a:t>ANIMÁCIA</a:t>
            </a:r>
          </a:p>
        </p:txBody>
      </p:sp>
    </p:spTree>
    <p:extLst>
      <p:ext uri="{BB962C8B-B14F-4D97-AF65-F5344CB8AC3E}">
        <p14:creationId xmlns:p14="http://schemas.microsoft.com/office/powerpoint/2010/main" val="41339710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ĺžnik 7"/>
          <p:cNvSpPr/>
          <p:nvPr/>
        </p:nvSpPr>
        <p:spPr>
          <a:xfrm>
            <a:off x="270000" y="252000"/>
            <a:ext cx="8604000" cy="6372104"/>
          </a:xfrm>
          <a:prstGeom prst="roundRect">
            <a:avLst>
              <a:gd name="adj" fmla="val 5369"/>
            </a:avLst>
          </a:prstGeom>
          <a:solidFill>
            <a:schemeClr val="bg1"/>
          </a:solidFill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Šipka doprava 5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190280" y="605728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Picture 34" descr="Ho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949280"/>
            <a:ext cx="504000" cy="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Šipka doprava 5">
            <a:hlinkClick r:id="" action="ppaction://hlinkshowjump?jump=previousslide"/>
          </p:cNvPr>
          <p:cNvSpPr>
            <a:spLocks noChangeAspect="1"/>
          </p:cNvSpPr>
          <p:nvPr/>
        </p:nvSpPr>
        <p:spPr>
          <a:xfrm rot="10800000">
            <a:off x="7668280" y="605728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11"/>
          <p:cNvSpPr txBox="1"/>
          <p:nvPr/>
        </p:nvSpPr>
        <p:spPr>
          <a:xfrm>
            <a:off x="3708000" y="504000"/>
            <a:ext cx="1728000" cy="504000"/>
          </a:xfrm>
          <a:prstGeom prst="roundRect">
            <a:avLst>
              <a:gd name="adj" fmla="val 34137"/>
            </a:avLst>
          </a:prstGeom>
          <a:solidFill>
            <a:srgbClr val="FDE535"/>
          </a:solidFill>
          <a:ln w="57150">
            <a:solidFill>
              <a:srgbClr val="C93209"/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44000" tIns="0" rIns="144000" bIns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2600" b="1" i="1" dirty="0" smtClean="0">
                <a:ln>
                  <a:solidFill>
                    <a:schemeClr val="tx1"/>
                  </a:solidFill>
                </a:ln>
                <a:solidFill>
                  <a:srgbClr val="000054"/>
                </a:solidFill>
                <a:ea typeface="Tahoma" pitchFamily="34" charset="0"/>
                <a:cs typeface="Tahoma" pitchFamily="34" charset="0"/>
              </a:rPr>
              <a:t>ÚLOHA 1</a:t>
            </a:r>
          </a:p>
        </p:txBody>
      </p:sp>
      <p:sp>
        <p:nvSpPr>
          <p:cNvPr id="36" name="BlokTextu 35"/>
          <p:cNvSpPr txBox="1"/>
          <p:nvPr/>
        </p:nvSpPr>
        <p:spPr>
          <a:xfrm>
            <a:off x="522000" y="1188000"/>
            <a:ext cx="810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k-SK" sz="2600" b="1" dirty="0" smtClean="0"/>
              <a:t>Ako sa bude meniť veľkosť prúdu prechádzajúceho žiarovkou, ak budeme posúvať jazdec v smere šípky?</a:t>
            </a:r>
            <a:endParaRPr lang="sk-SK" sz="2600" b="1" dirty="0"/>
          </a:p>
        </p:txBody>
      </p:sp>
      <p:pic>
        <p:nvPicPr>
          <p:cNvPr id="136195" name="Picture 3" descr="C:\Users\skola\Desktop\Obrázok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9653" y="1865313"/>
            <a:ext cx="5824694" cy="4155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9710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ĺžnik 7"/>
          <p:cNvSpPr/>
          <p:nvPr/>
        </p:nvSpPr>
        <p:spPr>
          <a:xfrm>
            <a:off x="270000" y="252000"/>
            <a:ext cx="8604000" cy="6372104"/>
          </a:xfrm>
          <a:prstGeom prst="roundRect">
            <a:avLst>
              <a:gd name="adj" fmla="val 5369"/>
            </a:avLst>
          </a:prstGeom>
          <a:solidFill>
            <a:schemeClr val="bg1"/>
          </a:solidFill>
          <a:ln w="57150">
            <a:solidFill>
              <a:srgbClr val="C93209"/>
            </a:solidFill>
          </a:ln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7" name="Picture 34" descr="Ho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6000" y="5949280"/>
            <a:ext cx="504000" cy="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Šipka doprava 5">
            <a:hlinkClick r:id="" action="ppaction://hlinkshowjump?jump=previousslide"/>
          </p:cNvPr>
          <p:cNvSpPr>
            <a:spLocks noChangeAspect="1"/>
          </p:cNvSpPr>
          <p:nvPr/>
        </p:nvSpPr>
        <p:spPr>
          <a:xfrm rot="10800000">
            <a:off x="7632000" y="6057280"/>
            <a:ext cx="432000" cy="365538"/>
          </a:xfrm>
          <a:prstGeom prst="rightArrow">
            <a:avLst>
              <a:gd name="adj1" fmla="val 50000"/>
              <a:gd name="adj2" fmla="val 66688"/>
            </a:avLst>
          </a:prstGeom>
          <a:solidFill>
            <a:srgbClr val="FC3904"/>
          </a:solidFill>
          <a:ln>
            <a:noFill/>
          </a:ln>
          <a:effectLst>
            <a:outerShdw blurRad="101600" dist="63500" dir="42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morning" dir="t"/>
          </a:scene3d>
          <a:sp3d extrusionH="57150" contourW="44450" prstMaterial="softEdge">
            <a:bevelT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11"/>
          <p:cNvSpPr txBox="1"/>
          <p:nvPr/>
        </p:nvSpPr>
        <p:spPr>
          <a:xfrm>
            <a:off x="3708000" y="504000"/>
            <a:ext cx="1728000" cy="504000"/>
          </a:xfrm>
          <a:prstGeom prst="roundRect">
            <a:avLst>
              <a:gd name="adj" fmla="val 34137"/>
            </a:avLst>
          </a:prstGeom>
          <a:solidFill>
            <a:srgbClr val="FDE535"/>
          </a:solidFill>
          <a:ln w="57150">
            <a:solidFill>
              <a:srgbClr val="C93209"/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44000" tIns="0" rIns="144000" bIns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2600" b="1" i="1" dirty="0" smtClean="0">
                <a:ln>
                  <a:solidFill>
                    <a:schemeClr val="tx1"/>
                  </a:solidFill>
                </a:ln>
                <a:solidFill>
                  <a:srgbClr val="000054"/>
                </a:solidFill>
                <a:ea typeface="Tahoma" pitchFamily="34" charset="0"/>
                <a:cs typeface="Tahoma" pitchFamily="34" charset="0"/>
              </a:rPr>
              <a:t>ÚLOHA 2</a:t>
            </a:r>
          </a:p>
        </p:txBody>
      </p:sp>
      <p:sp>
        <p:nvSpPr>
          <p:cNvPr id="36" name="BlokTextu 35"/>
          <p:cNvSpPr txBox="1"/>
          <p:nvPr/>
        </p:nvSpPr>
        <p:spPr>
          <a:xfrm>
            <a:off x="666000" y="1152000"/>
            <a:ext cx="781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k-SK" sz="2600" b="1" dirty="0" smtClean="0"/>
              <a:t>Aký najmenší a najväčší prúd bude prechádzať žiarovkou s odporom vlákna 20 </a:t>
            </a:r>
            <a:r>
              <a:rPr lang="el-GR" sz="2600" b="1" dirty="0" smtClean="0">
                <a:ea typeface="Verdana" pitchFamily="34" charset="0"/>
                <a:cs typeface="Verdana" pitchFamily="34" charset="0"/>
              </a:rPr>
              <a:t>Ω</a:t>
            </a:r>
            <a:r>
              <a:rPr lang="sk-SK" sz="2600" b="1" dirty="0" smtClean="0"/>
              <a:t>, ak odporový drôt reostatu má odpor 40 </a:t>
            </a:r>
            <a:r>
              <a:rPr lang="el-GR" sz="2600" b="1" dirty="0" smtClean="0">
                <a:ea typeface="Verdana" pitchFamily="34" charset="0"/>
                <a:cs typeface="Verdana" pitchFamily="34" charset="0"/>
              </a:rPr>
              <a:t>Ω</a:t>
            </a:r>
            <a:r>
              <a:rPr lang="sk-SK" sz="2600" b="1" dirty="0" smtClean="0"/>
              <a:t>?</a:t>
            </a:r>
            <a:endParaRPr lang="sk-SK" sz="2600" b="1" dirty="0"/>
          </a:p>
        </p:txBody>
      </p:sp>
      <p:pic>
        <p:nvPicPr>
          <p:cNvPr id="137219" name="Picture 3" descr="C:\Users\skola\Desktop\Obrázok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000" y="2484000"/>
            <a:ext cx="5427819" cy="3924000"/>
          </a:xfrm>
          <a:prstGeom prst="rect">
            <a:avLst/>
          </a:prstGeom>
          <a:noFill/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516216" y="4365104"/>
            <a:ext cx="1656184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sk-SK" sz="2800" b="1" i="1" dirty="0" err="1" smtClean="0">
                <a:solidFill>
                  <a:srgbClr val="C00000"/>
                </a:solidFill>
                <a:latin typeface="Calisto MT" pitchFamily="18" charset="0"/>
              </a:rPr>
              <a:t>I</a:t>
            </a:r>
            <a:r>
              <a:rPr lang="sk-SK" sz="2800" b="1" i="1" baseline="-25000" dirty="0" err="1" smtClean="0">
                <a:solidFill>
                  <a:srgbClr val="C00000"/>
                </a:solidFill>
              </a:rPr>
              <a:t>min</a:t>
            </a:r>
            <a:r>
              <a:rPr lang="sk-SK" sz="2800" b="1" i="1" dirty="0" smtClean="0">
                <a:solidFill>
                  <a:srgbClr val="C00000"/>
                </a:solidFill>
                <a:latin typeface="Calisto MT" pitchFamily="18" charset="0"/>
              </a:rPr>
              <a:t> </a:t>
            </a:r>
            <a:r>
              <a:rPr lang="sk-SK" sz="2800" b="1" i="1" dirty="0">
                <a:solidFill>
                  <a:srgbClr val="C00000"/>
                </a:solidFill>
                <a:latin typeface="Calisto MT" pitchFamily="18" charset="0"/>
              </a:rPr>
              <a:t>= </a:t>
            </a:r>
          </a:p>
          <a:p>
            <a:pPr>
              <a:spcAft>
                <a:spcPts val="1800"/>
              </a:spcAft>
            </a:pPr>
            <a:r>
              <a:rPr lang="sk-SK" sz="2800" b="1" i="1" dirty="0" err="1" smtClean="0">
                <a:solidFill>
                  <a:srgbClr val="C00000"/>
                </a:solidFill>
                <a:latin typeface="Calisto MT" pitchFamily="18" charset="0"/>
              </a:rPr>
              <a:t>I</a:t>
            </a:r>
            <a:r>
              <a:rPr lang="sk-SK" sz="2800" b="1" i="1" baseline="-25000" dirty="0" err="1" smtClean="0">
                <a:solidFill>
                  <a:srgbClr val="C00000"/>
                </a:solidFill>
              </a:rPr>
              <a:t>max</a:t>
            </a:r>
            <a:r>
              <a:rPr lang="sk-SK" sz="2800" b="1" i="1" dirty="0" smtClean="0">
                <a:solidFill>
                  <a:srgbClr val="C00000"/>
                </a:solidFill>
                <a:latin typeface="Calisto MT" pitchFamily="18" charset="0"/>
              </a:rPr>
              <a:t> =</a:t>
            </a:r>
            <a:endParaRPr lang="sk-SK" sz="2800" b="1" i="1" dirty="0">
              <a:solidFill>
                <a:srgbClr val="C00000"/>
              </a:solidFill>
              <a:latin typeface="Calisto MT" pitchFamily="18" charset="0"/>
            </a:endParaRPr>
          </a:p>
        </p:txBody>
      </p:sp>
      <p:pic>
        <p:nvPicPr>
          <p:cNvPr id="17" name="Picture 36" descr="Help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000" y="5976000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lokTextu 18"/>
          <p:cNvSpPr txBox="1"/>
          <p:nvPr/>
        </p:nvSpPr>
        <p:spPr>
          <a:xfrm>
            <a:off x="7488216" y="4355984"/>
            <a:ext cx="10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000" dirty="0" smtClean="0">
                <a:ea typeface="Verdana" pitchFamily="34" charset="0"/>
                <a:cs typeface="Verdana" pitchFamily="34" charset="0"/>
              </a:rPr>
              <a:t>0,1 A</a:t>
            </a:r>
            <a:endParaRPr lang="sk-SK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488216" y="5039984"/>
            <a:ext cx="10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000" dirty="0" smtClean="0">
                <a:ea typeface="Verdana" pitchFamily="34" charset="0"/>
                <a:cs typeface="Verdana" pitchFamily="34" charset="0"/>
              </a:rPr>
              <a:t>0,3 A</a:t>
            </a:r>
            <a:endParaRPr lang="sk-SK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710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1" grpId="0"/>
      <p:bldP spid="21" grpId="1"/>
      <p:bldP spid="21" grpId="2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6050</TotalTime>
  <Words>589</Words>
  <Application>Microsoft Office PowerPoint</Application>
  <PresentationFormat>Prezentácia na obrazovke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skola</dc:creator>
  <cp:lastModifiedBy>Ucitel</cp:lastModifiedBy>
  <cp:revision>675</cp:revision>
  <dcterms:created xsi:type="dcterms:W3CDTF">2013-01-20T08:08:22Z</dcterms:created>
  <dcterms:modified xsi:type="dcterms:W3CDTF">2014-11-27T10:17:27Z</dcterms:modified>
</cp:coreProperties>
</file>