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26"/>
  </p:notesMasterIdLst>
  <p:sldIdLst>
    <p:sldId id="256" r:id="rId2"/>
    <p:sldId id="263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1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33" autoAdjust="0"/>
    <p:restoredTop sz="94660"/>
  </p:normalViewPr>
  <p:slideViewPr>
    <p:cSldViewPr snapToGrid="0">
      <p:cViewPr varScale="1">
        <p:scale>
          <a:sx n="74" d="100"/>
          <a:sy n="74" d="100"/>
        </p:scale>
        <p:origin x="60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D1C2DD-93D3-4EF2-9D45-91B156216B27}" type="datetimeFigureOut">
              <a:rPr lang="pl-PL" smtClean="0"/>
              <a:t>2018-10-23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E374C-FBA3-413D-9B37-617CAFEA81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113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EE374C-FBA3-413D-9B37-617CAFEA812B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3514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10/23/2018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10/23/2018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10/23/2018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10/23/2018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10/23/2018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10/23/2018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10/23/2018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10/23/2018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10/23/2018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10/23/2018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10/23/2018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10/23/2018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6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l-PL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100-Lecie odzyskania niepodległości przez Polskę</a:t>
            </a:r>
            <a:endParaRPr lang="pl-P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82589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64682" y="322118"/>
            <a:ext cx="3827318" cy="1882833"/>
          </a:xfrm>
        </p:spPr>
        <p:txBody>
          <a:bodyPr>
            <a:noAutofit/>
          </a:bodyPr>
          <a:lstStyle/>
          <a:p>
            <a:pPr algn="ctr"/>
            <a:r>
              <a:rPr 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Odzyskanie niepodległości przez Polskę w 1918 roku</a:t>
            </a: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599" y="793845"/>
            <a:ext cx="3883025" cy="5397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sz="15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11 listopada w 1918 roku Polska odzyskała niepodległość po 123 latach zaborów. Aby upamiętnić ten szczególny dzień co roku 11 listopada w Polsce obchodzi się Narodowe Święto Niepodległości. Jest to dzień wolny od pracy.  W tym roku (2018) obchodzimy 100 rocznice odzyskania Niepodległości prze Polskę.</a:t>
            </a:r>
            <a:endParaRPr lang="pl-PL" sz="15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6064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1165" y="602673"/>
            <a:ext cx="3920836" cy="1402772"/>
          </a:xfrm>
        </p:spPr>
        <p:txBody>
          <a:bodyPr>
            <a:noAutofit/>
          </a:bodyPr>
          <a:lstStyle/>
          <a:p>
            <a:pPr algn="ctr"/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Bitwa Warszawska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82732"/>
            <a:ext cx="6711950" cy="3908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549640" y="2286000"/>
            <a:ext cx="3200400" cy="3429000"/>
          </a:xfrm>
        </p:spPr>
        <p:txBody>
          <a:bodyPr>
            <a:normAutofit/>
          </a:bodyPr>
          <a:lstStyle/>
          <a:p>
            <a:r>
              <a:rPr lang="pl-PL" sz="15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Bitwa Warszawska nazywane inaczej</a:t>
            </a:r>
            <a:r>
              <a:rPr lang="pl-PL" sz="15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 </a:t>
            </a:r>
            <a:r>
              <a:rPr lang="pl-PL" sz="15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Cudem </a:t>
            </a:r>
            <a:r>
              <a:rPr lang="pl-PL" sz="15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nad </a:t>
            </a:r>
            <a:r>
              <a:rPr lang="pl-PL" sz="15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Wisłą</a:t>
            </a:r>
            <a:r>
              <a:rPr lang="pl-PL" sz="15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r>
              <a:rPr lang="pl-PL" sz="15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pl-PL" sz="15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Bitwa toczyła się w dniach 13-25 sierpnia 1920 roku na Mazowszu. Trwała ona w czasie wojny polsko-bolszewickiej. Zadecydowała ona o  </a:t>
            </a:r>
            <a:r>
              <a:rPr lang="pl-PL" sz="15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zachowaniu niepodległości przez </a:t>
            </a:r>
            <a:r>
              <a:rPr lang="pl-PL" sz="15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Polskę</a:t>
            </a:r>
            <a:r>
              <a:rPr lang="pl-PL" sz="15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 i przekreśliła plany </a:t>
            </a:r>
            <a:r>
              <a:rPr lang="pl-PL" sz="15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rozprzestrzenienia się komunizmu na </a:t>
            </a:r>
            <a:r>
              <a:rPr lang="pl-PL" sz="15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Europę Zachodnią.</a:t>
            </a:r>
          </a:p>
        </p:txBody>
      </p:sp>
    </p:spTree>
    <p:extLst>
      <p:ext uri="{BB962C8B-B14F-4D97-AF65-F5344CB8AC3E}">
        <p14:creationId xmlns:p14="http://schemas.microsoft.com/office/powerpoint/2010/main" val="554056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549640" y="571500"/>
            <a:ext cx="3200400" cy="1267692"/>
          </a:xfrm>
        </p:spPr>
        <p:txBody>
          <a:bodyPr>
            <a:normAutofit/>
          </a:bodyPr>
          <a:lstStyle/>
          <a:p>
            <a:pPr algn="ctr"/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 wojna światowa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96" y="685800"/>
            <a:ext cx="3674448" cy="2100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549640" y="2015837"/>
            <a:ext cx="3200400" cy="3803072"/>
          </a:xfrm>
        </p:spPr>
        <p:txBody>
          <a:bodyPr>
            <a:normAutofit/>
          </a:bodyPr>
          <a:lstStyle/>
          <a:p>
            <a:r>
              <a:rPr lang="pl-PL" sz="15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II woja </a:t>
            </a:r>
            <a:r>
              <a:rPr lang="pl-PL" sz="15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ś</a:t>
            </a:r>
            <a:r>
              <a:rPr lang="pl-PL" sz="15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wiatowa wybuchła 1 września 1939 roku. </a:t>
            </a:r>
            <a:r>
              <a:rPr lang="pl-PL" sz="15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</a:t>
            </a:r>
            <a:r>
              <a:rPr lang="pl-PL" sz="15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ojska </a:t>
            </a:r>
            <a:r>
              <a:rPr lang="pl-PL" sz="15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niemieckie bez wypowiedzenia wojny przekroczyły o świcie na całej niemal długości granice </a:t>
            </a:r>
            <a:r>
              <a:rPr lang="pl-PL" sz="15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Rzeczypospolitej, </a:t>
            </a:r>
            <a:r>
              <a:rPr lang="pl-PL" sz="15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rozpoczynając tym samym </a:t>
            </a:r>
            <a:r>
              <a:rPr lang="pl-PL" sz="15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II wojnę światową. </a:t>
            </a:r>
            <a:r>
              <a:rPr lang="pl-PL" sz="15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Osamotnione w walce Wojsko Polskie nie mogło skutecznie przeciwstawić się agresji Niemiec i sowieckiej inwazji dokonanej 17 września. Konsekwencją tej sytuacji stał się IV rozbiór Polski dokonany przez Hitlera i Stalina.</a:t>
            </a:r>
          </a:p>
          <a:p>
            <a:endParaRPr lang="pl-PL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713" y="3485322"/>
            <a:ext cx="3643143" cy="2119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713" y="685800"/>
            <a:ext cx="3643143" cy="2100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09" y="3485322"/>
            <a:ext cx="3625373" cy="2119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7436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6191" y="199546"/>
            <a:ext cx="11270395" cy="1686807"/>
          </a:xfrm>
        </p:spPr>
        <p:txBody>
          <a:bodyPr>
            <a:noAutofit/>
          </a:bodyPr>
          <a:lstStyle/>
          <a:p>
            <a:pPr algn="ctr"/>
            <a:r>
              <a:rPr lang="pl-PL" sz="4800" dirty="0" smtClean="0"/>
              <a:t/>
            </a:r>
            <a:br>
              <a:rPr lang="pl-PL" sz="4800" dirty="0" smtClean="0"/>
            </a:br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Ludzie</a:t>
            </a: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którzy wpłynęli na proces odzyskiwania niepodległości przez Polskę</a:t>
            </a:r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516" y="2133377"/>
            <a:ext cx="2420180" cy="305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692" y="2115680"/>
            <a:ext cx="2225163" cy="3054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02" y="2115680"/>
            <a:ext cx="2204399" cy="3054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401" y="2133377"/>
            <a:ext cx="1904494" cy="3036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440" y="2097928"/>
            <a:ext cx="2193146" cy="3072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pole tekstowe 9"/>
          <p:cNvSpPr txBox="1"/>
          <p:nvPr/>
        </p:nvSpPr>
        <p:spPr>
          <a:xfrm>
            <a:off x="197440" y="5399547"/>
            <a:ext cx="2204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Józef Piłsudski </a:t>
            </a:r>
            <a:endParaRPr lang="pl-PL" i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2486411" y="5391081"/>
            <a:ext cx="2420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Ignacy Jan Paderewski</a:t>
            </a:r>
            <a:endParaRPr lang="pl-PL" i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5141246" y="5399547"/>
            <a:ext cx="1937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Władysław Sikorski </a:t>
            </a:r>
            <a:endParaRPr lang="pl-PL" i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7313692" y="5399547"/>
            <a:ext cx="2225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Jan Paweł II</a:t>
            </a:r>
            <a:endParaRPr lang="pl-PL" i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9773511" y="5344914"/>
            <a:ext cx="2193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Lech Wałęsa</a:t>
            </a:r>
            <a:endParaRPr lang="pl-PL" i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0988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549640" y="550718"/>
            <a:ext cx="3200400" cy="1267691"/>
          </a:xfrm>
        </p:spPr>
        <p:txBody>
          <a:bodyPr>
            <a:normAutofit/>
          </a:bodyPr>
          <a:lstStyle/>
          <a:p>
            <a:pPr algn="ctr"/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Józef Piłsudski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549640" y="1953491"/>
            <a:ext cx="3200400" cy="4104409"/>
          </a:xfrm>
        </p:spPr>
        <p:txBody>
          <a:bodyPr>
            <a:noAutofit/>
          </a:bodyPr>
          <a:lstStyle/>
          <a:p>
            <a:r>
              <a:rPr lang="pl-P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Urodził się 5 grudnia 1867 roku w </a:t>
            </a:r>
            <a:r>
              <a:rPr lang="pl-PL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Zułowie</a:t>
            </a:r>
            <a:r>
              <a:rPr lang="pl-P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a zmarł 12 maja 1935 roku  w Warszawie. Był jedną z największych postaci w tysiącletnich dziejach Polski. Jego zasługi dla odzyskania niepodległości są niepodważalne. Organizator polskiego czynu zbrojnego, legendarny komendant I Brygady Legionów, którą poprowadził ku Niepodległej. Był również głównym architektem odbudowy państwa polskiego i jego siły zbrojnej, wielkiej klasy polityk i mąż stanu. Czyny i myśli Pierwszego Marszałka Polski wciąż dla wielu Jego potomnych stanowią wartość żywą, źródło siły, mądrości, patriotycznych postaw, wierności temu, co Polskę stanowi.</a:t>
            </a:r>
          </a:p>
          <a:p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510" y="685800"/>
            <a:ext cx="3653329" cy="5019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1463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549640" y="519545"/>
            <a:ext cx="3316778" cy="1236519"/>
          </a:xfrm>
        </p:spPr>
        <p:txBody>
          <a:bodyPr>
            <a:noAutofit/>
          </a:bodyPr>
          <a:lstStyle/>
          <a:p>
            <a:pPr algn="ctr"/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Ignacy Jan Paderewski</a:t>
            </a:r>
            <a:endParaRPr lang="pl-PL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2" y="866103"/>
            <a:ext cx="3600306" cy="4848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549640" y="1995055"/>
            <a:ext cx="3200400" cy="3719945"/>
          </a:xfrm>
        </p:spPr>
        <p:txBody>
          <a:bodyPr>
            <a:noAutofit/>
          </a:bodyPr>
          <a:lstStyle/>
          <a:p>
            <a:r>
              <a:rPr lang="pl-P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Urodził się 18 </a:t>
            </a:r>
            <a:r>
              <a:rPr lang="pl-P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listopada 1860 </a:t>
            </a:r>
            <a:r>
              <a:rPr lang="pl-P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roku w Kuryłówce, a zmarł 29 czerwca 1941 roku w Nowym Jorku. Dla </a:t>
            </a:r>
            <a:r>
              <a:rPr lang="pl-P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Polaków </a:t>
            </a:r>
            <a:r>
              <a:rPr lang="pl-P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Ignacy Jan </a:t>
            </a:r>
            <a:r>
              <a:rPr lang="pl-P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Paderewski to wielki mąż stanu, który po I wojnie światowej stanął na czele rządu. Za swoją działalność artystyczną i polityczną na arenie międzynarodowej został odznaczony Wielką Wstęgą Orderu Orła Białego, Orderem Polonia </a:t>
            </a:r>
            <a:r>
              <a:rPr lang="pl-PL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Restituta</a:t>
            </a:r>
            <a:r>
              <a:rPr lang="pl-P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i pośmiertnie Virtuti Militari. Otrzymał także Order Imperium Brytyjskiego, francuską Legię Honorową, odznaczenia Belgii, Hiszpanii, Włoch, Rumunii, Saksonii, Lombardii.</a:t>
            </a:r>
          </a:p>
          <a:p>
            <a:endParaRPr lang="pl-PL" sz="1350" dirty="0"/>
          </a:p>
          <a:p>
            <a:r>
              <a:rPr lang="pl-PL" sz="1350" dirty="0" smtClean="0"/>
              <a:t>.</a:t>
            </a:r>
            <a:endParaRPr lang="pl-PL" sz="1350" dirty="0"/>
          </a:p>
        </p:txBody>
      </p:sp>
    </p:spTree>
    <p:extLst>
      <p:ext uri="{BB962C8B-B14F-4D97-AF65-F5344CB8AC3E}">
        <p14:creationId xmlns:p14="http://schemas.microsoft.com/office/powerpoint/2010/main" val="2065099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8581" y="374073"/>
            <a:ext cx="3612919" cy="1425633"/>
          </a:xfrm>
        </p:spPr>
        <p:txBody>
          <a:bodyPr>
            <a:normAutofit/>
          </a:bodyPr>
          <a:lstStyle/>
          <a:p>
            <a:pPr algn="ctr"/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Władysław Sikorski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549640" y="2005444"/>
            <a:ext cx="3200400" cy="4260273"/>
          </a:xfrm>
        </p:spPr>
        <p:txBody>
          <a:bodyPr>
            <a:normAutofit fontScale="92500"/>
          </a:bodyPr>
          <a:lstStyle/>
          <a:p>
            <a:r>
              <a:rPr lang="pl-P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Urodził się 20 maja 1881 roku </a:t>
            </a:r>
            <a:r>
              <a:rPr lang="pl-P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 Tuszowie Narodowym, </a:t>
            </a:r>
            <a:r>
              <a:rPr lang="pl-P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 zmarł </a:t>
            </a:r>
            <a:r>
              <a:rPr lang="pl-P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4 lipca </a:t>
            </a:r>
            <a:r>
              <a:rPr lang="pl-P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1943 roku </a:t>
            </a:r>
            <a:r>
              <a:rPr lang="pl-P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na Gibraltarze</a:t>
            </a:r>
            <a:r>
              <a:rPr lang="pl-P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  <a:r>
              <a:rPr lang="pl-P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Generał Sikorski przedostał się do Francji, gdzie zaczęła się jego najważniejsza misja. 30 września 1939 roku generał, został Premierem Rządu RP na uchodźstwie. Utworzył Armię Polską we Francji, w której skład weszło ponad 84 tys. żołnierzy. Po klęsce Francji, </a:t>
            </a:r>
            <a:r>
              <a:rPr lang="pl-P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odbudował </a:t>
            </a:r>
            <a:r>
              <a:rPr lang="pl-P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WP i Rząd w Wielkiej Brytanii. Po ataku Niemiec na </a:t>
            </a:r>
            <a:r>
              <a:rPr lang="pl-P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ZSRR, </a:t>
            </a:r>
            <a:r>
              <a:rPr lang="pl-P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podpisał układ z ambasadorem Iwanem </a:t>
            </a:r>
            <a:r>
              <a:rPr lang="pl-PL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Majskim</a:t>
            </a:r>
            <a:r>
              <a:rPr lang="pl-P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w sprawie tworzenia Armii Polskiej na Wschodzie. Na jego mocy Sowieci zwolnili z obozów dziesiątki tysięcy Polaków i pozwolili na organizację armii pod dowództwem gen. Andersa. Armia ta ewakuowała się na Bliski Wschód i następnie trafiła pod rozkazy brytyjskie.</a:t>
            </a: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656" y="685800"/>
            <a:ext cx="3889038" cy="5019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6481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549639" y="457199"/>
            <a:ext cx="3368734" cy="810491"/>
          </a:xfrm>
        </p:spPr>
        <p:txBody>
          <a:bodyPr>
            <a:noAutofit/>
          </a:bodyPr>
          <a:lstStyle/>
          <a:p>
            <a:pPr algn="ctr"/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Jan Paweł II</a:t>
            </a:r>
            <a:endParaRPr lang="pl-PL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076" y="685800"/>
            <a:ext cx="3725477" cy="5257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549640" y="1485899"/>
            <a:ext cx="3200400" cy="4582391"/>
          </a:xfrm>
        </p:spPr>
        <p:txBody>
          <a:bodyPr>
            <a:normAutofit/>
          </a:bodyPr>
          <a:lstStyle/>
          <a:p>
            <a:r>
              <a:rPr lang="pl-P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Urodził się </a:t>
            </a:r>
            <a:r>
              <a:rPr lang="pl-P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18 maja </a:t>
            </a:r>
            <a:r>
              <a:rPr lang="pl-P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1920 roku </a:t>
            </a:r>
            <a:r>
              <a:rPr lang="pl-P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 Wadowicach, </a:t>
            </a:r>
            <a:r>
              <a:rPr lang="pl-P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 zmarł 2 </a:t>
            </a:r>
            <a:r>
              <a:rPr lang="pl-P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kwietnia </a:t>
            </a:r>
            <a:r>
              <a:rPr lang="pl-P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2005 roku w </a:t>
            </a:r>
            <a:r>
              <a:rPr lang="pl-P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Watykanie. Papież wpłynął swoją postawą, słowem i zaangażowaniem również na losy swej ojczyzny. Apelował, by nie bać się, ale wierzyć w dobro i zawsze dążyć do mówienia prawdy. Uświadamiał </a:t>
            </a:r>
            <a:r>
              <a:rPr lang="pl-P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Polakom</a:t>
            </a:r>
            <a:r>
              <a:rPr lang="pl-P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że żyją w </a:t>
            </a:r>
            <a:r>
              <a:rPr lang="pl-P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kraju, który </a:t>
            </a:r>
            <a:r>
              <a:rPr lang="pl-P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sprzeczny jest z tym, co powinno być rzeczywistością Polski, gdzie prawda jest </a:t>
            </a:r>
            <a:r>
              <a:rPr lang="pl-P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uciszana i zniekształcania</a:t>
            </a:r>
            <a:r>
              <a:rPr lang="pl-P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Namawiał więc, kierowany troską nie tylko patriotyczną, ale i duszpasterską, do podejmowania walki z przeciwnikiem mieniącym się przyjacielem i wyzwolicielem oraz z komunizmem, który odciął Polaków od Europy i normalności.</a:t>
            </a:r>
          </a:p>
        </p:txBody>
      </p:sp>
    </p:spTree>
    <p:extLst>
      <p:ext uri="{BB962C8B-B14F-4D97-AF65-F5344CB8AC3E}">
        <p14:creationId xmlns:p14="http://schemas.microsoft.com/office/powerpoint/2010/main" val="3021395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935182"/>
          </a:xfrm>
        </p:spPr>
        <p:txBody>
          <a:bodyPr>
            <a:noAutofit/>
          </a:bodyPr>
          <a:lstStyle/>
          <a:p>
            <a:pPr algn="ctr"/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Lech wałęsa</a:t>
            </a:r>
            <a:endParaRPr lang="pl-PL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640" y="685800"/>
            <a:ext cx="3833478" cy="5334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549640" y="1704108"/>
            <a:ext cx="3200400" cy="4010891"/>
          </a:xfrm>
        </p:spPr>
        <p:txBody>
          <a:bodyPr>
            <a:normAutofit/>
          </a:bodyPr>
          <a:lstStyle/>
          <a:p>
            <a:r>
              <a:rPr lang="pl-PL" sz="145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Urodził się </a:t>
            </a:r>
            <a:r>
              <a:rPr lang="pl-PL" sz="145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29 września </a:t>
            </a:r>
            <a:r>
              <a:rPr lang="pl-PL" sz="145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1943 roku </a:t>
            </a:r>
            <a:r>
              <a:rPr lang="pl-PL" sz="145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 </a:t>
            </a:r>
            <a:r>
              <a:rPr lang="pl-PL" sz="145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Popowie. Był współzałożycielem </a:t>
            </a:r>
            <a:r>
              <a:rPr lang="pl-PL" sz="145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 </a:t>
            </a:r>
            <a:r>
              <a:rPr lang="pl-PL" sz="145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pierwszym przewodniczącym </a:t>
            </a:r>
            <a:r>
              <a:rPr lang="pl-PL" sz="145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NSZZ „Solidarność”, laureat Pokojowej Nagrody Nobla. Był jednym </a:t>
            </a:r>
            <a:r>
              <a:rPr lang="pl-PL" sz="145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 opozycjonistów </a:t>
            </a:r>
            <a:r>
              <a:rPr lang="pl-PL" sz="145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 okresie PRL oraz pierwszym prezydentem </a:t>
            </a:r>
            <a:r>
              <a:rPr lang="pl-PL" sz="145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Rzeczypospolitej Polskiej wybranym </a:t>
            </a:r>
            <a:r>
              <a:rPr lang="pl-PL" sz="145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 </a:t>
            </a:r>
            <a:r>
              <a:rPr lang="pl-PL" sz="145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wyborach powszechnych. </a:t>
            </a:r>
            <a:br>
              <a:rPr lang="pl-PL" sz="145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pl-PL" sz="145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Lech Wałęsa walczył o solidarność i demokrację w naszym kraju. Przeprowadził liczne strajki w walce o Polskę. </a:t>
            </a:r>
            <a:endParaRPr lang="pl-PL" sz="145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8661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549640" y="519545"/>
            <a:ext cx="3200400" cy="1059874"/>
          </a:xfrm>
        </p:spPr>
        <p:txBody>
          <a:bodyPr>
            <a:noAutofit/>
          </a:bodyPr>
          <a:lstStyle/>
          <a:p>
            <a:pPr algn="ctr"/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Okrągły stół</a:t>
            </a:r>
            <a:endParaRPr lang="pl-PL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17" y="987137"/>
            <a:ext cx="6853613" cy="4470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549640" y="1870365"/>
            <a:ext cx="3200400" cy="3844636"/>
          </a:xfrm>
        </p:spPr>
        <p:txBody>
          <a:bodyPr>
            <a:normAutofit/>
          </a:bodyPr>
          <a:lstStyle/>
          <a:p>
            <a:r>
              <a:rPr lang="pl-PL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Obrady Okrągłego Stołu to inaczej negocjacje </a:t>
            </a:r>
            <a:r>
              <a:rPr lang="pl-PL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prowadzone od 6 lutego do 5 kwietnia </a:t>
            </a:r>
            <a:r>
              <a:rPr lang="pl-PL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1989 roku przez </a:t>
            </a:r>
            <a:r>
              <a:rPr lang="pl-PL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przedstawicieli władz Polskiej Rzeczypospolitej Ludowej, demokratycznej opozycji oraz strony </a:t>
            </a:r>
            <a:r>
              <a:rPr lang="pl-PL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kościelnej.</a:t>
            </a:r>
            <a:endParaRPr lang="pl-PL" sz="1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2658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549640" y="561109"/>
            <a:ext cx="3200400" cy="1381991"/>
          </a:xfrm>
        </p:spPr>
        <p:txBody>
          <a:bodyPr>
            <a:normAutofit/>
          </a:bodyPr>
          <a:lstStyle/>
          <a:p>
            <a:pPr algn="ctr"/>
            <a:r>
              <a:rPr lang="pl-PL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CHRZEST POLSKI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549640" y="2161309"/>
            <a:ext cx="3200400" cy="3439391"/>
          </a:xfrm>
        </p:spPr>
        <p:txBody>
          <a:bodyPr/>
          <a:lstStyle/>
          <a:p>
            <a:r>
              <a:rPr lang="pl-PL" sz="17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Chrzest Polski miał miejsce w 966 roku w Gnieźnie.  Wydarzenie to rozpoczęło proces chrystianizacji w Polsce. Ochrzczony Mieszko I </a:t>
            </a:r>
            <a:r>
              <a:rPr lang="pl-PL" sz="17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najprawdopobniej</a:t>
            </a:r>
            <a:r>
              <a:rPr lang="pl-PL" sz="17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przyjął </a:t>
            </a:r>
            <a:r>
              <a:rPr lang="pl-PL" sz="17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imię Dagobert.</a:t>
            </a:r>
          </a:p>
          <a:p>
            <a:endParaRPr lang="pl-PL" sz="1700" dirty="0"/>
          </a:p>
          <a:p>
            <a:pPr lvl="0">
              <a:lnSpc>
                <a:spcPct val="90000"/>
              </a:lnSpc>
              <a:spcBef>
                <a:spcPts val="1200"/>
              </a:spcBef>
              <a:buClr>
                <a:srgbClr val="D34817">
                  <a:lumMod val="75000"/>
                </a:srgbClr>
              </a:buClr>
            </a:pPr>
            <a:endParaRPr lang="pl-PL" sz="2000" dirty="0">
              <a:solidFill>
                <a:prstClr val="black"/>
              </a:solidFill>
            </a:endParaRPr>
          </a:p>
          <a:p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84929"/>
            <a:ext cx="6711950" cy="4821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6335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19209" y="581890"/>
            <a:ext cx="4055918" cy="1340427"/>
          </a:xfrm>
        </p:spPr>
        <p:txBody>
          <a:bodyPr>
            <a:noAutofit/>
          </a:bodyPr>
          <a:lstStyle/>
          <a:p>
            <a:pPr algn="ctr"/>
            <a:r>
              <a:rPr lang="pl-PL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Zalegalizowanie </a:t>
            </a:r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Solidarności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98504"/>
            <a:ext cx="6711950" cy="4194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549640" y="2119745"/>
            <a:ext cx="3200400" cy="3595255"/>
          </a:xfrm>
        </p:spPr>
        <p:txBody>
          <a:bodyPr>
            <a:normAutofit/>
          </a:bodyPr>
          <a:lstStyle/>
          <a:p>
            <a:r>
              <a:rPr lang="pl-PL" sz="15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Niezależny Samorządny Związek Zawodowy „Solidarność” </a:t>
            </a:r>
            <a:r>
              <a:rPr lang="pl-PL" sz="15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to ogólnopolski </a:t>
            </a:r>
            <a:r>
              <a:rPr lang="pl-PL" sz="15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związek </a:t>
            </a:r>
            <a:r>
              <a:rPr lang="pl-PL" sz="15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zawodowy, który powstał w 1980 roku </a:t>
            </a:r>
            <a:r>
              <a:rPr lang="pl-PL" sz="15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dla obrony praw pracowniczych, do </a:t>
            </a:r>
            <a:r>
              <a:rPr lang="pl-PL" sz="15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1989 roku był również jednym </a:t>
            </a:r>
            <a:r>
              <a:rPr lang="pl-PL" sz="15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 głównych ośrodków opozycji przeciw rządowi Polski Ludowej i komunizmowi. </a:t>
            </a:r>
          </a:p>
        </p:txBody>
      </p:sp>
    </p:spTree>
    <p:extLst>
      <p:ext uri="{BB962C8B-B14F-4D97-AF65-F5344CB8AC3E}">
        <p14:creationId xmlns:p14="http://schemas.microsoft.com/office/powerpoint/2010/main" val="2554681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549640" y="477982"/>
            <a:ext cx="3200400" cy="144433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Wejście polski do </a:t>
            </a:r>
            <a:r>
              <a:rPr lang="pl-PL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nato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632" y="477982"/>
            <a:ext cx="4200428" cy="2704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549640" y="1922318"/>
            <a:ext cx="3200400" cy="3906982"/>
          </a:xfrm>
        </p:spPr>
        <p:txBody>
          <a:bodyPr>
            <a:noAutofit/>
          </a:bodyPr>
          <a:lstStyle/>
          <a:p>
            <a:r>
              <a:rPr lang="pl-P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NATO, czyli ( z ang. </a:t>
            </a:r>
            <a:r>
              <a:rPr lang="pl-PL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North</a:t>
            </a:r>
            <a:r>
              <a:rPr lang="pl-P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pl-PL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Atlantic</a:t>
            </a:r>
            <a:r>
              <a:rPr lang="pl-P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pl-PL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Treaty</a:t>
            </a:r>
            <a:r>
              <a:rPr lang="pl-P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Organization) Organizacja </a:t>
            </a:r>
            <a:r>
              <a:rPr lang="pl-P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Traktatu </a:t>
            </a:r>
            <a:r>
              <a:rPr lang="pl-P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Północnoatlantyckiego. </a:t>
            </a:r>
            <a:r>
              <a:rPr lang="pl-P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Celem istnienia NATO była obrona militarna przed atakiem ze strony ZSRR i jego państw satelickich, </a:t>
            </a:r>
            <a:r>
              <a:rPr lang="pl-P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zorganizowanych </a:t>
            </a:r>
            <a:r>
              <a:rPr lang="pl-P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 strukturę Układu Warszawskiego. Po rozpadzie ZSRR i rozwiązaniu Układu </a:t>
            </a:r>
            <a:r>
              <a:rPr lang="pl-P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Warszawskiego, </a:t>
            </a:r>
            <a:r>
              <a:rPr lang="pl-PL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pełni rolę stabilizacyjną, podejmując działania zapobiegające </a:t>
            </a:r>
            <a:r>
              <a:rPr lang="pl-P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rozprzestrzenianiu się konfliktów regionalnych. Polska członkiem NATO jest od 12 marca 1999 roku.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620" y="3541345"/>
            <a:ext cx="4561539" cy="2498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06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549640" y="518055"/>
            <a:ext cx="3337560" cy="1528953"/>
          </a:xfrm>
        </p:spPr>
        <p:txBody>
          <a:bodyPr>
            <a:noAutofit/>
          </a:bodyPr>
          <a:lstStyle/>
          <a:p>
            <a:pPr algn="ctr"/>
            <a:r>
              <a:rPr lang="pl-PL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Przystąpienie polski do Unii Europejskiej</a:t>
            </a:r>
            <a:endParaRPr lang="pl-PL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07" y="345779"/>
            <a:ext cx="3725315" cy="2696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549640" y="2182091"/>
            <a:ext cx="3200400" cy="3730335"/>
          </a:xfrm>
        </p:spPr>
        <p:txBody>
          <a:bodyPr>
            <a:normAutofit/>
          </a:bodyPr>
          <a:lstStyle/>
          <a:p>
            <a:r>
              <a:rPr lang="pl-PL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Unia </a:t>
            </a:r>
            <a:r>
              <a:rPr lang="pl-PL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Europejska powstała 1 </a:t>
            </a:r>
            <a:r>
              <a:rPr lang="pl-PL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listopada </a:t>
            </a:r>
            <a:r>
              <a:rPr lang="pl-PL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1993 roku. Jest to międzynarodowa </a:t>
            </a:r>
            <a:r>
              <a:rPr lang="pl-PL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wspólnota narodów, która zakłada gospodarczą i polityczną współpracę państw członkowskich. Członkiem </a:t>
            </a:r>
            <a:r>
              <a:rPr lang="pl-PL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Unii Europejskiej </a:t>
            </a:r>
            <a:r>
              <a:rPr lang="pl-PL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może zostać kraj demokratyczny, niepodległy i </a:t>
            </a:r>
            <a:r>
              <a:rPr lang="pl-PL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suwerenny. Polska </a:t>
            </a:r>
            <a:r>
              <a:rPr lang="pl-PL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jest członkiem Unii Europejskiej od 1 maja </a:t>
            </a:r>
            <a:r>
              <a:rPr lang="pl-PL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2004 roku.</a:t>
            </a:r>
            <a:endParaRPr lang="pl-PL" sz="1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443" y="3169204"/>
            <a:ext cx="3722881" cy="2643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ole tekstowe 6"/>
          <p:cNvSpPr txBox="1"/>
          <p:nvPr/>
        </p:nvSpPr>
        <p:spPr>
          <a:xfrm>
            <a:off x="741686" y="3170561"/>
            <a:ext cx="3034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 smtClean="0">
                <a:latin typeface="Times New Roman" pitchFamily="18" charset="0"/>
                <a:ea typeface="Arial Unicode MS" panose="020B0604020202020204" pitchFamily="34" charset="-128"/>
                <a:cs typeface="Times New Roman" pitchFamily="18" charset="0"/>
              </a:rPr>
              <a:t>Flaga Unii Europejskiej przedstawia okrąg złożony z dwunastu złotych gwiazd na błękitnym tle</a:t>
            </a:r>
            <a:r>
              <a:rPr lang="pl-PL" sz="1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pl-PL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4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582" y="3591556"/>
            <a:ext cx="4218090" cy="2783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549640" y="2067792"/>
            <a:ext cx="3200400" cy="3647208"/>
          </a:xfrm>
        </p:spPr>
        <p:txBody>
          <a:bodyPr>
            <a:normAutofit/>
          </a:bodyPr>
          <a:lstStyle/>
          <a:p>
            <a:r>
              <a:rPr lang="pl-PL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Obecnie Polska jest krajem wolnym. Od tamtych czasów zaszło wiele zmian. Zaczęto budować stadiony, autostrady, galerie handlowe, uniwersytety, biblioteki oraz wiele innych instytucji.</a:t>
            </a:r>
            <a:endParaRPr lang="pl-PL" sz="1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96" y="4397062"/>
            <a:ext cx="3190294" cy="2206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40" y="2266524"/>
            <a:ext cx="3190295" cy="1971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100" y="632292"/>
            <a:ext cx="4229571" cy="2773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40" y="173185"/>
            <a:ext cx="3189724" cy="1960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pole tekstowe 10"/>
          <p:cNvSpPr txBox="1"/>
          <p:nvPr/>
        </p:nvSpPr>
        <p:spPr>
          <a:xfrm>
            <a:off x="8549640" y="632292"/>
            <a:ext cx="33687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cap="all" dirty="0">
                <a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Obecna Polska</a:t>
            </a:r>
            <a:endParaRPr lang="pl-PL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077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Dziękujemy za Obejrzenie prezentacji!</a:t>
            </a:r>
            <a:endParaRPr lang="pl-PL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Wykonały: Emilia Grabowska i Zuzanna Płaza</a:t>
            </a:r>
            <a:endParaRPr lang="pl-PL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2303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47808" y="497711"/>
            <a:ext cx="3667991" cy="1268743"/>
          </a:xfrm>
        </p:spPr>
        <p:txBody>
          <a:bodyPr>
            <a:noAutofit/>
          </a:bodyPr>
          <a:lstStyle/>
          <a:p>
            <a:pPr algn="ctr"/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Zjazd Gnieźnieński</a:t>
            </a:r>
            <a:endParaRPr lang="pl-PL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549639" y="2015836"/>
            <a:ext cx="2911534" cy="3408217"/>
          </a:xfrm>
        </p:spPr>
        <p:txBody>
          <a:bodyPr>
            <a:normAutofit/>
          </a:bodyPr>
          <a:lstStyle/>
          <a:p>
            <a:r>
              <a:rPr lang="pl-PL" sz="1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Była </a:t>
            </a:r>
            <a:r>
              <a:rPr lang="pl-PL" sz="1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to </a:t>
            </a:r>
            <a:r>
              <a:rPr lang="pl-PL" sz="1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pielgrzymka cesarza </a:t>
            </a:r>
            <a:r>
              <a:rPr lang="pl-PL" sz="1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Ottona III do grobu św. Wojciecha, a także spotkanie z księciem Polski </a:t>
            </a:r>
            <a:r>
              <a:rPr lang="pl-PL" sz="1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Bolesławem w dawnej </a:t>
            </a:r>
            <a:r>
              <a:rPr lang="pl-PL" sz="1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stolicy państwa – Gnieźnie. Zjazd odbył się w marcu 1000 roku.</a:t>
            </a:r>
          </a:p>
        </p:txBody>
      </p:sp>
      <p:pic>
        <p:nvPicPr>
          <p:cNvPr id="8" name="Symbol zastępczy obrazu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7" r="13237"/>
          <a:stretch>
            <a:fillRect/>
          </a:stretch>
        </p:blipFill>
        <p:spPr>
          <a:xfrm>
            <a:off x="768929" y="1153391"/>
            <a:ext cx="6722917" cy="4270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658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549640" y="311726"/>
            <a:ext cx="3200400" cy="1706187"/>
          </a:xfrm>
        </p:spPr>
        <p:txBody>
          <a:bodyPr/>
          <a:lstStyle/>
          <a:p>
            <a:pPr algn="ctr"/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Koronacja Bolesława chrobrego 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34549"/>
            <a:ext cx="6711950" cy="4522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549640" y="2286001"/>
            <a:ext cx="3200400" cy="3429000"/>
          </a:xfrm>
        </p:spPr>
        <p:txBody>
          <a:bodyPr>
            <a:normAutofit/>
          </a:bodyPr>
          <a:lstStyle/>
          <a:p>
            <a:r>
              <a:rPr lang="pl-PL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Bolesław</a:t>
            </a:r>
            <a:r>
              <a:rPr lang="pl-PL" sz="17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I Chrobry </a:t>
            </a:r>
            <a:r>
              <a:rPr lang="pl-PL" sz="17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urodził się  967 roku, a zmarł 17 </a:t>
            </a:r>
            <a:r>
              <a:rPr lang="pl-PL" sz="17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czerwca </a:t>
            </a:r>
            <a:r>
              <a:rPr lang="pl-PL" sz="17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1025 roku. </a:t>
            </a:r>
            <a:r>
              <a:rPr lang="pl-PL" sz="17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Był synem Mieszka </a:t>
            </a:r>
            <a:r>
              <a:rPr lang="pl-PL" sz="17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</a:t>
            </a:r>
            <a:r>
              <a:rPr lang="pl-PL" sz="17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pl-PL" sz="17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</a:t>
            </a:r>
            <a:r>
              <a:rPr lang="pl-PL" sz="17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Dobrawy. Koronacja odbyła się w katedrze gnieźnieńskiej w 1025 roku.</a:t>
            </a:r>
            <a:endParaRPr lang="pl-PL" sz="17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2402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7744" y="405246"/>
            <a:ext cx="3744191" cy="1585206"/>
          </a:xfrm>
        </p:spPr>
        <p:txBody>
          <a:bodyPr>
            <a:normAutofit/>
          </a:bodyPr>
          <a:lstStyle/>
          <a:p>
            <a:pPr algn="ctr"/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Bitwa pod Grunwaldem</a:t>
            </a:r>
            <a:endParaRPr lang="pl-PL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10" y="1554480"/>
            <a:ext cx="7510281" cy="3474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688877" y="2275609"/>
            <a:ext cx="2921924" cy="3418609"/>
          </a:xfrm>
        </p:spPr>
        <p:txBody>
          <a:bodyPr>
            <a:normAutofit/>
          </a:bodyPr>
          <a:lstStyle/>
          <a:p>
            <a:r>
              <a:rPr lang="pl-PL" sz="1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To jedna </a:t>
            </a:r>
            <a:r>
              <a:rPr lang="pl-PL" sz="1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 największych </a:t>
            </a:r>
            <a:r>
              <a:rPr lang="pl-PL" sz="1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bitew pod względem liczby uczestników. Bitwa pod Grunwaldem odbyła się 15 </a:t>
            </a:r>
            <a:r>
              <a:rPr lang="pl-PL" sz="18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lipca </a:t>
            </a:r>
            <a:r>
              <a:rPr lang="pl-PL" sz="1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1410 roku.</a:t>
            </a:r>
            <a:endParaRPr lang="pl-PL" sz="18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2149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549640" y="311728"/>
            <a:ext cx="3200400" cy="1620981"/>
          </a:xfrm>
        </p:spPr>
        <p:txBody>
          <a:bodyPr>
            <a:normAutofit fontScale="90000"/>
          </a:bodyPr>
          <a:lstStyle/>
          <a:p>
            <a:pPr algn="ctr"/>
            <a:r>
              <a:rPr lang="pl-PL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Unia Lubelska</a:t>
            </a:r>
            <a:endParaRPr lang="pl-PL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55" y="1336737"/>
            <a:ext cx="6997861" cy="4061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549640" y="2202873"/>
            <a:ext cx="3200400" cy="3502983"/>
          </a:xfrm>
        </p:spPr>
        <p:txBody>
          <a:bodyPr>
            <a:normAutofit/>
          </a:bodyPr>
          <a:lstStyle/>
          <a:p>
            <a:r>
              <a:rPr lang="pl-PL" sz="17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Było to porozumienie </a:t>
            </a:r>
            <a:r>
              <a:rPr lang="pl-PL" sz="17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pomiędzy stanami Korony Królestwa Polskiego i Wielkiego Księstwa </a:t>
            </a:r>
            <a:r>
              <a:rPr lang="pl-PL" sz="17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Litewskiego. Odbyło się ono 1 </a:t>
            </a:r>
            <a:r>
              <a:rPr lang="pl-PL" sz="17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lipca </a:t>
            </a:r>
            <a:r>
              <a:rPr lang="pl-PL" sz="17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1569 roku na </a:t>
            </a:r>
            <a:r>
              <a:rPr lang="pl-PL" sz="17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sejmie walnym w Lublinie.</a:t>
            </a:r>
          </a:p>
        </p:txBody>
      </p:sp>
    </p:spTree>
    <p:extLst>
      <p:ext uri="{BB962C8B-B14F-4D97-AF65-F5344CB8AC3E}">
        <p14:creationId xmlns:p14="http://schemas.microsoft.com/office/powerpoint/2010/main" val="1184204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98427" y="518283"/>
            <a:ext cx="4107873" cy="1267691"/>
          </a:xfrm>
        </p:spPr>
        <p:txBody>
          <a:bodyPr>
            <a:normAutofit/>
          </a:bodyPr>
          <a:lstStyle/>
          <a:p>
            <a:pPr algn="ctr"/>
            <a:r>
              <a:rPr lang="pl-PL" sz="36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Konfederacja warszawska</a:t>
            </a:r>
            <a:endParaRPr lang="pl-PL" sz="3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652163" y="2026228"/>
            <a:ext cx="3200400" cy="3626427"/>
          </a:xfrm>
        </p:spPr>
        <p:txBody>
          <a:bodyPr/>
          <a:lstStyle/>
          <a:p>
            <a:r>
              <a:rPr lang="pl-PL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Została uchwalona przez sejm konwokacyjny 28 </a:t>
            </a:r>
            <a:r>
              <a:rPr lang="pl-PL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stycznia 1573 roku w Warszawie. Zawierała </a:t>
            </a:r>
            <a:r>
              <a:rPr lang="pl-PL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ona gwarancje swobody wyznania w Rzeczypospolitej i zapewniała innowiercom wśród szlachty równouprawnienie z katolikami.</a:t>
            </a:r>
          </a:p>
          <a:p>
            <a:endParaRPr lang="pl-PL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Symbol zastępczy zawartości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21" y="293881"/>
            <a:ext cx="3882478" cy="2528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648" y="2928729"/>
            <a:ext cx="3838653" cy="2564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ole tekstowe 12"/>
          <p:cNvSpPr txBox="1"/>
          <p:nvPr/>
        </p:nvSpPr>
        <p:spPr>
          <a:xfrm>
            <a:off x="4615223" y="5617268"/>
            <a:ext cx="4946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>
                <a:latin typeface="Times New Roman" pitchFamily="18" charset="0"/>
                <a:ea typeface="Arial Unicode MS" panose="020B0604020202020204" pitchFamily="34" charset="-128"/>
                <a:cs typeface="Times New Roman" pitchFamily="18" charset="0"/>
              </a:rPr>
              <a:t>    Akt </a:t>
            </a:r>
            <a:r>
              <a:rPr lang="pl-PL" sz="1400" b="1" dirty="0">
                <a:latin typeface="Times New Roman" pitchFamily="18" charset="0"/>
                <a:ea typeface="Arial Unicode MS" panose="020B0604020202020204" pitchFamily="34" charset="-128"/>
                <a:cs typeface="Times New Roman" pitchFamily="18" charset="0"/>
              </a:rPr>
              <a:t>konfederacji warszawskiej</a:t>
            </a:r>
          </a:p>
        </p:txBody>
      </p:sp>
    </p:spTree>
    <p:extLst>
      <p:ext uri="{BB962C8B-B14F-4D97-AF65-F5344CB8AC3E}">
        <p14:creationId xmlns:p14="http://schemas.microsoft.com/office/powerpoint/2010/main" val="1071473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23119" y="654627"/>
            <a:ext cx="3868881" cy="1381991"/>
          </a:xfrm>
        </p:spPr>
        <p:txBody>
          <a:bodyPr>
            <a:normAutofit/>
          </a:bodyPr>
          <a:lstStyle/>
          <a:p>
            <a:pPr algn="ctr"/>
            <a:r>
              <a:rPr lang="pl-PL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Konstytucja          3 maja</a:t>
            </a:r>
            <a:endParaRPr lang="pl-PL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0" y="1704109"/>
            <a:ext cx="6915754" cy="3457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549640" y="2286000"/>
            <a:ext cx="3200400" cy="3429000"/>
          </a:xfrm>
        </p:spPr>
        <p:txBody>
          <a:bodyPr>
            <a:normAutofit/>
          </a:bodyPr>
          <a:lstStyle/>
          <a:p>
            <a:r>
              <a:rPr lang="pl-PL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Została ona uchwalona 3 maja 1791 roku w czasie trwania obrad Sejmu Wielkiego. Był to akt </a:t>
            </a:r>
            <a:r>
              <a:rPr lang="pl-PL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prawny, w którym zawarte były najważniejsze prawa obowiązujące w państwie </a:t>
            </a:r>
            <a:r>
              <a:rPr lang="pl-PL" sz="16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Polskim. Przynosiła ona</a:t>
            </a:r>
            <a:r>
              <a:rPr lang="pl-PL" sz="1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 wielkie zmiany dla wszystkich mieszkańców ówczesnego państwa. </a:t>
            </a:r>
          </a:p>
        </p:txBody>
      </p:sp>
    </p:spTree>
    <p:extLst>
      <p:ext uri="{BB962C8B-B14F-4D97-AF65-F5344CB8AC3E}">
        <p14:creationId xmlns:p14="http://schemas.microsoft.com/office/powerpoint/2010/main" val="1838852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549640" y="540327"/>
            <a:ext cx="3327169" cy="1496291"/>
          </a:xfrm>
        </p:spPr>
        <p:txBody>
          <a:bodyPr>
            <a:noAutofit/>
          </a:bodyPr>
          <a:lstStyle/>
          <a:p>
            <a:pPr algn="ctr"/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 rozbiór polski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549640" y="2286000"/>
            <a:ext cx="3200400" cy="3429000"/>
          </a:xfrm>
        </p:spPr>
        <p:txBody>
          <a:bodyPr>
            <a:normAutofit/>
          </a:bodyPr>
          <a:lstStyle/>
          <a:p>
            <a:r>
              <a:rPr lang="pl-PL" sz="15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Był to ostatni rozbiór Polski dokonany przez Rosje, Prusy i Austrie 24 października 1795 roku. Prusy opanowały </a:t>
            </a:r>
            <a:r>
              <a:rPr lang="pl-PL" sz="15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większość Mazowsza i tereny litewskie pod </a:t>
            </a:r>
            <a:r>
              <a:rPr lang="pl-PL" sz="15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Niemnem, Austria uzyskała </a:t>
            </a:r>
            <a:r>
              <a:rPr lang="pl-PL" sz="15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Małopolskę między Pilicą z Bugiem z częścią Podlasia i </a:t>
            </a:r>
            <a:r>
              <a:rPr lang="pl-PL" sz="15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Mazowsza a Rosja </a:t>
            </a:r>
            <a:r>
              <a:rPr lang="pl-PL" sz="15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 opanowała obszary leżące na wschód od rzek Niemen oraz Bugu wraz z </a:t>
            </a:r>
            <a:r>
              <a:rPr lang="pl-PL" sz="15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Wilnem. Polska zniknęła z mapy Europy na 123 lata.</a:t>
            </a:r>
            <a:r>
              <a:rPr lang="pl-PL" sz="15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pl-PL" sz="15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pl-PL" sz="15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Symbol zastępczy zawartości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76" y="685800"/>
            <a:ext cx="6583142" cy="5159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421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rewniana czcionka">
  <a:themeElements>
    <a:clrScheme name="Czerwony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Wood Type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Typ drewna</Template>
  <TotalTime>1107</TotalTime>
  <Words>1119</Words>
  <Application>Microsoft Office PowerPoint</Application>
  <PresentationFormat>Panoramiczny</PresentationFormat>
  <Paragraphs>57</Paragraphs>
  <Slides>24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31" baseType="lpstr">
      <vt:lpstr>Arial Unicode MS</vt:lpstr>
      <vt:lpstr>Calibri</vt:lpstr>
      <vt:lpstr>Rockwell</vt:lpstr>
      <vt:lpstr>Rockwell Condensed</vt:lpstr>
      <vt:lpstr>Times New Roman</vt:lpstr>
      <vt:lpstr>Wingdings</vt:lpstr>
      <vt:lpstr>Drewniana czcionka</vt:lpstr>
      <vt:lpstr>100-Lecie odzyskania niepodległości przez Polskę</vt:lpstr>
      <vt:lpstr>CHRZEST POLSKI</vt:lpstr>
      <vt:lpstr>Zjazd Gnieźnieński</vt:lpstr>
      <vt:lpstr>Koronacja Bolesława chrobrego </vt:lpstr>
      <vt:lpstr>Bitwa pod Grunwaldem</vt:lpstr>
      <vt:lpstr>Unia Lubelska</vt:lpstr>
      <vt:lpstr>Konfederacja warszawska</vt:lpstr>
      <vt:lpstr>Konstytucja          3 maja</vt:lpstr>
      <vt:lpstr>III rozbiór polski</vt:lpstr>
      <vt:lpstr>Odzyskanie niepodległości przez Polskę w 1918 roku</vt:lpstr>
      <vt:lpstr>Bitwa Warszawska</vt:lpstr>
      <vt:lpstr>Ii wojna światowa</vt:lpstr>
      <vt:lpstr> Ludzie, którzy wpłynęli na proces odzyskiwania niepodległości przez Polskę </vt:lpstr>
      <vt:lpstr>Józef Piłsudski</vt:lpstr>
      <vt:lpstr>Ignacy Jan Paderewski</vt:lpstr>
      <vt:lpstr>Władysław Sikorski</vt:lpstr>
      <vt:lpstr>Jan Paweł II</vt:lpstr>
      <vt:lpstr>Lech wałęsa</vt:lpstr>
      <vt:lpstr>Okrągły stół</vt:lpstr>
      <vt:lpstr>Zalegalizowanie Solidarności</vt:lpstr>
      <vt:lpstr>Wejście polski do nato</vt:lpstr>
      <vt:lpstr>Przystąpienie polski do Unii Europejskiej</vt:lpstr>
      <vt:lpstr>Prezentacja programu PowerPoint</vt:lpstr>
      <vt:lpstr>Dziękujemy za Obejrzenie prezentacji!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100-Lecie odzyskania niepodległości przez Polskę</dc:title>
  <dc:creator>Admin</dc:creator>
  <cp:lastModifiedBy>Danuta Parzel</cp:lastModifiedBy>
  <cp:revision>57</cp:revision>
  <dcterms:created xsi:type="dcterms:W3CDTF">2018-10-18T16:49:23Z</dcterms:created>
  <dcterms:modified xsi:type="dcterms:W3CDTF">2018-10-23T08:52:10Z</dcterms:modified>
</cp:coreProperties>
</file>