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70" r:id="rId11"/>
    <p:sldId id="263" r:id="rId12"/>
    <p:sldId id="267" r:id="rId13"/>
    <p:sldId id="268" r:id="rId14"/>
    <p:sldId id="269" r:id="rId15"/>
    <p:sldId id="25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8F75-D956-4DAE-904A-CEF3573A49E5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B5980-8376-4E4D-B37B-A0A71E9EF910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8F75-D956-4DAE-904A-CEF3573A49E5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980-8376-4E4D-B37B-A0A71E9EF9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8F75-D956-4DAE-904A-CEF3573A49E5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5980-8376-4E4D-B37B-A0A71E9EF9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748F75-D956-4DAE-904A-CEF3573A49E5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AB5980-8376-4E4D-B37B-A0A71E9EF910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8F75-D956-4DAE-904A-CEF3573A49E5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B5980-8376-4E4D-B37B-A0A71E9EF910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C748F75-D956-4DAE-904A-CEF3573A49E5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AB5980-8376-4E4D-B37B-A0A71E9EF910}" type="slidenum">
              <a:rPr lang="pl-PL" smtClean="0"/>
              <a:t>‹#›</a:t>
            </a:fld>
            <a:endParaRPr lang="pl-P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C748F75-D956-4DAE-904A-CEF3573A49E5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1AB5980-8376-4E4D-B37B-A0A71E9EF910}" type="slidenum">
              <a:rPr lang="pl-PL" smtClean="0"/>
              <a:t>‹#›</a:t>
            </a:fld>
            <a:endParaRPr lang="pl-P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8F75-D956-4DAE-904A-CEF3573A49E5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B5980-8376-4E4D-B37B-A0A71E9EF910}" type="slidenum">
              <a:rPr lang="pl-PL" smtClean="0"/>
              <a:t>‹#›</a:t>
            </a:fld>
            <a:endParaRPr lang="pl-P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8F75-D956-4DAE-904A-CEF3573A49E5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B5980-8376-4E4D-B37B-A0A71E9EF910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C748F75-D956-4DAE-904A-CEF3573A49E5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AB5980-8376-4E4D-B37B-A0A71E9EF910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748F75-D956-4DAE-904A-CEF3573A49E5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AB5980-8376-4E4D-B37B-A0A71E9EF910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C748F75-D956-4DAE-904A-CEF3573A49E5}" type="datetimeFigureOut">
              <a:rPr lang="pl-PL" smtClean="0"/>
              <a:t>29.10.2018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1AB5980-8376-4E4D-B37B-A0A71E9EF910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search?q=powstanie+listopadowe&amp;source=lnms&amp;tbm=isch&amp;sa=X&amp;ved=0ahUKEwjS4Lm115_eAhVJIlAKHamIB_MQ_AUIDigB&amp;biw=958&amp;bih=408#imgrc=dZI9pPtkENCigM" TargetMode="External"/><Relationship Id="rId2" Type="http://schemas.openxmlformats.org/officeDocument/2006/relationships/hyperlink" Target="https://www.google.pl/search?q=mapa+z+rozbiorami+polski&amp;source=lnms&amp;tbm=isch&amp;sa=X&amp;ved=0ahUKEwij6vqA1Z_eAhUKU1AKHX29B9EQ_AUIDygC&amp;biw=958&amp;bih=359#imgdii=H_yelhc9UC3HeM:&amp;imgrc=jygk7l6mkUVlJ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Roman_Dmowski#/media/File:Roman_Dmowski_in_color.jpg" TargetMode="External"/><Relationship Id="rId5" Type="http://schemas.openxmlformats.org/officeDocument/2006/relationships/hyperlink" Target="https://pl.wikipedia.org/wiki/Traktat_wersalski#/media/File:Treaty_of_Versailles,_English_version.jpg" TargetMode="External"/><Relationship Id="rId4" Type="http://schemas.openxmlformats.org/officeDocument/2006/relationships/hyperlink" Target="https://pl.wikipedia.org/wiki/Ignacy_Jan_Paderewski#/media/File:Ignacy_Paderewski_0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5803750" cy="136879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Czyli jak Polska odzyskała niepodległość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80960" cy="1626839"/>
          </a:xfrm>
        </p:spPr>
        <p:txBody>
          <a:bodyPr>
            <a:noAutofit/>
          </a:bodyPr>
          <a:lstStyle/>
          <a:p>
            <a:r>
              <a:rPr lang="pl-PL" sz="8000" i="1" dirty="0" smtClean="0">
                <a:latin typeface="Book Antiqua" panose="02040602050305030304" pitchFamily="18" charset="0"/>
              </a:rPr>
              <a:t>100 lat wolności</a:t>
            </a:r>
            <a:endParaRPr lang="pl-PL" sz="8000" i="1" dirty="0">
              <a:latin typeface="Book Antiqua" panose="0204060205030503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228184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Wykonała Agata Góralska</a:t>
            </a:r>
            <a:endParaRPr lang="pl-PL" dirty="0"/>
          </a:p>
        </p:txBody>
      </p:sp>
      <p:pic>
        <p:nvPicPr>
          <p:cNvPr id="5" name="Natalia Karpińska - Ojczyzno 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9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/>
              <a:t>Mazurzy i Warmiacy mieli zatem wybierać między doskonale im znanymi Prusami Wschodnimi a odrodzonym państwem polskim, z którym stracili łączność w 1772 roku (Warmiacy i Powiślacy) albo nie posiadali jej nigdy wcześniej (Mazurzy). Ponadto plebiscyt odbył się w bardzo trudnym dla Polski momencie, w czasie rozpoczętej 4 lipca 1920 generalnej ofensywy Armii Czerwonej w trakcie wojny polsko-bolszewickiej. 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Plebiscyty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241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928992" cy="5134312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/>
              <a:t>W dniu 20 marca 1921 r. odbył się </a:t>
            </a:r>
            <a:r>
              <a:rPr lang="pl-PL" sz="2400" b="1" dirty="0" smtClean="0"/>
              <a:t>plebiscyt na ziemiach śląskich.</a:t>
            </a:r>
            <a:r>
              <a:rPr lang="pl-PL" sz="2400" dirty="0"/>
              <a:t> Objął on 1573 gminy prowincji górnośląskiej w powiatach: bytomskim, katowickim, gliwickim, tarnogórskim, rybnickim, pszczyńskim, strzeleckim, opolskim, lublinieckim, kozielskim, kluczborskim, głubczyckim i części powiatu prudnickiego. Głosowano również w niewielkiej części powiatu namysłowskiego, leżącego historycznie i administracyjnie na Dolnym </a:t>
            </a:r>
            <a:r>
              <a:rPr lang="pl-PL" sz="2400" dirty="0" smtClean="0"/>
              <a:t>Śląsku.</a:t>
            </a:r>
            <a:endParaRPr lang="pl-PL" sz="2400" dirty="0"/>
          </a:p>
          <a:p>
            <a:endParaRPr lang="pl-PL" sz="5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Plebiscyty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874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pl-PL" sz="2400" dirty="0"/>
              <a:t>W głosowaniu udział wzięło 1 190 846 uprawnionych. Frekwencja była więc prawie stuprocentowa (głosowało ok.98% uprawnionych).</a:t>
            </a:r>
          </a:p>
          <a:p>
            <a:pPr algn="ctr"/>
            <a:r>
              <a:rPr lang="pl-PL" sz="2400" dirty="0"/>
              <a:t>W wyniku podliczenia głosów w sposób globalny za Polską opowiedziało się 40,4%, a za Niemcami 59,5% uprawnionych do głosowania.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Plebiscyty</a:t>
            </a:r>
            <a:endParaRPr lang="pl-PL" dirty="0"/>
          </a:p>
        </p:txBody>
      </p:sp>
      <p:pic>
        <p:nvPicPr>
          <p:cNvPr id="3074" name="Picture 2" descr="C:\Users\wojci\Desktop\100\mapa_wyniki_plebiscy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29" y="836712"/>
            <a:ext cx="400573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398821" y="5774486"/>
            <a:ext cx="4005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Wyniki plebiscytu:</a:t>
            </a:r>
          </a:p>
          <a:p>
            <a:pPr algn="ctr"/>
            <a:r>
              <a:rPr lang="pl-PL" dirty="0" smtClean="0"/>
              <a:t>Czerwone – za Polską</a:t>
            </a:r>
          </a:p>
          <a:p>
            <a:pPr algn="ctr"/>
            <a:r>
              <a:rPr lang="pl-PL" dirty="0" smtClean="0"/>
              <a:t>Szare – za Niemcami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362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/>
              <a:t>Po zakończeniu powstania, przyznano Polsce decyzją Konferencji Ambasadorów w Paryżu z 20 października 1921 </a:t>
            </a:r>
            <a:r>
              <a:rPr lang="pl-PL" sz="2400" dirty="0" smtClean="0"/>
              <a:t>roku, </a:t>
            </a:r>
            <a:r>
              <a:rPr lang="pl-PL" sz="2400" dirty="0"/>
              <a:t>głównie z inicjatywy Francji, której zależało na maksymalnym osłabieniu Niemiec, Katowice, Królewską Hutę, Siemianowice Śląskie, Świętochłowice oraz powiaty: pszczyński, katowicki, </a:t>
            </a:r>
            <a:r>
              <a:rPr lang="pl-PL" sz="2400" dirty="0" smtClean="0"/>
              <a:t>większe części</a:t>
            </a:r>
            <a:r>
              <a:rPr lang="pl-PL" sz="2400" dirty="0"/>
              <a:t> </a:t>
            </a:r>
            <a:r>
              <a:rPr lang="pl-PL" sz="2400" dirty="0" smtClean="0"/>
              <a:t>bytomskiego wiejskiego</a:t>
            </a:r>
            <a:r>
              <a:rPr lang="pl-PL" sz="2400" dirty="0"/>
              <a:t> (65%), lublinieckiego (68%), rybnickiego (84%), tarnogórskiego </a:t>
            </a:r>
            <a:r>
              <a:rPr lang="pl-PL" sz="2400" dirty="0" smtClean="0"/>
              <a:t>   (74</a:t>
            </a:r>
            <a:r>
              <a:rPr lang="pl-PL" sz="2400" dirty="0"/>
              <a:t>%) i </a:t>
            </a:r>
            <a:r>
              <a:rPr lang="pl-PL" sz="2400" dirty="0" smtClean="0"/>
              <a:t>zabrskiego</a:t>
            </a:r>
            <a:r>
              <a:rPr lang="pl-PL" sz="2400" dirty="0"/>
              <a:t> (60%) oraz skrawki powiatu bytomskiego miejskiego (28%), </a:t>
            </a:r>
            <a:r>
              <a:rPr lang="pl-PL" sz="2400" dirty="0" smtClean="0"/>
              <a:t>raciborskiego</a:t>
            </a:r>
            <a:r>
              <a:rPr lang="pl-PL" sz="2400" dirty="0"/>
              <a:t> </a:t>
            </a:r>
            <a:r>
              <a:rPr lang="pl-PL" sz="2400" dirty="0" smtClean="0"/>
              <a:t>(25</a:t>
            </a:r>
            <a:r>
              <a:rPr lang="pl-PL" sz="2400" dirty="0"/>
              <a:t>%), i </a:t>
            </a:r>
            <a:r>
              <a:rPr lang="pl-PL" sz="2400" dirty="0" smtClean="0"/>
              <a:t>gliwickiego,</a:t>
            </a:r>
            <a:r>
              <a:rPr lang="pl-PL" sz="2400" dirty="0"/>
              <a:t> 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Plebiscyty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933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 smtClean="0"/>
              <a:t>Bądźmy dumni z walki jaką toczyli nasi przodkowie.</a:t>
            </a:r>
          </a:p>
          <a:p>
            <a:pPr algn="ctr"/>
            <a:r>
              <a:rPr lang="pl-PL" sz="2000" dirty="0" smtClean="0"/>
              <a:t>Przez 123 lata walczyli mimo trudności i prześladowań.</a:t>
            </a:r>
          </a:p>
          <a:p>
            <a:pPr algn="ctr"/>
            <a:r>
              <a:rPr lang="pl-PL" sz="2000" dirty="0" smtClean="0"/>
              <a:t>Pamiętajmy o ludziach którzy nie wiedzieli co to wolna Polska.</a:t>
            </a:r>
          </a:p>
          <a:p>
            <a:pPr algn="ctr"/>
            <a:r>
              <a:rPr lang="pl-PL" sz="2000" dirty="0" smtClean="0"/>
              <a:t>Doceńmy to w jakim kraju żyjemy.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Pamiętajmy</a:t>
            </a:r>
            <a:endParaRPr lang="pl-PL" dirty="0"/>
          </a:p>
        </p:txBody>
      </p:sp>
      <p:pic>
        <p:nvPicPr>
          <p:cNvPr id="4099" name="Picture 3" descr="C:\Users\wojci\Desktop\100\rysunek-4-Copy-2-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490119" cy="473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9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7680960" cy="47244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hlinkClick r:id="rId2"/>
              </a:rPr>
              <a:t>https://www.google.pl/search?q=mapa+z+rozbiorami+polski&amp;source=lnms&amp;tbm=isch&amp;sa=X&amp;ved=0ahUKEwij6vqA1Z_eAhUKU1AKHX29B9EQ_AUIDygC&amp;biw=958&amp;bih=359#imgdii=H_yelhc9UC3HeM:&amp;imgrc=jygk7l6mkUVlJM</a:t>
            </a:r>
            <a:r>
              <a:rPr lang="pl-PL" sz="12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hlinkClick r:id="rId3"/>
              </a:rPr>
              <a:t>https://www.google.pl/search?q=powstanie+listopadowe&amp;source=lnms&amp;tbm=isch&amp;sa=X&amp;ved=0ahUKEwjS4Lm115_eAhVJIlAKHamIB_MQ_AUIDigB&amp;biw=958&amp;bih=408#imgrc=dZI9pPtkENCigM</a:t>
            </a:r>
            <a:r>
              <a:rPr lang="pl-PL" sz="12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https://www.google.pl/search?biw=958&amp;bih=359&amp;tbm=isch&amp;sa=1&amp;ei=wbbQW9z1D4fIwQKjnaeoDw&amp;q=powstanie+styczniowe&amp;oq=powstanie+styczniowe&amp;gs_l=img.3..0i67k1l3j0l2j0i67k1j0j0i67k1l2j0.103445.105926.0.106418.10.3.0.7.7.0.134.333.1j2.3.0....0...1c.1.64.img..0.10.388....0.qZLm8YA9SRk#imgrc=yGYL6D48WsKmcM</a:t>
            </a:r>
            <a:r>
              <a:rPr lang="pl-PL" sz="12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https://www.google.pl/search?biw=958&amp;bih=359&amp;tbm=isch&amp;sa=1&amp;ei=arjQW93PBonewAKx3L_IDQ&amp;q=powstanie+ko%C5%9Bciuszkowskie&amp;oq=powstanie+ko&amp;gs_l=img.3.0.0l10.7354.7621.0.9446.2.2.0.0.0.0.137.261.0j2.2.0....0...1c.1.64.img..0.2.259....0.J9y-4Wy9kvQ#imgrc=6FwbcU6E9uZKTM</a:t>
            </a:r>
            <a:r>
              <a:rPr lang="pl-PL" sz="12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hlinkClick r:id="rId4"/>
              </a:rPr>
              <a:t>https://</a:t>
            </a:r>
            <a:r>
              <a:rPr lang="pl-PL" sz="1200" dirty="0" smtClean="0">
                <a:hlinkClick r:id="rId4"/>
              </a:rPr>
              <a:t>pl.wikipedia.org/wiki/Ignacy_Jan_Paderewski</a:t>
            </a:r>
            <a:r>
              <a:rPr lang="pl-PL" sz="1200" dirty="0">
                <a:hlinkClick r:id="rId4"/>
              </a:rPr>
              <a:t>#/</a:t>
            </a:r>
            <a:r>
              <a:rPr lang="pl-PL" sz="1200" dirty="0" smtClean="0">
                <a:hlinkClick r:id="rId4"/>
              </a:rPr>
              <a:t>media/File:Ignacy_Paderewski_02.jpg</a:t>
            </a:r>
            <a:endParaRPr lang="pl-PL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hlinkClick r:id="rId5"/>
              </a:rPr>
              <a:t>https://pl.wikipedia.org/wiki/Traktat_wersalski#/media/File:Treaty_of_Versailles,_</a:t>
            </a:r>
            <a:r>
              <a:rPr lang="pl-PL" sz="1200" dirty="0" smtClean="0">
                <a:hlinkClick r:id="rId5"/>
              </a:rPr>
              <a:t>English_version.jpg</a:t>
            </a:r>
            <a:endParaRPr lang="pl-PL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hlinkClick r:id="rId6"/>
              </a:rPr>
              <a:t>https://pl.wikipedia.org/wiki/Roman_Dmowski#/</a:t>
            </a:r>
            <a:r>
              <a:rPr lang="pl-PL" sz="1200" dirty="0" smtClean="0">
                <a:hlinkClick r:id="rId6"/>
              </a:rPr>
              <a:t>media/File:Roman_Dmowski_in_color.jpg</a:t>
            </a:r>
            <a:endParaRPr lang="pl-PL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https://www.google.pl/search?biw=958&amp;bih=359&amp;tbm=isch&amp;sa=1&amp;ei=g1LXW568IYOMgAahsYZA&amp;q=polska+1919+mapa&amp;oq=polska+1919&amp;gs_l=img.3.1.0l3.95943.99465.0.102737.11.11.0.0.0.0.150.1366.0j11.11.0....0...1c.1.64.img..0.11.1365...35i39k1j0i67k1.0.6vdAiFO9xTE#imgrc=ZxLvxuVjt2jb3M</a:t>
            </a:r>
            <a:r>
              <a:rPr lang="pl-PL" sz="12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https://www.google.pl/search?biw=958&amp;bih=359&amp;tbm=isch&amp;sa=1&amp;ei=X1rXW5KWIYS9swG9_I-gDQ&amp;q=plebiscyt+%C5%9Bl%C4%85sk&amp;oq=plebiscyt+%C5%9B&amp;gs_l=img.3.1.0l2j0i8i30k1l5j0i24k1.7324.11328.0.13873.11.11.0.0.0.0.139.1349.0j11.11.0....0...1c.1.64.img..0.11.1341...35i39k1j0i67k1.0.YMMMevZpSPA#imgrc=Yp65hEhxpZA3-M</a:t>
            </a:r>
            <a:r>
              <a:rPr lang="pl-PL" sz="12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https://www.google.pl/search?tbm=isch&amp;q=niepodleg%C5%82o%C5%9B%C4%87+rysunek&amp;backchip=online_chips:plakat&amp;chips=q:niepodleg%C5%82o%C5%9B%C4%87+rysunek,online_chips:odzyskanie&amp;sa=X&amp;ved=0ahUKEwiRrom1sazeAhVksosKHQ7PD28Q3VYIJygA&amp;biw=958&amp;bih=359&amp;dpr=1#imgrc=Vaheb3Sej6jx8M</a:t>
            </a:r>
            <a:r>
              <a:rPr lang="pl-PL" sz="12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Bibliografia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750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sz="2400" i="1" dirty="0" smtClean="0"/>
              <a:t>Główną przyczyną </a:t>
            </a:r>
            <a:r>
              <a:rPr lang="pl-PL" sz="2400" i="1" dirty="0"/>
              <a:t>rozbiorów była niezdolność kraju do </a:t>
            </a:r>
            <a:r>
              <a:rPr lang="pl-PL" sz="2400" i="1" dirty="0" smtClean="0"/>
              <a:t>reform oraz brak porozumienia, i perspektywicznego myślenia szlachty polskiej.</a:t>
            </a:r>
          </a:p>
          <a:p>
            <a:endParaRPr lang="pl-PL" sz="2400" i="1" dirty="0" smtClean="0"/>
          </a:p>
          <a:p>
            <a:r>
              <a:rPr lang="pl-PL" sz="2000" b="1" dirty="0"/>
              <a:t>I rozbiór Polski</a:t>
            </a:r>
            <a:r>
              <a:rPr lang="pl-PL" sz="2000" dirty="0"/>
              <a:t> – 1772 (Rosja, Prusy, Austria)</a:t>
            </a:r>
          </a:p>
          <a:p>
            <a:r>
              <a:rPr lang="pl-PL" sz="2000" b="1" dirty="0"/>
              <a:t>II rozbiór Polski</a:t>
            </a:r>
            <a:r>
              <a:rPr lang="pl-PL" sz="2000" dirty="0"/>
              <a:t> – 1793 (Rosja, Prusy)</a:t>
            </a:r>
          </a:p>
          <a:p>
            <a:r>
              <a:rPr lang="pl-PL" sz="2000" b="1" dirty="0"/>
              <a:t>III rozbiór Polski</a:t>
            </a:r>
            <a:r>
              <a:rPr lang="pl-PL" sz="2000" dirty="0"/>
              <a:t> – 1795 (Rosja, Prusy, Austria)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80960" cy="1066800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Jak to się stało, że nasza ojczyzna zniknęła z map?</a:t>
            </a:r>
            <a:endParaRPr lang="pl-PL" dirty="0"/>
          </a:p>
        </p:txBody>
      </p:sp>
      <p:pic>
        <p:nvPicPr>
          <p:cNvPr id="1028" name="Picture 4" descr="C:\Users\wojci\Desktop\100\rozbi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663083" cy="61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1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7680325" cy="1066800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123 lata </a:t>
            </a:r>
            <a:r>
              <a:rPr lang="pl-PL" dirty="0" smtClean="0"/>
              <a:t>niewoli</a:t>
            </a:r>
            <a:endParaRPr lang="pl-PL" dirty="0"/>
          </a:p>
        </p:txBody>
      </p:sp>
      <p:pic>
        <p:nvPicPr>
          <p:cNvPr id="2050" name="Picture 2" descr="C:\Users\wojci\Desktop\100\pobr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8288"/>
            <a:ext cx="3921838" cy="28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ojci\Desktop\100\434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38288"/>
            <a:ext cx="4220463" cy="28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51520" y="4509120"/>
            <a:ext cx="392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Insurekcja kościuszkowska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494548" y="4504474"/>
            <a:ext cx="422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Powstanie listopadowe</a:t>
            </a:r>
            <a:endParaRPr lang="pl-PL" dirty="0"/>
          </a:p>
        </p:txBody>
      </p:sp>
      <p:pic>
        <p:nvPicPr>
          <p:cNvPr id="2052" name="Picture 4" descr="C:\Users\wojci\Desktop\100\240px-Polonia_Bitw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439" y="2802000"/>
            <a:ext cx="400014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2212439" y="6021288"/>
            <a:ext cx="400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Powstanie styczniowe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3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sz="2400" dirty="0" smtClean="0"/>
              <a:t>Polska wolność odzyskała za sprawą </a:t>
            </a:r>
            <a:r>
              <a:rPr lang="pl-PL" sz="2400" b="1" i="1" dirty="0" smtClean="0"/>
              <a:t>Traktatu Wersalskiego</a:t>
            </a:r>
            <a:r>
              <a:rPr lang="pl-PL" sz="2400" b="1" dirty="0" smtClean="0"/>
              <a:t> </a:t>
            </a:r>
            <a:r>
              <a:rPr lang="pl-PL" sz="2400" dirty="0" smtClean="0"/>
              <a:t>zawartego </a:t>
            </a:r>
            <a:r>
              <a:rPr lang="pl-PL" sz="2400" dirty="0" smtClean="0"/>
              <a:t>28 czerwca 1919 r. </a:t>
            </a:r>
          </a:p>
          <a:p>
            <a:r>
              <a:rPr lang="pl-PL" sz="2400" dirty="0" smtClean="0"/>
              <a:t>Traktat </a:t>
            </a:r>
            <a:r>
              <a:rPr lang="pl-PL" sz="2400" dirty="0"/>
              <a:t>wersalski został zawarty podczas </a:t>
            </a:r>
            <a:r>
              <a:rPr lang="pl-PL" sz="2400" b="1" i="1" dirty="0"/>
              <a:t>paryskiej konferencji </a:t>
            </a:r>
            <a:r>
              <a:rPr lang="pl-PL" sz="2400" b="1" i="1" dirty="0" smtClean="0"/>
              <a:t>pokojowej</a:t>
            </a:r>
            <a:r>
              <a:rPr lang="pl-PL" sz="2400" b="1" dirty="0" smtClean="0"/>
              <a:t>. </a:t>
            </a:r>
          </a:p>
          <a:p>
            <a:r>
              <a:rPr lang="pl-PL" sz="2400" dirty="0"/>
              <a:t> Polska była </a:t>
            </a:r>
            <a:r>
              <a:rPr lang="pl-PL" sz="2400" dirty="0" smtClean="0"/>
              <a:t>reprezentowana przez</a:t>
            </a:r>
            <a:r>
              <a:rPr lang="pl-PL" sz="2400" dirty="0"/>
              <a:t> </a:t>
            </a:r>
            <a:r>
              <a:rPr lang="pl-PL" sz="2400" b="1" i="1" dirty="0" smtClean="0"/>
              <a:t>Ignacego Paderewskiego</a:t>
            </a:r>
            <a:r>
              <a:rPr lang="pl-PL" sz="2400" dirty="0"/>
              <a:t> i </a:t>
            </a:r>
            <a:r>
              <a:rPr lang="pl-PL" sz="2400" b="1" i="1" dirty="0"/>
              <a:t>Romana </a:t>
            </a:r>
            <a:r>
              <a:rPr lang="pl-PL" sz="2400" b="1" i="1" dirty="0" smtClean="0"/>
              <a:t>Dmowskiego</a:t>
            </a:r>
            <a:r>
              <a:rPr lang="pl-PL" sz="2400" dirty="0" smtClean="0"/>
              <a:t>.</a:t>
            </a:r>
          </a:p>
          <a:p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Upragniona wolność</a:t>
            </a:r>
            <a:endParaRPr lang="pl-PL" dirty="0"/>
          </a:p>
        </p:txBody>
      </p:sp>
      <p:pic>
        <p:nvPicPr>
          <p:cNvPr id="1026" name="Picture 2" descr="C:\Users\wojci\Desktop\100\158px-Treaty_of_Versailles,_English_ver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5041"/>
            <a:ext cx="1827485" cy="27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ojci\Desktop\100\320px-Ignacy_Paderewski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52446"/>
            <a:ext cx="3048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ojci\Desktop\100\Roman_Dmowski_in_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33" y="2452447"/>
            <a:ext cx="2533698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9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pl-PL" sz="2400" dirty="0"/>
              <a:t>Polska odzyskała znaczną część ziem zabranych jej przez </a:t>
            </a:r>
            <a:r>
              <a:rPr lang="pl-PL" sz="2400" dirty="0" smtClean="0"/>
              <a:t>Prusy w </a:t>
            </a:r>
            <a:r>
              <a:rPr lang="pl-PL" sz="2400" dirty="0"/>
              <a:t>I </a:t>
            </a:r>
            <a:r>
              <a:rPr lang="pl-PL" sz="2400" dirty="0" err="1"/>
              <a:t>i</a:t>
            </a:r>
            <a:r>
              <a:rPr lang="pl-PL" sz="2400" dirty="0"/>
              <a:t> II rozbiorze: większą część Wielkopolski i znaczną część byłych Prus Królewskich (zwanych pod zaborem: Prusy Zachodnie), z niewielkim jednak dostępem do morza (144 km); ponadto po plebiscycie na Górnym Śląsku w 1921 r. i III powstaniu śląskim część górnośląskiego zagłębia przemysłowego z Katowicami i Chorzowem.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Ziemie odzyskane</a:t>
            </a:r>
            <a:endParaRPr lang="pl-PL" dirty="0"/>
          </a:p>
        </p:txBody>
      </p:sp>
      <p:pic>
        <p:nvPicPr>
          <p:cNvPr id="2050" name="Picture 2" descr="C:\Users\wojci\Desktop\100\m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36208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339752" y="5805264"/>
            <a:ext cx="436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Polska 1920 - 1922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627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/>
              <a:t>W plebiscycie ludność zamieszkująca Warmię, Mazury i Powiśle miała zdecydować o przyłączeniu tych ziem do nowo powstałego państwa polskiego lub o pozostawieniu ich w granicach Prus Wschodnich. Nad przebiegiem głosowania czuwały komisje międzysojusznicze powołane przez Ligę Narodów.</a:t>
            </a:r>
          </a:p>
          <a:p>
            <a:pPr algn="ctr"/>
            <a:r>
              <a:rPr lang="pl-PL" sz="2400" dirty="0"/>
              <a:t>Wyjątkiem było włączenie w skład Polski części powiatu nidzickiego z Działdowem w lutym 1920 roku. Motywowane to było gospodarczymi interesami Polski (przez Działdowo przebiegała linia kolejowa z Warszawy do Gdańska).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Plebiscyty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368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/>
              <a:t>Obszar plebiscytowy obejmował trzy powiaty na Warmii (miasto Olsztyn, powiaty ziemskie olsztyński i reszelski), osiem powiatów na Mazurach (ostródzki, nidzicki, szczycieński, piski, ełcki, olecki, giżycki i mrągowski) i cztery powiaty na Powiślu (suski, kwidzyński, sztumski i malborski). Jak można zauważyć, nie obejmował on północnej części Warmii oraz okręgu Elbląga, należących do 1772 roku do Polski, które były w większości niemieckojęzyczne</a:t>
            </a:r>
            <a:r>
              <a:rPr lang="pl-PL" sz="2800" dirty="0" smtClean="0"/>
              <a:t>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Plebiscyty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039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pl-PL" sz="2800" dirty="0"/>
              <a:t>Wyniki plebiscytu były dla Polski druzgocącą klęską. W okręgu olsztyńskim za Niemcami opowiedziało się 363 209 osób, za Polską – 7 980, w okręgu kwidzyńskim za Niemcami 96 894, za Polską – 7 947. (według innych opracowań: za Polską 8018 osób, a za Niemcami 96 923 osoby) W obu okręgach za Polską głosowało 3,4% uprawnionych. 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Plebiscyty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218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dirty="0"/>
              <a:t>Na niekorzystny dla Polski wynik złożyło się szereg </a:t>
            </a:r>
            <a:r>
              <a:rPr lang="pl-PL" sz="2400" dirty="0" smtClean="0"/>
              <a:t>przyczyn. </a:t>
            </a:r>
            <a:r>
              <a:rPr lang="pl-PL" sz="2400" dirty="0"/>
              <a:t>Wpływ na przebieg kampanii plebiscytowej miała terrorystyczna działalność niemieckich bojówek, a także stronnicza nieraz postawa Komisji </a:t>
            </a:r>
            <a:r>
              <a:rPr lang="pl-PL" sz="2400" dirty="0" smtClean="0"/>
              <a:t>Międzysojuszniczej. </a:t>
            </a:r>
            <a:r>
              <a:rPr lang="pl-PL" sz="2400" dirty="0"/>
              <a:t>Poza tym na kartach wyborczych zamiast słowa </a:t>
            </a:r>
            <a:r>
              <a:rPr lang="pl-PL" sz="2400" i="1" dirty="0"/>
              <a:t>Niemcy</a:t>
            </a:r>
            <a:r>
              <a:rPr lang="pl-PL" sz="2400" dirty="0"/>
              <a:t> wydrukowane były słowa </a:t>
            </a:r>
            <a:r>
              <a:rPr lang="pl-PL" sz="2400" i="1" dirty="0"/>
              <a:t>Prusy Wschodnie</a:t>
            </a:r>
            <a:r>
              <a:rPr lang="pl-PL" sz="2400" dirty="0"/>
              <a:t>. 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Plebiscyty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893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213</TotalTime>
  <Words>419</Words>
  <Application>Microsoft Office PowerPoint</Application>
  <PresentationFormat>Pokaz na ekranie (4:3)</PresentationFormat>
  <Paragraphs>57</Paragraphs>
  <Slides>15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Mylar</vt:lpstr>
      <vt:lpstr>100 lat wolności</vt:lpstr>
      <vt:lpstr>Jak to się stało, że nasza ojczyzna zniknęła z map?</vt:lpstr>
      <vt:lpstr>123 lata niewoli</vt:lpstr>
      <vt:lpstr>Upragniona wolność</vt:lpstr>
      <vt:lpstr>Ziemie odzyskane</vt:lpstr>
      <vt:lpstr>Plebiscyty</vt:lpstr>
      <vt:lpstr>Plebiscyty</vt:lpstr>
      <vt:lpstr>Plebiscyty</vt:lpstr>
      <vt:lpstr>Plebiscyty</vt:lpstr>
      <vt:lpstr>Plebiscyty</vt:lpstr>
      <vt:lpstr>Plebiscyty</vt:lpstr>
      <vt:lpstr>Plebiscyty</vt:lpstr>
      <vt:lpstr>Plebiscyty</vt:lpstr>
      <vt:lpstr>Pamiętajmy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lat wolności</dc:title>
  <dc:creator>wojciech.goralski@o2.pl</dc:creator>
  <cp:lastModifiedBy>wojciech.goralski@o2.pl</cp:lastModifiedBy>
  <cp:revision>18</cp:revision>
  <dcterms:created xsi:type="dcterms:W3CDTF">2018-10-24T17:24:15Z</dcterms:created>
  <dcterms:modified xsi:type="dcterms:W3CDTF">2018-10-29T19:53:13Z</dcterms:modified>
</cp:coreProperties>
</file>