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5"/>
  </p:notesMasterIdLst>
  <p:sldIdLst>
    <p:sldId id="256" r:id="rId2"/>
    <p:sldId id="480" r:id="rId3"/>
    <p:sldId id="424" r:id="rId4"/>
    <p:sldId id="479" r:id="rId5"/>
    <p:sldId id="509" r:id="rId6"/>
    <p:sldId id="510" r:id="rId7"/>
    <p:sldId id="257" r:id="rId8"/>
    <p:sldId id="334" r:id="rId9"/>
    <p:sldId id="335" r:id="rId10"/>
    <p:sldId id="336" r:id="rId11"/>
    <p:sldId id="438" r:id="rId12"/>
    <p:sldId id="337" r:id="rId13"/>
    <p:sldId id="439" r:id="rId14"/>
    <p:sldId id="338" r:id="rId15"/>
    <p:sldId id="440" r:id="rId16"/>
    <p:sldId id="339" r:id="rId17"/>
    <p:sldId id="441" r:id="rId18"/>
    <p:sldId id="340" r:id="rId19"/>
    <p:sldId id="442" r:id="rId20"/>
    <p:sldId id="341" r:id="rId21"/>
    <p:sldId id="443" r:id="rId22"/>
    <p:sldId id="342" r:id="rId23"/>
    <p:sldId id="444" r:id="rId24"/>
    <p:sldId id="426" r:id="rId25"/>
    <p:sldId id="445" r:id="rId26"/>
    <p:sldId id="481" r:id="rId27"/>
    <p:sldId id="48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427" r:id="rId42"/>
    <p:sldId id="430" r:id="rId43"/>
    <p:sldId id="431" r:id="rId44"/>
    <p:sldId id="428" r:id="rId45"/>
    <p:sldId id="429" r:id="rId46"/>
    <p:sldId id="356" r:id="rId47"/>
    <p:sldId id="484" r:id="rId48"/>
    <p:sldId id="483" r:id="rId49"/>
    <p:sldId id="357" r:id="rId50"/>
    <p:sldId id="432" r:id="rId51"/>
    <p:sldId id="358" r:id="rId52"/>
    <p:sldId id="359" r:id="rId53"/>
    <p:sldId id="360" r:id="rId54"/>
    <p:sldId id="361" r:id="rId55"/>
    <p:sldId id="362" r:id="rId56"/>
    <p:sldId id="363" r:id="rId57"/>
    <p:sldId id="364" r:id="rId58"/>
    <p:sldId id="469" r:id="rId59"/>
    <p:sldId id="486" r:id="rId60"/>
    <p:sldId id="487" r:id="rId61"/>
    <p:sldId id="489" r:id="rId62"/>
    <p:sldId id="488" r:id="rId63"/>
    <p:sldId id="490" r:id="rId64"/>
    <p:sldId id="491" r:id="rId65"/>
    <p:sldId id="492" r:id="rId66"/>
    <p:sldId id="493" r:id="rId67"/>
    <p:sldId id="258" r:id="rId68"/>
    <p:sldId id="314" r:id="rId69"/>
    <p:sldId id="259" r:id="rId70"/>
    <p:sldId id="260" r:id="rId71"/>
    <p:sldId id="503" r:id="rId72"/>
    <p:sldId id="315" r:id="rId73"/>
    <p:sldId id="316" r:id="rId74"/>
    <p:sldId id="261" r:id="rId75"/>
    <p:sldId id="317" r:id="rId76"/>
    <p:sldId id="411" r:id="rId77"/>
    <p:sldId id="318" r:id="rId78"/>
    <p:sldId id="319" r:id="rId79"/>
    <p:sldId id="320" r:id="rId80"/>
    <p:sldId id="264" r:id="rId81"/>
    <p:sldId id="265" r:id="rId82"/>
    <p:sldId id="263" r:id="rId83"/>
    <p:sldId id="266" r:id="rId84"/>
    <p:sldId id="485" r:id="rId85"/>
    <p:sldId id="268" r:id="rId86"/>
    <p:sldId id="365" r:id="rId87"/>
    <p:sldId id="366" r:id="rId88"/>
    <p:sldId id="367" r:id="rId89"/>
    <p:sldId id="369" r:id="rId90"/>
    <p:sldId id="370" r:id="rId91"/>
    <p:sldId id="371" r:id="rId92"/>
    <p:sldId id="372" r:id="rId93"/>
    <p:sldId id="374" r:id="rId94"/>
    <p:sldId id="502" r:id="rId95"/>
    <p:sldId id="375" r:id="rId96"/>
    <p:sldId id="376" r:id="rId97"/>
    <p:sldId id="406" r:id="rId98"/>
    <p:sldId id="332" r:id="rId99"/>
    <p:sldId id="333" r:id="rId100"/>
    <p:sldId id="434" r:id="rId101"/>
    <p:sldId id="377" r:id="rId102"/>
    <p:sldId id="380" r:id="rId103"/>
    <p:sldId id="512" r:id="rId104"/>
    <p:sldId id="495" r:id="rId105"/>
    <p:sldId id="516" r:id="rId106"/>
    <p:sldId id="497" r:id="rId107"/>
    <p:sldId id="387" r:id="rId108"/>
    <p:sldId id="394" r:id="rId109"/>
    <p:sldId id="466" r:id="rId110"/>
    <p:sldId id="398" r:id="rId111"/>
    <p:sldId id="390" r:id="rId112"/>
    <p:sldId id="496" r:id="rId113"/>
    <p:sldId id="421" r:id="rId114"/>
    <p:sldId id="267" r:id="rId115"/>
    <p:sldId id="504" r:id="rId116"/>
    <p:sldId id="514" r:id="rId117"/>
    <p:sldId id="519" r:id="rId118"/>
    <p:sldId id="515" r:id="rId119"/>
    <p:sldId id="517" r:id="rId120"/>
    <p:sldId id="302" r:id="rId121"/>
    <p:sldId id="506" r:id="rId122"/>
    <p:sldId id="501" r:id="rId123"/>
    <p:sldId id="313" r:id="rId124"/>
    <p:sldId id="392" r:id="rId125"/>
    <p:sldId id="393" r:id="rId126"/>
    <p:sldId id="402" r:id="rId127"/>
    <p:sldId id="507" r:id="rId128"/>
    <p:sldId id="518" r:id="rId129"/>
    <p:sldId id="269" r:id="rId130"/>
    <p:sldId id="309" r:id="rId131"/>
    <p:sldId id="303" r:id="rId132"/>
    <p:sldId id="304" r:id="rId133"/>
    <p:sldId id="287" r:id="rId134"/>
    <p:sldId id="467" r:id="rId135"/>
    <p:sldId id="327" r:id="rId136"/>
    <p:sldId id="280" r:id="rId137"/>
    <p:sldId id="435" r:id="rId138"/>
    <p:sldId id="505" r:id="rId139"/>
    <p:sldId id="513" r:id="rId140"/>
    <p:sldId id="412" r:id="rId141"/>
    <p:sldId id="476" r:id="rId142"/>
    <p:sldId id="508" r:id="rId143"/>
    <p:sldId id="328" r:id="rId1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6980" autoAdjust="0"/>
  </p:normalViewPr>
  <p:slideViewPr>
    <p:cSldViewPr>
      <p:cViewPr>
        <p:scale>
          <a:sx n="60" d="100"/>
          <a:sy n="60" d="100"/>
        </p:scale>
        <p:origin x="-166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D86E7-A7B5-4E15-AD46-557EB08EEFA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63688-DB4D-43BB-BE94-E56FFE4BDE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27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5125BA-9611-4CB1-9543-5E93746F7C98}" type="datetimeFigureOut">
              <a:rPr lang="pl-PL" smtClean="0"/>
              <a:t>2019-09-10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AD3A75-BC33-4F91-9195-1895DDF9B1B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3501008"/>
            <a:ext cx="7543800" cy="2593975"/>
          </a:xfrm>
        </p:spPr>
        <p:txBody>
          <a:bodyPr/>
          <a:lstStyle/>
          <a:p>
            <a:pPr algn="ctr"/>
            <a:r>
              <a:rPr lang="pl-PL" dirty="0" smtClean="0"/>
              <a:t>Rok szkolny </a:t>
            </a:r>
            <a:br>
              <a:rPr lang="pl-PL" dirty="0" smtClean="0"/>
            </a:br>
            <a:r>
              <a:rPr lang="pl-PL" dirty="0" smtClean="0"/>
              <a:t>2019/ 2020</a:t>
            </a: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168352" cy="324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5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978080" cy="1069975"/>
          </a:xfrm>
        </p:spPr>
        <p:txBody>
          <a:bodyPr/>
          <a:lstStyle/>
          <a:p>
            <a:r>
              <a:rPr lang="pl-PL" dirty="0" smtClean="0"/>
              <a:t>Oddział przedszkolny: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WYCHOWAWCA: 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pani WIOLETTA KODYRA 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MARTA SZCZEPAŃSKA</a:t>
            </a:r>
            <a:br>
              <a:rPr lang="pl-PL" sz="4400" dirty="0" smtClean="0"/>
            </a:br>
            <a:r>
              <a:rPr lang="pl-PL" sz="3200" dirty="0" smtClean="0"/>
              <a:t>Sala</a:t>
            </a:r>
            <a:r>
              <a:rPr lang="pl-PL" sz="4400" dirty="0" smtClean="0"/>
              <a:t>: 8, 9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8466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Dodatkowo- poza dotacją podręcznikową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PODRĘCZNIKI I ĆWICZENIA </a:t>
            </a:r>
            <a:br>
              <a:rPr lang="pl-PL" sz="4400" dirty="0" smtClean="0"/>
            </a:br>
            <a:r>
              <a:rPr lang="pl-PL" sz="4400" dirty="0" smtClean="0"/>
              <a:t>Z RELIGII,</a:t>
            </a:r>
          </a:p>
          <a:p>
            <a:r>
              <a:rPr lang="pl-PL" sz="4400" dirty="0" smtClean="0"/>
              <a:t>WYBRANE ĆWICZENIA DO KLAS IV-VIII,</a:t>
            </a:r>
            <a:endParaRPr lang="pl-PL" sz="4400" dirty="0"/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84645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8638728" cy="4267200"/>
          </a:xfrm>
        </p:spPr>
        <p:txBody>
          <a:bodyPr/>
          <a:lstStyle/>
          <a:p>
            <a:r>
              <a:rPr lang="pl-PL" dirty="0" smtClean="0"/>
              <a:t>ZAJĘCIA POZALEKCYJNE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232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92696"/>
            <a:ext cx="8532440" cy="1829271"/>
          </a:xfrm>
        </p:spPr>
        <p:txBody>
          <a:bodyPr/>
          <a:lstStyle/>
          <a:p>
            <a:r>
              <a:rPr lang="pl-PL" sz="4000" dirty="0" smtClean="0"/>
              <a:t>Zajęcia z projektu „Dziś przygotowujemy się do jutra”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7632848" cy="1066800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pl-PL" sz="3200" b="1" u="sng" dirty="0" smtClean="0"/>
              <a:t>Kontynuacja zajęć z roku szkolnego 2018/ 2019</a:t>
            </a:r>
          </a:p>
          <a:p>
            <a:pPr marL="342900" indent="-342900">
              <a:buFontTx/>
              <a:buChar char="-"/>
            </a:pPr>
            <a:r>
              <a:rPr lang="pl-PL" sz="3200" b="1" u="sng" dirty="0" smtClean="0"/>
              <a:t>Nowe zajęcia- nabór do grup:</a:t>
            </a:r>
            <a:endParaRPr lang="pl-PL" sz="3200" b="1" u="sng" dirty="0"/>
          </a:p>
        </p:txBody>
      </p:sp>
    </p:spTree>
    <p:extLst>
      <p:ext uri="{BB962C8B-B14F-4D97-AF65-F5344CB8AC3E}">
        <p14:creationId xmlns:p14="http://schemas.microsoft.com/office/powerpoint/2010/main" val="22314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0"/>
            <a:ext cx="8363272" cy="6126163"/>
          </a:xfrm>
        </p:spPr>
        <p:txBody>
          <a:bodyPr/>
          <a:lstStyle/>
          <a:p>
            <a:r>
              <a:rPr lang="pl-PL" dirty="0" smtClean="0"/>
              <a:t>Zajęcia języka angielskiego- klasa VIII, </a:t>
            </a:r>
            <a:br>
              <a:rPr lang="pl-PL" dirty="0" smtClean="0"/>
            </a:br>
            <a:r>
              <a:rPr lang="pl-PL" dirty="0" smtClean="0"/>
              <a:t>2 godz. tygodniowo</a:t>
            </a:r>
          </a:p>
          <a:p>
            <a:r>
              <a:rPr lang="pl-PL" dirty="0" smtClean="0"/>
              <a:t>Zajęcia języka angielskiego- klasa I,</a:t>
            </a:r>
            <a:br>
              <a:rPr lang="pl-PL" dirty="0" smtClean="0"/>
            </a:br>
            <a:r>
              <a:rPr lang="pl-PL" dirty="0"/>
              <a:t>2 godz. </a:t>
            </a:r>
            <a:r>
              <a:rPr lang="pl-PL" dirty="0" smtClean="0"/>
              <a:t>tygodniowo</a:t>
            </a:r>
          </a:p>
          <a:p>
            <a:r>
              <a:rPr lang="pl-PL" dirty="0" smtClean="0"/>
              <a:t>Zajęcia języka niemieckiego – klasa VI- 1 lub 2 godz. tygodniowo,</a:t>
            </a:r>
          </a:p>
          <a:p>
            <a:r>
              <a:rPr lang="pl-PL" dirty="0" smtClean="0"/>
              <a:t>Zajęcia języka niemieckiego- klasy IV- V- 2 godz. tygodniowo,</a:t>
            </a:r>
          </a:p>
          <a:p>
            <a:r>
              <a:rPr lang="pl-PL" dirty="0" smtClean="0"/>
              <a:t>Matematyczne inspiracje- klasa I- 2 godz. tygodniowo,</a:t>
            </a:r>
          </a:p>
          <a:p>
            <a:r>
              <a:rPr lang="pl-PL" dirty="0" smtClean="0"/>
              <a:t>Chemia metodą eksperymentu- 2 grupy po 2 godz. tygodniowo,</a:t>
            </a:r>
          </a:p>
          <a:p>
            <a:r>
              <a:rPr lang="pl-PL" dirty="0" smtClean="0"/>
              <a:t>Zajęcia rozwijające kompetencje cyfrowe uczniów, w tym bezpieczeństwo w cyberprzestrzeni- kl. IV- VII- 1 godz. tygodniowo,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97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92696"/>
            <a:ext cx="8532440" cy="1829271"/>
          </a:xfrm>
        </p:spPr>
        <p:txBody>
          <a:bodyPr/>
          <a:lstStyle/>
          <a:p>
            <a:r>
              <a:rPr lang="pl-PL" sz="4000" dirty="0" smtClean="0"/>
              <a:t>SKS- SZKOLNE KOŁO SPORTOWE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7632848" cy="1066800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pl-PL" sz="3200" b="1" u="sng" dirty="0" smtClean="0"/>
              <a:t>4 godziny tygodniowo</a:t>
            </a:r>
            <a:endParaRPr lang="pl-PL" sz="3200" b="1" u="sng" dirty="0"/>
          </a:p>
        </p:txBody>
      </p:sp>
    </p:spTree>
    <p:extLst>
      <p:ext uri="{BB962C8B-B14F-4D97-AF65-F5344CB8AC3E}">
        <p14:creationId xmlns:p14="http://schemas.microsoft.com/office/powerpoint/2010/main" val="356907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Dodatkowe zajęcia dla osób chętnych: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85000" lnSpcReduction="20000"/>
          </a:bodyPr>
          <a:lstStyle/>
          <a:p>
            <a:pPr lvl="2">
              <a:buFontTx/>
              <a:buChar char="-"/>
            </a:pPr>
            <a:r>
              <a:rPr lang="pl-PL" sz="3300" dirty="0" smtClean="0"/>
              <a:t>zajęcia </a:t>
            </a:r>
            <a:r>
              <a:rPr lang="pl-PL" sz="3300" dirty="0"/>
              <a:t>polonistyczne- kl. V- VII, </a:t>
            </a:r>
            <a:r>
              <a:rPr lang="pl-PL" sz="3300" dirty="0" smtClean="0"/>
              <a:t/>
            </a:r>
            <a:br>
              <a:rPr lang="pl-PL" sz="3300" dirty="0" smtClean="0"/>
            </a:br>
            <a:r>
              <a:rPr lang="pl-PL" sz="3300" dirty="0" smtClean="0"/>
              <a:t>p</a:t>
            </a:r>
            <a:r>
              <a:rPr lang="pl-PL" sz="3300" dirty="0"/>
              <a:t>. K. </a:t>
            </a:r>
            <a:r>
              <a:rPr lang="pl-PL" sz="3300" dirty="0" err="1"/>
              <a:t>Pępkowska</a:t>
            </a:r>
            <a:r>
              <a:rPr lang="pl-PL" sz="3300" dirty="0" smtClean="0"/>
              <a:t>,</a:t>
            </a:r>
          </a:p>
          <a:p>
            <a:pPr lvl="2">
              <a:buFontTx/>
              <a:buChar char="-"/>
            </a:pPr>
            <a:endParaRPr lang="pl-PL" sz="3300" dirty="0" smtClean="0"/>
          </a:p>
          <a:p>
            <a:pPr lvl="2">
              <a:buFontTx/>
              <a:buChar char="-"/>
            </a:pPr>
            <a:r>
              <a:rPr lang="pl-PL" sz="3300" dirty="0" smtClean="0"/>
              <a:t>zajęcia </a:t>
            </a:r>
            <a:r>
              <a:rPr lang="pl-PL" sz="3300" dirty="0"/>
              <a:t>plastyczne z elementami historii sztuki, kl. IV- VII, p. M. </a:t>
            </a:r>
            <a:r>
              <a:rPr lang="pl-PL" sz="3300" dirty="0" smtClean="0"/>
              <a:t>Kaczmarek,</a:t>
            </a:r>
          </a:p>
          <a:p>
            <a:pPr lvl="2">
              <a:buFontTx/>
              <a:buChar char="-"/>
            </a:pPr>
            <a:endParaRPr lang="pl-PL" sz="3300" dirty="0"/>
          </a:p>
          <a:p>
            <a:pPr lvl="2">
              <a:buFontTx/>
              <a:buChar char="-"/>
            </a:pPr>
            <a:r>
              <a:rPr lang="pl-PL" sz="3300" dirty="0" smtClean="0"/>
              <a:t>koło </a:t>
            </a:r>
            <a:r>
              <a:rPr lang="pl-PL" sz="3300" dirty="0"/>
              <a:t>języka angielskiego – kl. IV-V, </a:t>
            </a:r>
            <a:r>
              <a:rPr lang="pl-PL" sz="3300" dirty="0" smtClean="0"/>
              <a:t/>
            </a:r>
            <a:br>
              <a:rPr lang="pl-PL" sz="3300" dirty="0" smtClean="0"/>
            </a:br>
            <a:r>
              <a:rPr lang="pl-PL" sz="3300" dirty="0" smtClean="0"/>
              <a:t>p</a:t>
            </a:r>
            <a:r>
              <a:rPr lang="pl-PL" sz="3300" dirty="0"/>
              <a:t>. E. </a:t>
            </a:r>
            <a:r>
              <a:rPr lang="pl-PL" sz="3300" dirty="0" err="1" smtClean="0"/>
              <a:t>Kajca</a:t>
            </a:r>
            <a:r>
              <a:rPr lang="pl-PL" sz="3300" dirty="0" smtClean="0"/>
              <a:t>,</a:t>
            </a:r>
          </a:p>
          <a:p>
            <a:pPr lvl="2">
              <a:buFontTx/>
              <a:buChar char="-"/>
            </a:pPr>
            <a:endParaRPr lang="pl-PL" sz="3300" dirty="0"/>
          </a:p>
          <a:p>
            <a:pPr lvl="2">
              <a:buFontTx/>
              <a:buChar char="-"/>
            </a:pPr>
            <a:r>
              <a:rPr lang="pl-PL" sz="3300" dirty="0" smtClean="0"/>
              <a:t>zespół </a:t>
            </a:r>
            <a:r>
              <a:rPr lang="pl-PL" sz="3300" dirty="0"/>
              <a:t>muzyczny- kl. VI- VII- p. E, Dudek </a:t>
            </a:r>
            <a:br>
              <a:rPr lang="pl-PL" sz="33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184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764704"/>
            <a:ext cx="8532440" cy="1829271"/>
          </a:xfrm>
        </p:spPr>
        <p:txBody>
          <a:bodyPr/>
          <a:lstStyle/>
          <a:p>
            <a:r>
              <a:rPr lang="pl-PL" sz="4000" dirty="0" smtClean="0"/>
              <a:t>ZAJĘCIA Z ROBOTYKI </a:t>
            </a:r>
            <a:br>
              <a:rPr lang="pl-PL" sz="4000" dirty="0" smtClean="0"/>
            </a:br>
            <a:r>
              <a:rPr lang="pl-PL" sz="4000" dirty="0" smtClean="0"/>
              <a:t>I POROGRAMOWANIA, prowadzone przez wolontariuszy </a:t>
            </a:r>
            <a:br>
              <a:rPr lang="pl-PL" sz="4000" dirty="0" smtClean="0"/>
            </a:br>
            <a:r>
              <a:rPr lang="pl-PL" sz="4000" dirty="0" smtClean="0"/>
              <a:t>z Projektora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1066800"/>
          </a:xfrm>
        </p:spPr>
        <p:txBody>
          <a:bodyPr>
            <a:noAutofit/>
          </a:bodyPr>
          <a:lstStyle/>
          <a:p>
            <a:r>
              <a:rPr lang="pl-PL" sz="3200" b="1" u="sng" dirty="0" smtClean="0"/>
              <a:t>- 21-22 września 2019 roku- w godz. 10.00- 13.15</a:t>
            </a:r>
          </a:p>
          <a:p>
            <a:r>
              <a:rPr lang="pl-PL" sz="3200" b="1" u="sng" dirty="0" smtClean="0"/>
              <a:t>- 28- 29 września 2019 roku- w godz. 10.00- 13.15</a:t>
            </a:r>
            <a:endParaRPr lang="pl-PL" sz="3200" b="1" u="sng" dirty="0"/>
          </a:p>
        </p:txBody>
      </p:sp>
    </p:spTree>
    <p:extLst>
      <p:ext uri="{BB962C8B-B14F-4D97-AF65-F5344CB8AC3E}">
        <p14:creationId xmlns:p14="http://schemas.microsoft.com/office/powerpoint/2010/main" val="342983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-1179512"/>
            <a:ext cx="7543800" cy="2593975"/>
          </a:xfrm>
        </p:spPr>
        <p:txBody>
          <a:bodyPr/>
          <a:lstStyle/>
          <a:p>
            <a:r>
              <a:rPr lang="pl-PL" dirty="0" smtClean="0"/>
              <a:t>HAJDASZ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763114" y="1325727"/>
            <a:ext cx="6696744" cy="3744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Zajęcia- poniedziałek </a:t>
            </a:r>
            <a:br>
              <a:rPr lang="pl-PL" sz="4000" dirty="0" smtClean="0"/>
            </a:br>
            <a:r>
              <a:rPr lang="pl-PL" sz="4000" dirty="0" smtClean="0"/>
              <a:t>14.00- 14.45</a:t>
            </a:r>
          </a:p>
          <a:p>
            <a:pPr algn="ctr"/>
            <a:r>
              <a:rPr lang="pl-PL" sz="4000" dirty="0" smtClean="0"/>
              <a:t>Zajęcia zaczynają się 23.09.2019</a:t>
            </a:r>
            <a:endParaRPr lang="pl-PL" sz="4000" dirty="0"/>
          </a:p>
        </p:txBody>
      </p:sp>
      <p:sp>
        <p:nvSpPr>
          <p:cNvPr id="6" name="Prostokąt 5"/>
          <p:cNvSpPr/>
          <p:nvPr/>
        </p:nvSpPr>
        <p:spPr>
          <a:xfrm>
            <a:off x="683568" y="5345832"/>
            <a:ext cx="67687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Prowadzący: pani ANNA TOMASIUK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4733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09601"/>
            <a:ext cx="9828584" cy="4267200"/>
          </a:xfrm>
        </p:spPr>
        <p:txBody>
          <a:bodyPr/>
          <a:lstStyle/>
          <a:p>
            <a:r>
              <a:rPr lang="pl-PL" dirty="0" smtClean="0"/>
              <a:t>REALIZOWANE PROGRAMY: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3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Platforma i system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5400" dirty="0" smtClean="0"/>
              <a:t>EDUNECT-  lekcje utrwalające </a:t>
            </a:r>
            <a:br>
              <a:rPr lang="pl-PL" sz="5400" dirty="0" smtClean="0"/>
            </a:br>
            <a:r>
              <a:rPr lang="pl-PL" sz="5400" dirty="0" smtClean="0"/>
              <a:t>i powtórzeniowe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16459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Obowiązkowo- 25</a:t>
            </a:r>
          </a:p>
          <a:p>
            <a:r>
              <a:rPr lang="pl-PL" sz="5400" dirty="0" smtClean="0"/>
              <a:t>Dodatkowo- 1 (religia)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23278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„UMIEM PŁYWAĆ”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683568" y="3717032"/>
            <a:ext cx="7200800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ZACZYNAMY   WRZESIEŃ </a:t>
            </a:r>
            <a:br>
              <a:rPr lang="pl-PL" sz="4000" dirty="0" smtClean="0"/>
            </a:br>
            <a:r>
              <a:rPr lang="pl-PL" sz="4000" dirty="0" smtClean="0"/>
              <a:t>2019 ROKU</a:t>
            </a:r>
            <a:endParaRPr lang="pl-PL" sz="40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5004048" y="2780928"/>
            <a:ext cx="31683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DLA KLASY I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56088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09601"/>
            <a:ext cx="9540552" cy="4267200"/>
          </a:xfrm>
        </p:spPr>
        <p:txBody>
          <a:bodyPr/>
          <a:lstStyle/>
          <a:p>
            <a:r>
              <a:rPr lang="pl-PL" dirty="0" smtClean="0"/>
              <a:t>SAMORZĄDNOŚĆ UCZNIÓW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699792" y="5373216"/>
            <a:ext cx="48245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Opiekun Samorządu szkolnego: p. E. Dudek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3008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09601"/>
            <a:ext cx="9540552" cy="2603375"/>
          </a:xfrm>
        </p:spPr>
        <p:txBody>
          <a:bodyPr/>
          <a:lstStyle/>
          <a:p>
            <a:r>
              <a:rPr lang="pl-PL" dirty="0" smtClean="0"/>
              <a:t>WOLONTARIAT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483768" y="5085184"/>
            <a:ext cx="41764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Opiekun Szkolnego Koła Wolontariatu: p. J. Karpińska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933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Zbieramy nakrętki,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Ocenianie zachowania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496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58" y="1196752"/>
            <a:ext cx="9023738" cy="4267200"/>
          </a:xfrm>
        </p:spPr>
        <p:txBody>
          <a:bodyPr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7200" dirty="0" smtClean="0"/>
              <a:t>STYPENDIA DLA UCZNIÓW</a:t>
            </a:r>
            <a:r>
              <a:rPr lang="pl-PL" sz="7200" dirty="0"/>
              <a:t/>
            </a:r>
            <a:br>
              <a:rPr lang="pl-PL" sz="7200" dirty="0"/>
            </a:b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21585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2520280"/>
          </a:xfrm>
        </p:spPr>
        <p:txBody>
          <a:bodyPr/>
          <a:lstStyle/>
          <a:p>
            <a:r>
              <a:rPr lang="pl-PL" sz="7200" dirty="0" smtClean="0"/>
              <a:t>ZADANIA DOMOWE</a:t>
            </a:r>
            <a:endParaRPr lang="pl-PL" sz="7200" dirty="0"/>
          </a:p>
        </p:txBody>
      </p:sp>
    </p:spTree>
    <p:extLst>
      <p:ext uri="{BB962C8B-B14F-4D97-AF65-F5344CB8AC3E}">
        <p14:creationId xmlns:p14="http://schemas.microsoft.com/office/powerpoint/2010/main" val="105879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600200"/>
          </a:xfrm>
        </p:spPr>
        <p:txBody>
          <a:bodyPr/>
          <a:lstStyle/>
          <a:p>
            <a:r>
              <a:rPr lang="pl-PL" dirty="0" smtClean="0"/>
              <a:t>WYCHOWANIE </a:t>
            </a:r>
            <a:br>
              <a:rPr lang="pl-PL" dirty="0" smtClean="0"/>
            </a:br>
            <a:r>
              <a:rPr lang="pl-PL" dirty="0" smtClean="0"/>
              <a:t>DO ŻYCIA W RODZINIE</a:t>
            </a:r>
            <a:br>
              <a:rPr lang="pl-PL" dirty="0" smtClean="0"/>
            </a:br>
            <a:r>
              <a:rPr lang="pl-PL" dirty="0" smtClean="0"/>
              <a:t>W KLASACH IV- VIII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25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600200"/>
          </a:xfrm>
        </p:spPr>
        <p:txBody>
          <a:bodyPr/>
          <a:lstStyle/>
          <a:p>
            <a:r>
              <a:rPr lang="pl-PL" dirty="0" smtClean="0"/>
              <a:t>DZIENNIK ELEKTRONICZNY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635896" y="4221088"/>
            <a:ext cx="46805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Administrator dziennika elektronicznego- p. Joanna Karpińska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90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392288"/>
          </a:xfrm>
        </p:spPr>
        <p:txBody>
          <a:bodyPr/>
          <a:lstStyle/>
          <a:p>
            <a:r>
              <a:rPr lang="pl-PL" dirty="0" smtClean="0"/>
              <a:t>OPIEKA ZDROWOTNA </a:t>
            </a:r>
            <a:br>
              <a:rPr lang="pl-PL" dirty="0" smtClean="0"/>
            </a:br>
            <a:r>
              <a:rPr lang="pl-PL" dirty="0" smtClean="0"/>
              <a:t>I </a:t>
            </a:r>
            <a:br>
              <a:rPr lang="pl-PL" dirty="0" smtClean="0"/>
            </a:br>
            <a:r>
              <a:rPr lang="pl-PL" dirty="0" smtClean="0"/>
              <a:t>STOMATOLOGICZNA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39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EWA DUDEK,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pani, WIOLETTA KODYRA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Sala:  30 ,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87225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Strój </a:t>
            </a:r>
            <a:r>
              <a:rPr lang="pl-PL" b="1" dirty="0"/>
              <a:t> </a:t>
            </a:r>
            <a:r>
              <a:rPr lang="pl-PL" b="1" dirty="0" smtClean="0"/>
              <a:t>do szkoły </a:t>
            </a:r>
            <a:br>
              <a:rPr lang="pl-PL" b="1" dirty="0" smtClean="0"/>
            </a:br>
            <a:r>
              <a:rPr lang="pl-PL" b="1" dirty="0" smtClean="0"/>
              <a:t>i fryzura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4462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sz="4000" dirty="0" smtClean="0"/>
              <a:t>- Koszulki zakrywające ramiona,</a:t>
            </a:r>
            <a:br>
              <a:rPr lang="pl-PL" sz="4000" dirty="0" smtClean="0"/>
            </a:br>
            <a:r>
              <a:rPr lang="pl-PL" sz="4000" dirty="0" smtClean="0"/>
              <a:t>- Spódnica do połowy uda, </a:t>
            </a:r>
            <a:br>
              <a:rPr lang="pl-PL" sz="4000" dirty="0" smtClean="0"/>
            </a:br>
            <a:r>
              <a:rPr lang="pl-PL" sz="4000" dirty="0" smtClean="0"/>
              <a:t>- Zakryty brzuch i pośladki,</a:t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>- Włosy niefarbowane, czyste, </a:t>
            </a:r>
            <a:br>
              <a:rPr lang="pl-PL" sz="4000" dirty="0" smtClean="0"/>
            </a:br>
            <a:r>
              <a:rPr lang="pl-PL" sz="4000" dirty="0" smtClean="0"/>
              <a:t>- Brak makijażu,</a:t>
            </a:r>
            <a:br>
              <a:rPr lang="pl-PL" sz="4000" dirty="0" smtClean="0"/>
            </a:br>
            <a:r>
              <a:rPr lang="pl-PL" sz="4000" dirty="0" smtClean="0"/>
              <a:t>- Paznokcie- zadbane, krótkie, niejaskrawe,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9742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dirty="0" smtClean="0"/>
              <a:t>Strój galowy- biała bluzka lub koszula, czarna lub granatowa spódnica lub spodnie.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32429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8828"/>
            <a:ext cx="7772400" cy="4267200"/>
          </a:xfrm>
        </p:spPr>
        <p:txBody>
          <a:bodyPr/>
          <a:lstStyle/>
          <a:p>
            <a:r>
              <a:rPr lang="pl-PL" sz="6000" dirty="0" smtClean="0"/>
              <a:t>Strój sportowy- biała koszulka, ciemne spodenki, obuwie na salę gimnastyczną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Strój należy założyć w szatni przed zajęciami wychowania fizycznego, po zajęciach należy go zdjąć, zabrać do domu </a:t>
            </a:r>
            <a:br>
              <a:rPr lang="pl-PL" dirty="0" smtClean="0"/>
            </a:br>
            <a:r>
              <a:rPr lang="pl-PL" dirty="0" smtClean="0"/>
              <a:t>i wyprać.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0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ZMIENNE OBUWIE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499992" y="620688"/>
            <a:ext cx="410445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Oprócz szafek ubraniowych do dyspozycji uczniów są wieszaki przed salą gimnastyczną i na I piętrze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115616" y="4941168"/>
            <a:ext cx="648072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Pozostały buty, koszulki, spodenki, bluzy- z ubiegłego roku- do końca tygodnia proszę odebrać.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82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PROCEDURY</a:t>
            </a:r>
            <a:endParaRPr lang="pl-PL" dirty="0"/>
          </a:p>
        </p:txBody>
      </p:sp>
      <p:sp>
        <p:nvSpPr>
          <p:cNvPr id="3" name="Schemat blokowy: proces 2"/>
          <p:cNvSpPr/>
          <p:nvPr/>
        </p:nvSpPr>
        <p:spPr>
          <a:xfrm>
            <a:off x="2195736" y="5229200"/>
            <a:ext cx="5616624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dirty="0" smtClean="0"/>
              <a:t>TELEFONY KOMÓRKOWE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18924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ODŻYWIANIE SIĘ DZIECI</a:t>
            </a:r>
            <a:br>
              <a:rPr lang="pl-PL" dirty="0" smtClean="0"/>
            </a:br>
            <a:r>
              <a:rPr lang="pl-PL" sz="3600" dirty="0" smtClean="0"/>
              <a:t>Zachęcamy do zdrowego odżywiania, ograniczenia słodyczy.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Śniadanie w domu, zawartość drugiego śniadania.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683568" y="0"/>
            <a:ext cx="56886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Uczniowie w czasie zajęć lekcyjnych mają możliwość napić się wody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462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24544" y="601960"/>
            <a:ext cx="9972600" cy="4267200"/>
          </a:xfrm>
        </p:spPr>
        <p:txBody>
          <a:bodyPr/>
          <a:lstStyle/>
          <a:p>
            <a:r>
              <a:rPr lang="pl-PL" sz="7500" dirty="0" smtClean="0"/>
              <a:t>PROGRAM WYCHOWAWCZO-PROFILAKTYCZNY </a:t>
            </a:r>
            <a:endParaRPr lang="pl-PL" sz="75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411760" y="4869160"/>
            <a:ext cx="47525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POWSTAJE PRZY WSPÓŁPRACY </a:t>
            </a:r>
          </a:p>
          <a:p>
            <a:pPr algn="ctr"/>
            <a:r>
              <a:rPr lang="pl-PL" dirty="0" smtClean="0"/>
              <a:t>Z RODZICAMI.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93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600200"/>
          </a:xfrm>
        </p:spPr>
        <p:txBody>
          <a:bodyPr/>
          <a:lstStyle/>
          <a:p>
            <a:r>
              <a:rPr lang="pl-PL" dirty="0" smtClean="0"/>
              <a:t>ZGODA NA ZWOLNIENIE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9672" y="3284984"/>
            <a:ext cx="7067128" cy="2841179"/>
          </a:xfrm>
        </p:spPr>
        <p:txBody>
          <a:bodyPr/>
          <a:lstStyle/>
          <a:p>
            <a:r>
              <a:rPr lang="pl-PL" dirty="0" smtClean="0"/>
              <a:t>Dostępna w sekretariacie szkoły,</a:t>
            </a:r>
          </a:p>
          <a:p>
            <a:r>
              <a:rPr lang="pl-PL" dirty="0" smtClean="0"/>
              <a:t>Na tablicy przed sekretariatem,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98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543800" cy="2593975"/>
          </a:xfrm>
        </p:spPr>
        <p:txBody>
          <a:bodyPr/>
          <a:lstStyle/>
          <a:p>
            <a:r>
              <a:rPr lang="pl-PL" sz="3600" b="1" dirty="0"/>
              <a:t>Szkoła bierze udział w akcji </a:t>
            </a:r>
            <a:r>
              <a:rPr lang="pl-PL" sz="3600" b="1" dirty="0" smtClean="0"/>
              <a:t>„PROGRAM DLA SZKOŁY".</a:t>
            </a:r>
            <a:r>
              <a:rPr lang="pl-PL" sz="3600" b="1" dirty="0"/>
              <a:t> </a:t>
            </a:r>
            <a:endParaRPr lang="pl-PL" sz="3600" dirty="0"/>
          </a:p>
        </p:txBody>
      </p:sp>
      <p:sp>
        <p:nvSpPr>
          <p:cNvPr id="4" name="Prostokąt 3"/>
          <p:cNvSpPr/>
          <p:nvPr/>
        </p:nvSpPr>
        <p:spPr>
          <a:xfrm>
            <a:off x="4139952" y="5676473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KLASY I- V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2346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394" y="1556792"/>
            <a:ext cx="9127605" cy="4525963"/>
          </a:xfrm>
        </p:spPr>
        <p:txBody>
          <a:bodyPr>
            <a:normAutofit lnSpcReduction="10000"/>
          </a:bodyPr>
          <a:lstStyle/>
          <a:p>
            <a:r>
              <a:rPr lang="pl-PL" sz="5400" dirty="0" smtClean="0"/>
              <a:t>Obowiązkowo- 20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 smtClean="0"/>
              <a:t>Zajęcia rozwijające uzdolnienia- 1</a:t>
            </a:r>
          </a:p>
          <a:p>
            <a:r>
              <a:rPr lang="pl-PL" sz="3600" dirty="0" smtClean="0"/>
              <a:t>Zajęcia usprawniające ruchowo-1</a:t>
            </a:r>
          </a:p>
          <a:p>
            <a:r>
              <a:rPr lang="pl-PL" sz="3600" dirty="0" smtClean="0"/>
              <a:t>Zajęcia kompensacyjno- korekcyjne-1</a:t>
            </a:r>
          </a:p>
          <a:p>
            <a:r>
              <a:rPr lang="pl-PL" sz="3600" dirty="0" smtClean="0"/>
              <a:t>Zajęcia dydaktyczno- wyrównawcze-1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5313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543800" cy="1163960"/>
          </a:xfrm>
        </p:spPr>
        <p:txBody>
          <a:bodyPr/>
          <a:lstStyle/>
          <a:p>
            <a:r>
              <a:rPr lang="pl-PL" sz="5400" dirty="0" smtClean="0"/>
              <a:t>Obiady w szkole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414592" cy="4176464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pl-PL" sz="3600" dirty="0" smtClean="0"/>
              <a:t>7 zł- jeden posiłek 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Odwołania rozliczane w następnym miesiącu,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Wydawane w godz.11.00- 12.25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Opłata do 10 danego miesiąca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Możliwość odwołania  posiłku w danym dniu do godz.8.00</a:t>
            </a:r>
          </a:p>
          <a:p>
            <a:pPr marL="342900" indent="-342900">
              <a:buFontTx/>
              <a:buChar char="-"/>
            </a:pPr>
            <a:endParaRPr lang="pl-PL" sz="36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508104" y="1412776"/>
            <a:ext cx="266429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ZE STOŁÓWKI ZSP </a:t>
            </a:r>
            <a:br>
              <a:rPr lang="pl-PL" b="1" dirty="0" smtClean="0"/>
            </a:br>
            <a:r>
              <a:rPr lang="pl-PL" b="1" dirty="0" smtClean="0"/>
              <a:t>W BOROWIE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353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Wpłaty na Radę Rodziców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/>
              <a:t>30 zł – od rodziny</a:t>
            </a:r>
            <a:endParaRPr lang="pl-PL" sz="54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148064" y="5949280"/>
            <a:ext cx="30963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Wpłaty w sekretariacie!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13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543800" cy="2593975"/>
          </a:xfrm>
        </p:spPr>
        <p:txBody>
          <a:bodyPr/>
          <a:lstStyle/>
          <a:p>
            <a:pPr algn="ctr"/>
            <a:r>
              <a:rPr lang="pl-PL" sz="6000" dirty="0" smtClean="0"/>
              <a:t>Wybór przedstawicieli do Rady Rodziców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990656" cy="1066800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/>
              <a:t>SPOTKANIE NOWO WYBRANYCH OSÓB W POKOJU NAUCZYCIELSKIM </a:t>
            </a:r>
            <a:br>
              <a:rPr lang="pl-PL" sz="4000" dirty="0" smtClean="0"/>
            </a:br>
            <a:r>
              <a:rPr lang="pl-PL" sz="4000" b="1" u="sng" dirty="0" smtClean="0"/>
              <a:t>OK. GODZ. 18.45</a:t>
            </a:r>
            <a:endParaRPr lang="pl-PL" sz="4000" b="1" u="sng" dirty="0"/>
          </a:p>
        </p:txBody>
      </p:sp>
    </p:spTree>
    <p:extLst>
      <p:ext uri="{BB962C8B-B14F-4D97-AF65-F5344CB8AC3E}">
        <p14:creationId xmlns:p14="http://schemas.microsoft.com/office/powerpoint/2010/main" val="189486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Dziennik elektroniczny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3347864" y="331004"/>
            <a:ext cx="511256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LIBRUS SYNERGIA</a:t>
            </a:r>
            <a:endParaRPr lang="pl-PL" sz="3200" dirty="0"/>
          </a:p>
        </p:txBody>
      </p:sp>
      <p:sp>
        <p:nvSpPr>
          <p:cNvPr id="4" name="Zwój poziomy 3"/>
          <p:cNvSpPr/>
          <p:nvPr/>
        </p:nvSpPr>
        <p:spPr>
          <a:xfrm>
            <a:off x="1547664" y="4869160"/>
            <a:ext cx="3600400" cy="151216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LOGINY I HASŁA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67244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Ważny zapis: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4000" dirty="0" smtClean="0"/>
              <a:t>Nauczyciel ma obowiązek czytania wiadomości od  rodziców, jednak nie ma obowiązku odpisywania- ze względu na zajęcia z dziećmi.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3807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Ubezpieczenie </a:t>
            </a:r>
            <a:r>
              <a:rPr lang="pl-PL" dirty="0" smtClean="0"/>
              <a:t>uczniów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9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9227368" cy="4997152"/>
          </a:xfrm>
        </p:spPr>
        <p:txBody>
          <a:bodyPr>
            <a:noAutofit/>
          </a:bodyPr>
          <a:lstStyle/>
          <a:p>
            <a:r>
              <a:rPr lang="pl-PL" sz="4000" dirty="0"/>
              <a:t>Rada Rodziców zdecydowała, że uczniowie naszej szkoły w roku szkolnym </a:t>
            </a:r>
            <a:r>
              <a:rPr lang="pl-PL" sz="4000" dirty="0" smtClean="0"/>
              <a:t>2019/ 2020 </a:t>
            </a:r>
            <a:r>
              <a:rPr lang="pl-PL" sz="4000" dirty="0"/>
              <a:t>będą objęci ubezpieczeniem towarzystwa ubezpieczeniowego </a:t>
            </a:r>
            <a:r>
              <a:rPr lang="pl-PL" sz="4000" dirty="0" err="1"/>
              <a:t>Colonnade</a:t>
            </a:r>
            <a:r>
              <a:rPr lang="pl-PL" sz="4000" dirty="0"/>
              <a:t> </a:t>
            </a:r>
            <a:r>
              <a:rPr lang="pl-PL" sz="4000" dirty="0" err="1"/>
              <a:t>Insurance</a:t>
            </a:r>
            <a:r>
              <a:rPr lang="pl-PL" sz="4000" dirty="0"/>
              <a:t> </a:t>
            </a:r>
            <a:r>
              <a:rPr lang="pl-PL" sz="4000" dirty="0" err="1"/>
              <a:t>Societe</a:t>
            </a:r>
            <a:r>
              <a:rPr lang="pl-PL" sz="4000" dirty="0"/>
              <a:t> </a:t>
            </a:r>
            <a:r>
              <a:rPr lang="pl-PL" sz="4000" dirty="0" err="1"/>
              <a:t>Anonyme</a:t>
            </a:r>
            <a:endParaRPr lang="pl-PL" sz="4000" dirty="0"/>
          </a:p>
          <a:p>
            <a:pPr marL="0" indent="0">
              <a:buNone/>
            </a:pPr>
            <a:endParaRPr lang="pl-PL" sz="4000" dirty="0"/>
          </a:p>
        </p:txBody>
      </p:sp>
      <p:sp>
        <p:nvSpPr>
          <p:cNvPr id="2" name="Prostokąt zaokrąglony 1"/>
          <p:cNvSpPr/>
          <p:nvPr/>
        </p:nvSpPr>
        <p:spPr>
          <a:xfrm>
            <a:off x="4499992" y="5567887"/>
            <a:ext cx="662473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Składka- 46 zł od dziecka</a:t>
            </a:r>
            <a:endParaRPr lang="pl-PL" sz="4400" dirty="0"/>
          </a:p>
        </p:txBody>
      </p:sp>
      <p:sp>
        <p:nvSpPr>
          <p:cNvPr id="4" name="Objaśnienie owalne 3"/>
          <p:cNvSpPr/>
          <p:nvPr/>
        </p:nvSpPr>
        <p:spPr>
          <a:xfrm>
            <a:off x="4644008" y="0"/>
            <a:ext cx="3168352" cy="14847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Płatne do 24.09.2019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1307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9468544" cy="1600200"/>
          </a:xfrm>
        </p:spPr>
        <p:txBody>
          <a:bodyPr/>
          <a:lstStyle/>
          <a:p>
            <a:pPr algn="l"/>
            <a:r>
              <a:rPr lang="pl-PL" dirty="0" smtClean="0"/>
              <a:t>REMONTY:</a:t>
            </a:r>
            <a:br>
              <a:rPr lang="pl-PL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8868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DOPOSAŻENIE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65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OSE- Ogólnopolska Sieć Edukacyjna,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07895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II: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IWONA KOMOROWSKA,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EWA DUDEK,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Sala:  12,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57661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Sposób i forma załatwiania spraw szkolnych!!!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919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Strona internetowa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92896"/>
            <a:ext cx="7620000" cy="4800600"/>
          </a:xfrm>
        </p:spPr>
        <p:txBody>
          <a:bodyPr>
            <a:normAutofit/>
          </a:bodyPr>
          <a:lstStyle/>
          <a:p>
            <a:r>
              <a:rPr lang="pl-PL" sz="4800" dirty="0" err="1"/>
              <a:t>s</a:t>
            </a:r>
            <a:r>
              <a:rPr lang="pl-PL" sz="4800" dirty="0" err="1" smtClean="0"/>
              <a:t>zkolaborek</a:t>
            </a:r>
            <a:r>
              <a:rPr lang="pl-PL" sz="4800" dirty="0" smtClean="0"/>
              <a:t>. edupage.org</a:t>
            </a:r>
            <a:endParaRPr lang="pl-PL" sz="4800" dirty="0"/>
          </a:p>
        </p:txBody>
      </p:sp>
      <p:sp>
        <p:nvSpPr>
          <p:cNvPr id="4" name="Prostokąt 3"/>
          <p:cNvSpPr/>
          <p:nvPr/>
        </p:nvSpPr>
        <p:spPr>
          <a:xfrm>
            <a:off x="5148064" y="2286881"/>
            <a:ext cx="36724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AKTUALNOŚC</a:t>
            </a:r>
            <a:r>
              <a:rPr lang="pl-PL" sz="3200" dirty="0" smtClean="0"/>
              <a:t>I</a:t>
            </a:r>
            <a:endParaRPr lang="pl-PL" sz="3200" dirty="0"/>
          </a:p>
        </p:txBody>
      </p:sp>
      <p:sp>
        <p:nvSpPr>
          <p:cNvPr id="5" name="Prostokąt 4"/>
          <p:cNvSpPr/>
          <p:nvPr/>
        </p:nvSpPr>
        <p:spPr>
          <a:xfrm>
            <a:off x="4427984" y="3861048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PLAN LEKCJI</a:t>
            </a:r>
            <a:endParaRPr lang="pl-PL" sz="32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259632" y="5373216"/>
            <a:ext cx="4032448" cy="12241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KRONIKA SZKOLNA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24561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Po 20 września 2019 roku wspólne spotkanie Rady Pedagogicznej i Rady Rodziców- m.in. Uchwalenie programu profilaktyczno- wychowawczego 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44852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543800" cy="2593975"/>
          </a:xfrm>
        </p:spPr>
        <p:txBody>
          <a:bodyPr/>
          <a:lstStyle/>
          <a:p>
            <a:r>
              <a:rPr lang="pl-PL" sz="5400" dirty="0" smtClean="0"/>
              <a:t>Życzymy sobie wzajemnie:</a:t>
            </a:r>
            <a:br>
              <a:rPr lang="pl-PL" sz="5400" dirty="0" smtClean="0"/>
            </a:br>
            <a:r>
              <a:rPr lang="pl-PL" sz="5400" dirty="0" smtClean="0"/>
              <a:t>- zrozumienia,</a:t>
            </a:r>
            <a:br>
              <a:rPr lang="pl-PL" sz="5400" dirty="0" smtClean="0"/>
            </a:br>
            <a:r>
              <a:rPr lang="pl-PL" sz="5400" dirty="0" smtClean="0"/>
              <a:t>- zaufania,</a:t>
            </a:r>
            <a:br>
              <a:rPr lang="pl-PL" sz="5400" dirty="0" smtClean="0"/>
            </a:br>
            <a:r>
              <a:rPr lang="pl-PL" sz="5400" dirty="0" smtClean="0"/>
              <a:t>- życzliwości.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42144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pl-PL" sz="5400" dirty="0" smtClean="0"/>
              <a:t>Obowiązkowo- 20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/>
              <a:t>Zajęcia rozwijające uzdolnienia- 1</a:t>
            </a:r>
          </a:p>
          <a:p>
            <a:r>
              <a:rPr lang="pl-PL" sz="3600" dirty="0"/>
              <a:t>Zajęcia usprawniające ruchowo-1</a:t>
            </a:r>
          </a:p>
          <a:p>
            <a:r>
              <a:rPr lang="pl-PL" sz="3600" dirty="0" smtClean="0"/>
              <a:t>Zajęcia kompensacyjno- korekcyjne-1</a:t>
            </a:r>
          </a:p>
          <a:p>
            <a:r>
              <a:rPr lang="pl-PL" sz="3600" dirty="0" smtClean="0"/>
              <a:t>Zajęcia dydaktyczno- wyrównawcze-1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52747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III: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MARTA SZCZEPAŃSKA,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ANNA </a:t>
            </a:r>
            <a:r>
              <a:rPr lang="pl-PL" sz="4400" dirty="0"/>
              <a:t>SZLOSER,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Sala:  29,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18143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pl-PL" sz="5400" dirty="0" smtClean="0"/>
              <a:t>Obowiązkowo- 20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/>
              <a:t>Zajęcia rozwijające uzdolnienia- 1</a:t>
            </a:r>
          </a:p>
          <a:p>
            <a:r>
              <a:rPr lang="pl-PL" sz="3600" dirty="0"/>
              <a:t>Zajęcia usprawniające ruchowo-1</a:t>
            </a:r>
          </a:p>
          <a:p>
            <a:r>
              <a:rPr lang="pl-PL" sz="3600" dirty="0" smtClean="0"/>
              <a:t>Zajęcia kompensacyjno- korekcyjne-1</a:t>
            </a:r>
          </a:p>
          <a:p>
            <a:r>
              <a:rPr lang="pl-PL" sz="3600" dirty="0" smtClean="0"/>
              <a:t>Zajęcia dydaktyczno- wyrównawcze-1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66384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IV: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MAŁGORZATA KACZMAREK,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KATARZYNA PĘPKOWSKA,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1604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5400" dirty="0" smtClean="0"/>
              <a:t>Obowiązkowo- 24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 smtClean="0"/>
              <a:t>Zajęcia dydaktyczno- wyrównawcze  </a:t>
            </a:r>
            <a:br>
              <a:rPr lang="pl-PL" sz="3600" dirty="0" smtClean="0"/>
            </a:br>
            <a:r>
              <a:rPr lang="pl-PL" sz="3600" dirty="0" smtClean="0"/>
              <a:t>z j. polskiego-1,</a:t>
            </a:r>
          </a:p>
          <a:p>
            <a:r>
              <a:rPr lang="pl-PL" sz="3600" dirty="0" smtClean="0"/>
              <a:t>Zajęcia dydaktyczno- wyrównawcze</a:t>
            </a:r>
            <a:br>
              <a:rPr lang="pl-PL" sz="3600" dirty="0" smtClean="0"/>
            </a:br>
            <a:r>
              <a:rPr lang="pl-PL" sz="3600" dirty="0" smtClean="0"/>
              <a:t>z matematyki- 1</a:t>
            </a:r>
          </a:p>
          <a:p>
            <a:r>
              <a:rPr lang="pl-PL" sz="3600" dirty="0" smtClean="0"/>
              <a:t>Wychowanie do życia w rodzinie- 0,5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5301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600200"/>
          </a:xfrm>
        </p:spPr>
        <p:txBody>
          <a:bodyPr/>
          <a:lstStyle/>
          <a:p>
            <a:r>
              <a:rPr lang="pl-PL" b="1" dirty="0"/>
              <a:t>Kierunki realizacji polityki państwa w roku szkolnym </a:t>
            </a:r>
            <a:r>
              <a:rPr lang="pl-PL" b="1" dirty="0" smtClean="0"/>
              <a:t>2019/ 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941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V: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 PAWEŁ PARTYKA,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JOANNA KARPIŃSKA,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2256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5400" dirty="0" smtClean="0"/>
              <a:t>Obowiązkowo- 25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 smtClean="0"/>
              <a:t>Zajęcia dydaktyczno- wyrównawcze  </a:t>
            </a:r>
            <a:br>
              <a:rPr lang="pl-PL" sz="3600" dirty="0" smtClean="0"/>
            </a:br>
            <a:r>
              <a:rPr lang="pl-PL" sz="3600" dirty="0" smtClean="0"/>
              <a:t>z j. polskiego-1,</a:t>
            </a:r>
          </a:p>
          <a:p>
            <a:r>
              <a:rPr lang="pl-PL" sz="3600" dirty="0" smtClean="0"/>
              <a:t>Zajęcia dydaktyczno- wyrównawcze</a:t>
            </a:r>
            <a:br>
              <a:rPr lang="pl-PL" sz="3600" dirty="0" smtClean="0"/>
            </a:br>
            <a:r>
              <a:rPr lang="pl-PL" sz="3600" dirty="0" smtClean="0"/>
              <a:t>z matematyki- 1</a:t>
            </a:r>
          </a:p>
          <a:p>
            <a:r>
              <a:rPr lang="pl-PL" sz="3600" dirty="0" smtClean="0"/>
              <a:t>Wychowanie do życia w rodzinie- 0,5</a:t>
            </a:r>
          </a:p>
          <a:p>
            <a:r>
              <a:rPr lang="pl-PL" sz="3600" dirty="0"/>
              <a:t>Zajęcia rozwijające uzdolnienia- 1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5619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VI: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</a:t>
            </a:r>
            <a:r>
              <a:rPr lang="pl-PL" sz="4400" dirty="0"/>
              <a:t>ANITA JANKOWSKA,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ELŻBIETA KAJCA,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09248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5400" dirty="0" smtClean="0"/>
              <a:t>Obowiązkowo- 25</a:t>
            </a:r>
          </a:p>
          <a:p>
            <a:r>
              <a:rPr lang="pl-PL" sz="5400" dirty="0" smtClean="0"/>
              <a:t>Dodatkowo- 2 (religia)</a:t>
            </a:r>
          </a:p>
          <a:p>
            <a:r>
              <a:rPr lang="pl-PL" sz="3600" dirty="0" smtClean="0"/>
              <a:t>Zajęcia dydaktyczno- wyrównawcze  </a:t>
            </a:r>
            <a:br>
              <a:rPr lang="pl-PL" sz="3600" dirty="0" smtClean="0"/>
            </a:br>
            <a:r>
              <a:rPr lang="pl-PL" sz="3600" dirty="0" smtClean="0"/>
              <a:t>z j. polskiego-1,</a:t>
            </a:r>
          </a:p>
          <a:p>
            <a:r>
              <a:rPr lang="pl-PL" sz="3600" dirty="0" smtClean="0"/>
              <a:t>Zajęcia dydaktyczno- wyrównawcze</a:t>
            </a:r>
            <a:br>
              <a:rPr lang="pl-PL" sz="3600" dirty="0" smtClean="0"/>
            </a:br>
            <a:r>
              <a:rPr lang="pl-PL" sz="3600" dirty="0" smtClean="0"/>
              <a:t>z matematyki- 1</a:t>
            </a:r>
          </a:p>
          <a:p>
            <a:r>
              <a:rPr lang="pl-PL" sz="3600" dirty="0" smtClean="0"/>
              <a:t>Wychowanie do życia w rodzinie- 0,5</a:t>
            </a:r>
          </a:p>
          <a:p>
            <a:r>
              <a:rPr lang="pl-PL" sz="3600" dirty="0"/>
              <a:t>Zajęcia rozwijające uzdolnienia- 1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4163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VII: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ELŻBIETA KAJCA,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ANITA JANKOWSKA,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84948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GODZIN TYGODNIOWO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pl-PL" sz="5300" dirty="0" smtClean="0"/>
              <a:t>Obowiązkowo- 32</a:t>
            </a:r>
          </a:p>
          <a:p>
            <a:r>
              <a:rPr lang="pl-PL" sz="5300" dirty="0" smtClean="0"/>
              <a:t>Doradztwo zawodowe- 10 godz. </a:t>
            </a:r>
            <a:br>
              <a:rPr lang="pl-PL" sz="5300" dirty="0" smtClean="0"/>
            </a:br>
            <a:r>
              <a:rPr lang="pl-PL" sz="5300" dirty="0" smtClean="0"/>
              <a:t>w ciągu roku,</a:t>
            </a:r>
          </a:p>
          <a:p>
            <a:r>
              <a:rPr lang="pl-PL" sz="5300" dirty="0" smtClean="0"/>
              <a:t>Dodatkowo- 2 (religia)</a:t>
            </a:r>
          </a:p>
          <a:p>
            <a:r>
              <a:rPr lang="pl-PL" sz="5300" dirty="0" smtClean="0"/>
              <a:t>Zajęcia dydaktyczno- wyrównawcze  </a:t>
            </a:r>
            <a:br>
              <a:rPr lang="pl-PL" sz="5300" dirty="0" smtClean="0"/>
            </a:br>
            <a:r>
              <a:rPr lang="pl-PL" sz="5300" dirty="0" smtClean="0"/>
              <a:t>z j. polskiego-1,</a:t>
            </a:r>
          </a:p>
          <a:p>
            <a:r>
              <a:rPr lang="pl-PL" sz="5300" dirty="0" smtClean="0"/>
              <a:t>Zajęcia dydaktyczno- wyrównawcze</a:t>
            </a:r>
            <a:br>
              <a:rPr lang="pl-PL" sz="5300" dirty="0" smtClean="0"/>
            </a:br>
            <a:r>
              <a:rPr lang="pl-PL" sz="5300" dirty="0" smtClean="0"/>
              <a:t>z matematyki- 1</a:t>
            </a:r>
          </a:p>
          <a:p>
            <a:r>
              <a:rPr lang="pl-PL" sz="5300" dirty="0" smtClean="0"/>
              <a:t>Wychowanie do życia w rodzinie- 0,5,</a:t>
            </a:r>
          </a:p>
          <a:p>
            <a:r>
              <a:rPr lang="pl-PL" sz="5300" dirty="0"/>
              <a:t>Zajęcia rozwijające uzdolnienia- 1</a:t>
            </a:r>
          </a:p>
          <a:p>
            <a:endParaRPr lang="pl-PL" sz="3600" dirty="0" smtClean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76943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978080" cy="1069975"/>
          </a:xfrm>
        </p:spPr>
        <p:txBody>
          <a:bodyPr/>
          <a:lstStyle/>
          <a:p>
            <a:r>
              <a:rPr lang="pl-PL" dirty="0" smtClean="0"/>
              <a:t>Klasa VIII: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832648"/>
          </a:xfrm>
        </p:spPr>
        <p:txBody>
          <a:bodyPr>
            <a:noAutofit/>
          </a:bodyPr>
          <a:lstStyle/>
          <a:p>
            <a:r>
              <a:rPr lang="pl-PL" sz="3200" dirty="0" smtClean="0"/>
              <a:t>WYCHOWAWCA</a:t>
            </a:r>
            <a:r>
              <a:rPr lang="pl-PL" sz="4400" dirty="0" smtClean="0"/>
              <a:t>: </a:t>
            </a:r>
            <a:br>
              <a:rPr lang="pl-PL" sz="4400" dirty="0" smtClean="0"/>
            </a:br>
            <a:r>
              <a:rPr lang="pl-PL" sz="4400" dirty="0" smtClean="0"/>
              <a:t>pani KATARZYNA PĘPKOWSKA,</a:t>
            </a:r>
            <a:br>
              <a:rPr lang="pl-PL" sz="44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WYCHOWAWCA WSPOMAGAJĄCY: </a:t>
            </a:r>
            <a:br>
              <a:rPr lang="pl-PL" sz="3200" dirty="0" smtClean="0"/>
            </a:br>
            <a:r>
              <a:rPr lang="pl-PL" sz="4400" dirty="0" smtClean="0"/>
              <a:t>pani MAŁGORZATA KACZMAREK,</a:t>
            </a:r>
            <a:br>
              <a:rPr lang="pl-PL" sz="44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8203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96552" y="-800100"/>
            <a:ext cx="10153128" cy="1600200"/>
          </a:xfrm>
        </p:spPr>
        <p:txBody>
          <a:bodyPr/>
          <a:lstStyle/>
          <a:p>
            <a:r>
              <a:rPr lang="pl-PL" sz="4800" dirty="0" smtClean="0"/>
              <a:t>ILOŚĆ GODZIN TYGODNIOWO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20831"/>
            <a:ext cx="8229600" cy="6021288"/>
          </a:xfrm>
        </p:spPr>
        <p:txBody>
          <a:bodyPr>
            <a:normAutofit fontScale="92500" lnSpcReduction="10000"/>
          </a:bodyPr>
          <a:lstStyle/>
          <a:p>
            <a:r>
              <a:rPr lang="pl-PL" sz="5400" dirty="0" smtClean="0"/>
              <a:t>Obowiązkowo- 31</a:t>
            </a:r>
          </a:p>
          <a:p>
            <a:r>
              <a:rPr lang="pl-PL" sz="4200" dirty="0" smtClean="0"/>
              <a:t>Doradztwo zawodowe- 10 godz. w ciągu roku,</a:t>
            </a:r>
          </a:p>
          <a:p>
            <a:r>
              <a:rPr lang="pl-PL" sz="4200" dirty="0" smtClean="0"/>
              <a:t>Dodatkowo- 2 (religia</a:t>
            </a:r>
            <a:r>
              <a:rPr lang="pl-PL" sz="5400" dirty="0" smtClean="0"/>
              <a:t>)</a:t>
            </a:r>
          </a:p>
          <a:p>
            <a:r>
              <a:rPr lang="pl-PL" sz="3600" dirty="0" smtClean="0"/>
              <a:t>Zajęcia dydaktyczno- wyrównawcze  </a:t>
            </a:r>
            <a:br>
              <a:rPr lang="pl-PL" sz="3600" dirty="0" smtClean="0"/>
            </a:br>
            <a:r>
              <a:rPr lang="pl-PL" sz="3600" dirty="0" smtClean="0"/>
              <a:t>z j. polskiego-1,</a:t>
            </a:r>
          </a:p>
          <a:p>
            <a:r>
              <a:rPr lang="pl-PL" sz="3600" dirty="0" smtClean="0"/>
              <a:t>Zajęcia dydaktyczno- wyrównawcze</a:t>
            </a:r>
            <a:br>
              <a:rPr lang="pl-PL" sz="3600" dirty="0" smtClean="0"/>
            </a:br>
            <a:r>
              <a:rPr lang="pl-PL" sz="3600" dirty="0" smtClean="0"/>
              <a:t>z matematyki- 1</a:t>
            </a:r>
          </a:p>
          <a:p>
            <a:r>
              <a:rPr lang="pl-PL" sz="3600" dirty="0" smtClean="0"/>
              <a:t>Wychowanie do życia w rodzinie- 0,5,</a:t>
            </a:r>
          </a:p>
          <a:p>
            <a:r>
              <a:rPr lang="pl-PL" sz="3600" dirty="0"/>
              <a:t>Zajęcia rozwijające </a:t>
            </a:r>
            <a:r>
              <a:rPr lang="pl-PL" sz="3600"/>
              <a:t>uzdolnienia- </a:t>
            </a:r>
            <a:r>
              <a:rPr lang="pl-PL" sz="3600" smtClean="0"/>
              <a:t>2</a:t>
            </a:r>
            <a:endParaRPr lang="pl-PL" sz="3600" dirty="0"/>
          </a:p>
          <a:p>
            <a:endParaRPr lang="pl-PL" sz="3600" dirty="0" smtClean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9629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540568" y="1843137"/>
            <a:ext cx="10297144" cy="2593975"/>
          </a:xfrm>
        </p:spPr>
        <p:txBody>
          <a:bodyPr/>
          <a:lstStyle/>
          <a:p>
            <a:r>
              <a:rPr lang="pl-PL" dirty="0" smtClean="0"/>
              <a:t>PRZEDMIOTOWCY: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81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sz="4000" dirty="0" smtClean="0"/>
              <a:t>WYCHOWANIE PRZEDSZKOLNE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414592" cy="1066800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WIOLETTA KODYRA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7869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4868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Tx/>
              <a:buChar char="-"/>
            </a:pPr>
            <a:r>
              <a:rPr lang="pl-PL" sz="4400" dirty="0" smtClean="0"/>
              <a:t>Profilaktyka </a:t>
            </a:r>
            <a:r>
              <a:rPr lang="pl-PL" sz="4400" dirty="0"/>
              <a:t>uzależnień w szkołach i placówkach oświatowych</a:t>
            </a:r>
            <a:r>
              <a:rPr lang="pl-PL" sz="4400" dirty="0" smtClean="0"/>
              <a:t>.</a:t>
            </a:r>
          </a:p>
          <a:p>
            <a:pPr fontAlgn="base"/>
            <a:endParaRPr lang="pl-PL" sz="4400" dirty="0" smtClean="0"/>
          </a:p>
          <a:p>
            <a:pPr marL="571500" indent="-571500" fontAlgn="base">
              <a:buFontTx/>
              <a:buChar char="-"/>
            </a:pPr>
            <a:r>
              <a:rPr lang="pl-PL" sz="4400" dirty="0" smtClean="0"/>
              <a:t>Wychowanie </a:t>
            </a:r>
            <a:r>
              <a:rPr lang="pl-PL" sz="4400" dirty="0"/>
              <a:t>do wartości przez kształtowanie postaw obywatelskich i patriotycznych</a:t>
            </a:r>
            <a:r>
              <a:rPr lang="pl-PL" sz="4400" dirty="0" smtClean="0"/>
              <a:t>.</a:t>
            </a:r>
          </a:p>
          <a:p>
            <a:pPr fontAlgn="base"/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89012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24544" y="332656"/>
            <a:ext cx="10009112" cy="2593975"/>
          </a:xfrm>
        </p:spPr>
        <p:txBody>
          <a:bodyPr/>
          <a:lstStyle/>
          <a:p>
            <a:r>
              <a:rPr lang="pl-PL" sz="7200" dirty="0" smtClean="0"/>
              <a:t>EDUKACJA WCZESNOSZKOLNA: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 IWONA KOMOROWSKA,</a:t>
            </a:r>
            <a:br>
              <a:rPr lang="pl-PL" sz="4800" dirty="0" smtClean="0"/>
            </a:br>
            <a:r>
              <a:rPr lang="pl-PL" sz="4800" dirty="0" smtClean="0"/>
              <a:t>Pani EWA DUDEK,</a:t>
            </a:r>
            <a:br>
              <a:rPr lang="pl-PL" sz="4800" dirty="0" smtClean="0"/>
            </a:br>
            <a:r>
              <a:rPr lang="pl-PL" sz="4800" dirty="0" smtClean="0"/>
              <a:t>Pani MARTA SZCZEPAŃSKA</a:t>
            </a:r>
          </a:p>
          <a:p>
            <a:r>
              <a:rPr lang="pl-PL" sz="4800" dirty="0" smtClean="0"/>
              <a:t>Pani Dorota </a:t>
            </a:r>
            <a:r>
              <a:rPr lang="pl-PL" sz="4800" dirty="0" err="1" smtClean="0"/>
              <a:t>Kawałko</a:t>
            </a:r>
            <a:r>
              <a:rPr lang="pl-PL" sz="4800" dirty="0" smtClean="0"/>
              <a:t>- Wrona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67895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JĘZYK POLSKI: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80528" y="3501008"/>
            <a:ext cx="932452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KATARZYNA PĘPKOWSKA</a:t>
            </a:r>
          </a:p>
          <a:p>
            <a:r>
              <a:rPr lang="pl-PL" sz="4800" dirty="0" smtClean="0"/>
              <a:t>Pani MAŁGORZATA KACZMAREK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6797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JĘZYK ANGIELSKI: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ELŻBIETA KAJCA,</a:t>
            </a:r>
            <a:br>
              <a:rPr lang="pl-PL" sz="4800" dirty="0" smtClean="0"/>
            </a:br>
            <a:r>
              <a:rPr lang="pl-PL" sz="4800" dirty="0" smtClean="0"/>
              <a:t>Pani DOBROCHNA RYCHLEWSKA,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2878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PRZYRODA: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ELŻBIETA KAJCA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4113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604448" cy="2593975"/>
          </a:xfrm>
        </p:spPr>
        <p:txBody>
          <a:bodyPr/>
          <a:lstStyle/>
          <a:p>
            <a:r>
              <a:rPr lang="pl-PL" dirty="0" smtClean="0"/>
              <a:t>MATEMATYKA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ANITA JANKOWSKA</a:t>
            </a:r>
          </a:p>
          <a:p>
            <a:r>
              <a:rPr lang="pl-PL" sz="4800" dirty="0" smtClean="0"/>
              <a:t>Pani ANNA SZLOSER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5729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684584" y="0"/>
            <a:ext cx="10513168" cy="2593975"/>
          </a:xfrm>
        </p:spPr>
        <p:txBody>
          <a:bodyPr/>
          <a:lstStyle/>
          <a:p>
            <a:r>
              <a:rPr lang="pl-PL" sz="5400" dirty="0" smtClean="0"/>
              <a:t> INFORMATYKA: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JACEK MATUSIEWICZ</a:t>
            </a:r>
          </a:p>
          <a:p>
            <a:r>
              <a:rPr lang="pl-PL" sz="4800" dirty="0" smtClean="0"/>
              <a:t>Pani DOROTA </a:t>
            </a:r>
            <a:r>
              <a:rPr lang="pl-PL" sz="4800" dirty="0"/>
              <a:t>KAWAŁKO- WRONA</a:t>
            </a:r>
          </a:p>
          <a:p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57286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543800" cy="2593975"/>
          </a:xfrm>
        </p:spPr>
        <p:txBody>
          <a:bodyPr/>
          <a:lstStyle/>
          <a:p>
            <a:r>
              <a:rPr lang="pl-PL" dirty="0" smtClean="0"/>
              <a:t>TECHNIKA: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PAWEŁ PARTYKA</a:t>
            </a:r>
          </a:p>
          <a:p>
            <a:r>
              <a:rPr lang="pl-PL" sz="4800" dirty="0" smtClean="0"/>
              <a:t>Pani JUSTYNA GAJ- STEFANKO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8652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PLASTYKA: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MAŁGORZATA KACZMAREK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4871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MUZYKA: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EWA DUDEK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0204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992888" cy="2593975"/>
          </a:xfrm>
        </p:spPr>
        <p:txBody>
          <a:bodyPr/>
          <a:lstStyle/>
          <a:p>
            <a:r>
              <a:rPr lang="pl-PL" dirty="0" smtClean="0"/>
              <a:t>WYCHOWANIE FIZYCZNE: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20630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PAWEŁ PARTYKA</a:t>
            </a:r>
          </a:p>
          <a:p>
            <a:r>
              <a:rPr lang="pl-PL" sz="4800" dirty="0" smtClean="0"/>
              <a:t>Pani JUSTYNA GAJ- STEFANKO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16957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260648"/>
            <a:ext cx="914400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Tx/>
              <a:buChar char="-"/>
            </a:pPr>
            <a:r>
              <a:rPr lang="pl-PL" sz="4400" dirty="0" smtClean="0"/>
              <a:t>Wdrażanie </a:t>
            </a:r>
            <a:r>
              <a:rPr lang="pl-PL" sz="4400" dirty="0"/>
              <a:t>nowej podstawy programowej kształcenia ogólnego w szkołach podstawowych i ponadpodstawowych</a:t>
            </a:r>
            <a:r>
              <a:rPr lang="pl-PL" sz="4400" dirty="0" smtClean="0"/>
              <a:t>.</a:t>
            </a:r>
          </a:p>
          <a:p>
            <a:pPr fontAlgn="base"/>
            <a:endParaRPr lang="pl-PL" sz="4400" dirty="0" smtClean="0"/>
          </a:p>
          <a:p>
            <a:pPr marL="571500" indent="-571500" fontAlgn="base">
              <a:buFontTx/>
              <a:buChar char="-"/>
            </a:pPr>
            <a:r>
              <a:rPr lang="pl-PL" sz="4400" dirty="0" smtClean="0"/>
              <a:t>Rozwijanie </a:t>
            </a:r>
            <a:r>
              <a:rPr lang="pl-PL" sz="4400" dirty="0"/>
              <a:t>kompetencji matematycznych uczniów</a:t>
            </a:r>
            <a:r>
              <a:rPr lang="pl-PL" sz="4400" dirty="0" smtClean="0"/>
              <a:t>.</a:t>
            </a:r>
          </a:p>
          <a:p>
            <a:pPr fontAlgn="base"/>
            <a:endParaRPr lang="pl-PL" sz="4400" dirty="0"/>
          </a:p>
          <a:p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27370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HISTORIA: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MAŁGORZATA KACZMAREK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33734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CHEMIA: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ELŻBIETA WOŁOSZCZAK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9401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FIZYKA: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JACEK MATUSIEWICZ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09428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GEOGRAFIA: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PIOTR CZECHOWICZ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7579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BIOLOGIA: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ELŻBIETA KAJCA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0870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2593975"/>
          </a:xfrm>
        </p:spPr>
        <p:txBody>
          <a:bodyPr/>
          <a:lstStyle/>
          <a:p>
            <a:r>
              <a:rPr lang="pl-PL" dirty="0" smtClean="0"/>
              <a:t>JĘZYK NIEMIECKI: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7662" y="350100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MAŁGORZATA </a:t>
            </a:r>
            <a:br>
              <a:rPr lang="pl-PL" sz="4800" dirty="0" smtClean="0"/>
            </a:br>
            <a:r>
              <a:rPr lang="pl-PL" sz="4800" dirty="0" smtClean="0"/>
              <a:t>SROKA- ANTAŁ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0887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96552" y="404664"/>
            <a:ext cx="9972600" cy="2593975"/>
          </a:xfrm>
        </p:spPr>
        <p:txBody>
          <a:bodyPr/>
          <a:lstStyle/>
          <a:p>
            <a:r>
              <a:rPr lang="pl-PL" dirty="0" smtClean="0"/>
              <a:t>EDUKACJA DLA BEZPIECZEŃSTWA: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ALEKSANDRA RAJEWSKA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33538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396552" y="404664"/>
            <a:ext cx="9972600" cy="2593975"/>
          </a:xfrm>
        </p:spPr>
        <p:txBody>
          <a:bodyPr/>
          <a:lstStyle/>
          <a:p>
            <a:r>
              <a:rPr lang="pl-PL" dirty="0" smtClean="0"/>
              <a:t>WIEDZA O SPOŁECZEŃSTWIE: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KATARZYNA PĘPKOWSKA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83667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543800" cy="2593975"/>
          </a:xfrm>
        </p:spPr>
        <p:txBody>
          <a:bodyPr/>
          <a:lstStyle/>
          <a:p>
            <a:r>
              <a:rPr lang="pl-PL" dirty="0" smtClean="0"/>
              <a:t>RELIGIA: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JOANNA KARPIŃSKA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78886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6258" y="908720"/>
            <a:ext cx="8532440" cy="2593975"/>
          </a:xfrm>
        </p:spPr>
        <p:txBody>
          <a:bodyPr/>
          <a:lstStyle/>
          <a:p>
            <a:r>
              <a:rPr lang="pl-PL" dirty="0" smtClean="0"/>
              <a:t>WYCHOWANIE DO ŻYCIA </a:t>
            </a:r>
            <a:br>
              <a:rPr lang="pl-PL" dirty="0" smtClean="0"/>
            </a:br>
            <a:r>
              <a:rPr lang="pl-PL" dirty="0" smtClean="0"/>
              <a:t>W RODZINIE: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426571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JOANNA KARPIŃSKA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99237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260648"/>
            <a:ext cx="914400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Tx/>
              <a:buChar char="-"/>
            </a:pPr>
            <a:r>
              <a:rPr lang="pl-PL" sz="4400" dirty="0" smtClean="0"/>
              <a:t>Rozwijanie </a:t>
            </a:r>
            <a:r>
              <a:rPr lang="pl-PL" sz="4400" dirty="0"/>
              <a:t>kreatywności, przedsiębiorczości i kompetencji cyfrowych uczniów, w tym bezpieczne i celowe wykorzystywanie technologii informacyjno-komunikacyjnych w realizacji podstawy programowej kształcenia ogólnego</a:t>
            </a:r>
            <a:r>
              <a:rPr lang="pl-PL" sz="4000" dirty="0" smtClean="0"/>
              <a:t>.</a:t>
            </a:r>
          </a:p>
          <a:p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24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92696"/>
            <a:ext cx="9036496" cy="2593975"/>
          </a:xfrm>
        </p:spPr>
        <p:txBody>
          <a:bodyPr/>
          <a:lstStyle/>
          <a:p>
            <a:r>
              <a:rPr lang="pl-PL" sz="7200" dirty="0" smtClean="0"/>
              <a:t>ZAJĘCIA USPRAWNIAJĄCE RUCHOWO: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3429000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 PAWEŁ PARTYKA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7743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543800" cy="2593975"/>
          </a:xfrm>
        </p:spPr>
        <p:txBody>
          <a:bodyPr/>
          <a:lstStyle/>
          <a:p>
            <a:r>
              <a:rPr lang="pl-PL" dirty="0" smtClean="0"/>
              <a:t>SPECJALIŚCI: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319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543800" cy="2593975"/>
          </a:xfrm>
        </p:spPr>
        <p:txBody>
          <a:bodyPr/>
          <a:lstStyle/>
          <a:p>
            <a:r>
              <a:rPr lang="pl-PL" dirty="0" smtClean="0"/>
              <a:t>PEDAGOG: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032" y="335699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LUCYNA LISOWSKA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4193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543800" cy="2593975"/>
          </a:xfrm>
        </p:spPr>
        <p:txBody>
          <a:bodyPr/>
          <a:lstStyle/>
          <a:p>
            <a:r>
              <a:rPr lang="pl-PL" dirty="0" smtClean="0"/>
              <a:t>PSYCHOLOG: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032" y="335699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AGNIESZKA WĄCHOCKA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03782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543800" cy="2593975"/>
          </a:xfrm>
        </p:spPr>
        <p:txBody>
          <a:bodyPr/>
          <a:lstStyle/>
          <a:p>
            <a:r>
              <a:rPr lang="pl-PL" dirty="0" smtClean="0"/>
              <a:t>LOGOPEDA: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032" y="335699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MAGDALENA PIĘTAK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376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676456" cy="2593975"/>
          </a:xfrm>
        </p:spPr>
        <p:txBody>
          <a:bodyPr/>
          <a:lstStyle/>
          <a:p>
            <a:r>
              <a:rPr lang="pl-PL" dirty="0" smtClean="0"/>
              <a:t>WYCHOWAWCY ŚWIETLICY: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012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- Pani LUCYNA LISOWSKA,</a:t>
            </a:r>
            <a:br>
              <a:rPr lang="pl-PL" sz="4800" dirty="0" smtClean="0"/>
            </a:br>
            <a:r>
              <a:rPr lang="pl-PL" sz="4800" dirty="0" smtClean="0"/>
              <a:t>- Pani JOANNA KARPIŃSKA</a:t>
            </a:r>
            <a:br>
              <a:rPr lang="pl-PL" sz="4800" dirty="0" smtClean="0"/>
            </a:br>
            <a:r>
              <a:rPr lang="pl-PL" sz="4800" dirty="0" smtClean="0"/>
              <a:t>- Pani ANNA SZLOSER,</a:t>
            </a:r>
            <a:br>
              <a:rPr lang="pl-PL" sz="4800" dirty="0" smtClean="0"/>
            </a:br>
            <a:r>
              <a:rPr lang="pl-PL" sz="4800" dirty="0" smtClean="0"/>
              <a:t>- Pani ALEKSANDRA RAJEWSKA,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61699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4985"/>
            <a:ext cx="8532440" cy="2593975"/>
          </a:xfrm>
        </p:spPr>
        <p:txBody>
          <a:bodyPr/>
          <a:lstStyle/>
          <a:p>
            <a:r>
              <a:rPr lang="pl-PL" dirty="0" smtClean="0"/>
              <a:t>PIELĘGNIARKA SZKOLNA: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032" y="335699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KATARZYNA BLICHARSKA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61699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543800" cy="2593975"/>
          </a:xfrm>
        </p:spPr>
        <p:txBody>
          <a:bodyPr/>
          <a:lstStyle/>
          <a:p>
            <a:r>
              <a:rPr lang="pl-PL" dirty="0" smtClean="0"/>
              <a:t>BIBLIOTEKA: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032" y="3356992"/>
            <a:ext cx="8712968" cy="2592288"/>
          </a:xfrm>
        </p:spPr>
        <p:txBody>
          <a:bodyPr>
            <a:noAutofit/>
          </a:bodyPr>
          <a:lstStyle/>
          <a:p>
            <a:r>
              <a:rPr lang="pl-PL" sz="4800" dirty="0" smtClean="0"/>
              <a:t>Pani LUCYNA LISOWSKA</a:t>
            </a:r>
            <a:br>
              <a:rPr lang="pl-PL" sz="4800" dirty="0" smtClean="0"/>
            </a:b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61141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676456" cy="2593975"/>
          </a:xfrm>
        </p:spPr>
        <p:txBody>
          <a:bodyPr/>
          <a:lstStyle/>
          <a:p>
            <a:r>
              <a:rPr lang="pl-PL" dirty="0" smtClean="0"/>
              <a:t>PRACOWNIE: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46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260648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Tx/>
              <a:buChar char="-"/>
            </a:pPr>
            <a:r>
              <a:rPr lang="pl-PL" sz="4400" dirty="0" smtClean="0"/>
              <a:t>Tworzenie </a:t>
            </a:r>
            <a:r>
              <a:rPr lang="pl-PL" sz="4400" dirty="0"/>
              <a:t>oferty programowej 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w </a:t>
            </a:r>
            <a:r>
              <a:rPr lang="pl-PL" sz="4400" dirty="0"/>
              <a:t>kształceniu zawodowym. Wdrażanie nowych podstaw programowych kształcenia w zawodach szkolnictwa branżowego</a:t>
            </a:r>
            <a:r>
              <a:rPr lang="pl-PL" sz="4400" dirty="0" smtClean="0"/>
              <a:t>.</a:t>
            </a:r>
          </a:p>
          <a:p>
            <a:pPr fontAlgn="base"/>
            <a:endParaRPr lang="pl-PL" sz="4400" dirty="0"/>
          </a:p>
          <a:p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64417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PRACOWNIA WIELOPRZEDMIOTOWA:</a:t>
            </a:r>
            <a:br>
              <a:rPr lang="pl-PL" sz="5400" dirty="0" smtClean="0"/>
            </a:br>
            <a:r>
              <a:rPr lang="pl-PL" sz="5400" dirty="0" smtClean="0"/>
              <a:t>sala nr 5</a:t>
            </a:r>
            <a:br>
              <a:rPr lang="pl-PL" sz="5400" dirty="0" smtClean="0"/>
            </a:br>
            <a:r>
              <a:rPr lang="pl-PL" sz="5400" dirty="0" smtClean="0"/>
              <a:t>Opiekun: p. Małgorzata Kaczmarek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70530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PRACOWNIA</a:t>
            </a:r>
            <a:br>
              <a:rPr lang="pl-PL" sz="5400" dirty="0" smtClean="0"/>
            </a:br>
            <a:r>
              <a:rPr lang="pl-PL" sz="5400" dirty="0" smtClean="0"/>
              <a:t>MATEMATYCZNA:</a:t>
            </a:r>
            <a:br>
              <a:rPr lang="pl-PL" sz="5400" dirty="0" smtClean="0"/>
            </a:br>
            <a:r>
              <a:rPr lang="pl-PL" sz="5400" dirty="0" smtClean="0"/>
              <a:t>sala nr 7</a:t>
            </a:r>
            <a:br>
              <a:rPr lang="pl-PL" sz="5400" dirty="0" smtClean="0"/>
            </a:br>
            <a:r>
              <a:rPr lang="pl-PL" sz="5400" dirty="0"/>
              <a:t>Opiekun: </a:t>
            </a:r>
            <a:r>
              <a:rPr lang="pl-PL" sz="5400" dirty="0" smtClean="0"/>
              <a:t>p. Anita Jankowska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8378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PRACOWNIA</a:t>
            </a:r>
            <a:br>
              <a:rPr lang="pl-PL" sz="5400" dirty="0" smtClean="0"/>
            </a:br>
            <a:r>
              <a:rPr lang="pl-PL" sz="5400" dirty="0" smtClean="0"/>
              <a:t>TECHNICZNA:</a:t>
            </a:r>
            <a:br>
              <a:rPr lang="pl-PL" sz="5400" dirty="0" smtClean="0"/>
            </a:br>
            <a:r>
              <a:rPr lang="pl-PL" sz="5400" dirty="0" smtClean="0"/>
              <a:t>sala nr </a:t>
            </a:r>
            <a:r>
              <a:rPr lang="pl-PL" sz="5400" dirty="0"/>
              <a:t>6</a:t>
            </a:r>
            <a:br>
              <a:rPr lang="pl-PL" sz="5400" dirty="0"/>
            </a:br>
            <a:r>
              <a:rPr lang="pl-PL" sz="5400" dirty="0"/>
              <a:t>Opiekun: p</a:t>
            </a:r>
            <a:r>
              <a:rPr lang="pl-PL" sz="5400" dirty="0" smtClean="0"/>
              <a:t>. Paweł Partyka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404539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PRACOWNIA</a:t>
            </a:r>
            <a:br>
              <a:rPr lang="pl-PL" sz="5400" dirty="0" smtClean="0"/>
            </a:br>
            <a:r>
              <a:rPr lang="pl-PL" sz="5400" dirty="0" smtClean="0"/>
              <a:t>HUMANISTYCZNA:</a:t>
            </a:r>
            <a:br>
              <a:rPr lang="pl-PL" sz="5400" dirty="0" smtClean="0"/>
            </a:br>
            <a:r>
              <a:rPr lang="pl-PL" sz="5400" dirty="0" smtClean="0"/>
              <a:t>sala nr 3</a:t>
            </a:r>
            <a:br>
              <a:rPr lang="pl-PL" sz="5400" dirty="0" smtClean="0"/>
            </a:br>
            <a:r>
              <a:rPr lang="pl-PL" sz="5400" dirty="0"/>
              <a:t>Opiekun: </a:t>
            </a:r>
            <a:r>
              <a:rPr lang="pl-PL" sz="5400" dirty="0" smtClean="0"/>
              <a:t>p. Katarzyna </a:t>
            </a:r>
            <a:r>
              <a:rPr lang="pl-PL" sz="5400" dirty="0" err="1" smtClean="0"/>
              <a:t>Pępkowska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408611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PRACOWNIA</a:t>
            </a:r>
            <a:br>
              <a:rPr lang="pl-PL" sz="5400" dirty="0" smtClean="0"/>
            </a:br>
            <a:r>
              <a:rPr lang="pl-PL" sz="5400" dirty="0" smtClean="0"/>
              <a:t>JĘZYKOWA:</a:t>
            </a:r>
            <a:br>
              <a:rPr lang="pl-PL" sz="5400" dirty="0" smtClean="0"/>
            </a:br>
            <a:r>
              <a:rPr lang="pl-PL" sz="5400" dirty="0" smtClean="0"/>
              <a:t>sala nr 4</a:t>
            </a:r>
            <a:br>
              <a:rPr lang="pl-PL" sz="5400" dirty="0" smtClean="0"/>
            </a:br>
            <a:r>
              <a:rPr lang="pl-PL" sz="5400" dirty="0"/>
              <a:t>Opiekun: </a:t>
            </a:r>
            <a:r>
              <a:rPr lang="pl-PL" sz="5400" dirty="0" smtClean="0"/>
              <a:t>p. Elżbieta </a:t>
            </a:r>
            <a:r>
              <a:rPr lang="pl-PL" sz="5400" dirty="0" err="1" smtClean="0"/>
              <a:t>Kajca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1532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SALA GIMNASTYCZNA:</a:t>
            </a:r>
            <a:br>
              <a:rPr lang="pl-PL" sz="5400" dirty="0" smtClean="0"/>
            </a:br>
            <a:r>
              <a:rPr lang="pl-PL" sz="5400" dirty="0" smtClean="0"/>
              <a:t>sala nr 28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307008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2593975"/>
          </a:xfrm>
        </p:spPr>
        <p:txBody>
          <a:bodyPr/>
          <a:lstStyle/>
          <a:p>
            <a:r>
              <a:rPr lang="pl-PL" sz="5400" dirty="0" smtClean="0"/>
              <a:t>BIBLIOTEKA:</a:t>
            </a:r>
            <a:br>
              <a:rPr lang="pl-PL" sz="5400" dirty="0" smtClean="0"/>
            </a:br>
            <a:r>
              <a:rPr lang="pl-PL" sz="5400" dirty="0" smtClean="0"/>
              <a:t>sala nr 31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3947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"/>
            <a:ext cx="7543800" cy="1340768"/>
          </a:xfrm>
        </p:spPr>
        <p:txBody>
          <a:bodyPr/>
          <a:lstStyle/>
          <a:p>
            <a:r>
              <a:rPr lang="pl-PL" sz="3200" dirty="0" smtClean="0"/>
              <a:t>Pracownicy administracyjno- obsługowi: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7342584" cy="401000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pl-PL" sz="3600" dirty="0"/>
              <a:t>Magdalena </a:t>
            </a:r>
            <a:r>
              <a:rPr lang="pl-PL" sz="3600" dirty="0" err="1"/>
              <a:t>Bisikiewicz</a:t>
            </a:r>
            <a:r>
              <a:rPr lang="pl-PL" sz="3600" dirty="0"/>
              <a:t>- sekretarz szkoły </a:t>
            </a:r>
            <a:endParaRPr lang="pl-PL" sz="3600" dirty="0" smtClean="0"/>
          </a:p>
          <a:p>
            <a:pPr marL="342900" indent="-342900">
              <a:buFontTx/>
              <a:buChar char="-"/>
            </a:pPr>
            <a:r>
              <a:rPr lang="pl-PL" sz="3600" dirty="0"/>
              <a:t>Dorota </a:t>
            </a:r>
            <a:r>
              <a:rPr lang="pl-PL" sz="3600" dirty="0" err="1" smtClean="0"/>
              <a:t>Kawałko</a:t>
            </a:r>
            <a:r>
              <a:rPr lang="pl-PL" sz="3600" dirty="0" smtClean="0"/>
              <a:t>- sprzątaczka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Sylwia </a:t>
            </a:r>
            <a:r>
              <a:rPr lang="pl-PL" sz="3600" dirty="0" err="1" smtClean="0"/>
              <a:t>Tchorowska</a:t>
            </a:r>
            <a:r>
              <a:rPr lang="pl-PL" sz="3600" dirty="0" smtClean="0"/>
              <a:t>- sprzątaczka</a:t>
            </a:r>
          </a:p>
          <a:p>
            <a:pPr marL="342900" indent="-342900">
              <a:buFontTx/>
              <a:buChar char="-"/>
            </a:pPr>
            <a:r>
              <a:rPr lang="pl-PL" sz="3600" dirty="0" smtClean="0"/>
              <a:t>Leszek </a:t>
            </a:r>
            <a:r>
              <a:rPr lang="pl-PL" sz="3600" dirty="0" err="1" smtClean="0"/>
              <a:t>Bordjakiewicz</a:t>
            </a:r>
            <a:r>
              <a:rPr lang="pl-PL" sz="3600" dirty="0" smtClean="0"/>
              <a:t>- woźny</a:t>
            </a:r>
          </a:p>
        </p:txBody>
      </p:sp>
    </p:spTree>
    <p:extLst>
      <p:ext uri="{BB962C8B-B14F-4D97-AF65-F5344CB8AC3E}">
        <p14:creationId xmlns:p14="http://schemas.microsoft.com/office/powerpoint/2010/main" val="41192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3573016"/>
            <a:ext cx="9577064" cy="2593975"/>
          </a:xfrm>
        </p:spPr>
        <p:txBody>
          <a:bodyPr/>
          <a:lstStyle/>
          <a:p>
            <a:pPr algn="ctr"/>
            <a:r>
              <a:rPr lang="pl-PL" dirty="0" smtClean="0"/>
              <a:t>Sekretariat szkoły jest czynny od poniedziałku do piątku </a:t>
            </a:r>
            <a:br>
              <a:rPr lang="pl-PL" dirty="0" smtClean="0"/>
            </a:br>
            <a:r>
              <a:rPr lang="pl-PL" dirty="0" smtClean="0"/>
              <a:t>w godz. 7.15- 15.15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79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778"/>
            <a:ext cx="7543800" cy="1224136"/>
          </a:xfrm>
        </p:spPr>
        <p:txBody>
          <a:bodyPr/>
          <a:lstStyle/>
          <a:p>
            <a:r>
              <a:rPr lang="pl-PL" dirty="0" smtClean="0"/>
              <a:t>Dzwonki:</a:t>
            </a:r>
            <a:endParaRPr lang="pl-PL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476769"/>
              </p:ext>
            </p:extLst>
          </p:nvPr>
        </p:nvGraphicFramePr>
        <p:xfrm>
          <a:off x="2339752" y="1124744"/>
          <a:ext cx="3733800" cy="5556864"/>
        </p:xfrm>
        <a:graphic>
          <a:graphicData uri="http://schemas.openxmlformats.org/drawingml/2006/table">
            <a:tbl>
              <a:tblPr/>
              <a:tblGrid>
                <a:gridCol w="702597"/>
                <a:gridCol w="3031203"/>
              </a:tblGrid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1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7.30- 8.15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8.25- 9.10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3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9.20- 10.05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4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10.15- 11.00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5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11.15- 12.00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>
                          <a:effectLst/>
                        </a:rPr>
                        <a:t>6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12.25- 13.10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>
                          <a:effectLst/>
                        </a:rPr>
                        <a:t>7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13.15- 14.00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608">
                <a:tc>
                  <a:txBody>
                    <a:bodyPr/>
                    <a:lstStyle/>
                    <a:p>
                      <a:pPr algn="ctr" rtl="0"/>
                      <a:r>
                        <a:rPr lang="pl-PL" sz="3600">
                          <a:effectLst/>
                        </a:rPr>
                        <a:t>8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-PL" sz="3600" dirty="0" smtClean="0">
                          <a:effectLst/>
                        </a:rPr>
                        <a:t>14.10- 14.55</a:t>
                      </a:r>
                      <a:endParaRPr lang="pl-PL" sz="36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89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615808" cy="1152128"/>
          </a:xfrm>
        </p:spPr>
        <p:txBody>
          <a:bodyPr/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Rada Pedagogiczna Publicznej Szkoły Podstawowej im. Wincentego Witosa w Borku Strzelińskim: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6461760" cy="5040560"/>
          </a:xfrm>
        </p:spPr>
        <p:txBody>
          <a:bodyPr numCol="2">
            <a:noAutofit/>
          </a:bodyPr>
          <a:lstStyle/>
          <a:p>
            <a:r>
              <a:rPr lang="pl-PL" sz="1800" b="1" u="sng" dirty="0"/>
              <a:t>Przewodnicząca:</a:t>
            </a:r>
          </a:p>
          <a:p>
            <a:r>
              <a:rPr lang="pl-PL" sz="1800" dirty="0"/>
              <a:t>Dorota </a:t>
            </a:r>
            <a:r>
              <a:rPr lang="pl-PL" sz="1800" dirty="0" err="1"/>
              <a:t>Kawałko</a:t>
            </a:r>
            <a:r>
              <a:rPr lang="pl-PL" sz="1800" dirty="0"/>
              <a:t>- Wrona</a:t>
            </a:r>
          </a:p>
          <a:p>
            <a:r>
              <a:rPr lang="pl-PL" sz="1800" b="1" u="sng" dirty="0" smtClean="0"/>
              <a:t>Członkowie: </a:t>
            </a:r>
            <a:endParaRPr lang="pl-PL" sz="1800" dirty="0"/>
          </a:p>
          <a:p>
            <a:endParaRPr lang="pl-PL" sz="1800" dirty="0"/>
          </a:p>
          <a:p>
            <a:r>
              <a:rPr lang="pl-PL" sz="1800" dirty="0"/>
              <a:t/>
            </a:r>
            <a:br>
              <a:rPr lang="pl-PL" sz="1800" dirty="0"/>
            </a:br>
            <a:endParaRPr lang="pl-PL" sz="1800" dirty="0"/>
          </a:p>
          <a:p>
            <a:endParaRPr lang="pl-PL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8386"/>
              </p:ext>
            </p:extLst>
          </p:nvPr>
        </p:nvGraphicFramePr>
        <p:xfrm>
          <a:off x="323528" y="2132856"/>
          <a:ext cx="3960440" cy="5225415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 smtClean="0">
                          <a:effectLst/>
                          <a:latin typeface="times new roman"/>
                        </a:rPr>
                        <a:t>Czechowicz</a:t>
                      </a:r>
                      <a:r>
                        <a:rPr lang="pl-PL" sz="2400" baseline="0" dirty="0" smtClean="0">
                          <a:effectLst/>
                          <a:latin typeface="times new roman"/>
                        </a:rPr>
                        <a:t> Piotr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 smtClean="0">
                          <a:effectLst/>
                          <a:latin typeface="times new roman"/>
                        </a:rPr>
                        <a:t>Dudek Ewa</a:t>
                      </a:r>
                      <a:br>
                        <a:rPr lang="pl-PL" sz="2400" dirty="0" smtClean="0">
                          <a:effectLst/>
                          <a:latin typeface="times new roman"/>
                        </a:rPr>
                      </a:br>
                      <a:r>
                        <a:rPr lang="pl-PL" sz="2400" dirty="0" smtClean="0">
                          <a:effectLst/>
                          <a:latin typeface="times new roman"/>
                        </a:rPr>
                        <a:t>Gaj- Stefanko Justyna </a:t>
                      </a:r>
                    </a:p>
                    <a:p>
                      <a:pPr algn="ctr" fontAlgn="b"/>
                      <a:r>
                        <a:rPr lang="pl-PL" sz="2400" dirty="0" smtClean="0">
                          <a:effectLst/>
                          <a:latin typeface="times new roman"/>
                        </a:rPr>
                        <a:t>Jankowska </a:t>
                      </a:r>
                      <a:r>
                        <a:rPr lang="pl-PL" sz="2400" dirty="0">
                          <a:effectLst/>
                          <a:latin typeface="times new roman"/>
                        </a:rPr>
                        <a:t>Anita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 smtClean="0">
                          <a:effectLst/>
                          <a:latin typeface="times new roman"/>
                        </a:rPr>
                        <a:t>Kaczmarek Małgorzata</a:t>
                      </a:r>
                    </a:p>
                    <a:p>
                      <a:pPr algn="ctr" fontAlgn="b"/>
                      <a:r>
                        <a:rPr lang="pl-PL" sz="2400" dirty="0" err="1" smtClean="0">
                          <a:effectLst/>
                          <a:latin typeface="times new roman"/>
                        </a:rPr>
                        <a:t>Kajca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pl-PL" sz="2400" dirty="0">
                          <a:effectLst/>
                          <a:latin typeface="times new roman"/>
                        </a:rPr>
                        <a:t>Elżbieta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>
                          <a:effectLst/>
                          <a:latin typeface="times new roman"/>
                        </a:rPr>
                        <a:t>Karpińska Joanna</a:t>
                      </a:r>
                      <a:endParaRPr lang="pl-PL" sz="240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>
                          <a:effectLst/>
                          <a:latin typeface="times new roman"/>
                        </a:rPr>
                        <a:t>Kodyra Wioletta</a:t>
                      </a:r>
                      <a:endParaRPr lang="pl-PL" sz="240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>
                          <a:effectLst/>
                          <a:latin typeface="times new roman"/>
                        </a:rPr>
                        <a:t>Komorowska Iwona</a:t>
                      </a:r>
                      <a:endParaRPr lang="pl-PL" sz="240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 smtClean="0">
                          <a:effectLst/>
                        </a:rPr>
                        <a:t>Matusiewicz</a:t>
                      </a:r>
                      <a:r>
                        <a:rPr lang="pl-PL" sz="2400" baseline="0" dirty="0" smtClean="0">
                          <a:effectLst/>
                        </a:rPr>
                        <a:t> Jacek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>
                          <a:effectLst/>
                          <a:latin typeface="times new roman"/>
                        </a:rPr>
                        <a:t>Lisowska Lucyna</a:t>
                      </a:r>
                      <a:endParaRPr lang="pl-PL" sz="240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>
                          <a:effectLst/>
                          <a:latin typeface="times new roman"/>
                        </a:rPr>
                        <a:t>Partyka Paweł</a:t>
                      </a:r>
                      <a:endParaRPr lang="pl-PL" sz="240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33788"/>
              </p:ext>
            </p:extLst>
          </p:nvPr>
        </p:nvGraphicFramePr>
        <p:xfrm>
          <a:off x="4427984" y="2132856"/>
          <a:ext cx="4014380" cy="6371024"/>
        </p:xfrm>
        <a:graphic>
          <a:graphicData uri="http://schemas.openxmlformats.org/drawingml/2006/table">
            <a:tbl>
              <a:tblPr/>
              <a:tblGrid>
                <a:gridCol w="4014380"/>
              </a:tblGrid>
              <a:tr h="25717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err="1">
                          <a:effectLst/>
                          <a:latin typeface="times new roman"/>
                        </a:rPr>
                        <a:t>Pępkowska</a:t>
                      </a:r>
                      <a:r>
                        <a:rPr lang="pl-PL" sz="240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>Katarzyna</a:t>
                      </a:r>
                      <a:br>
                        <a:rPr lang="pl-PL" sz="2400" dirty="0" smtClean="0">
                          <a:effectLst/>
                          <a:latin typeface="times new roman"/>
                        </a:rPr>
                      </a:br>
                      <a:r>
                        <a:rPr lang="pl-PL" sz="2400" dirty="0" smtClean="0">
                          <a:effectLst/>
                          <a:latin typeface="times new roman"/>
                        </a:rPr>
                        <a:t>Piętak Magdalena</a:t>
                      </a:r>
                      <a:endParaRPr lang="pl-PL" sz="2400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/>
                        </a:rPr>
                        <a:t>Rajewska Aleksandra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400" dirty="0">
                          <a:effectLst/>
                          <a:latin typeface="times new roman"/>
                        </a:rPr>
                        <a:t>Rychlewska 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>Dobrochna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err="1" smtClean="0">
                          <a:effectLst/>
                          <a:latin typeface="times new roman"/>
                        </a:rPr>
                        <a:t>Sroka-Antał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> Małgorzata</a:t>
                      </a:r>
                      <a:endParaRPr lang="pl-PL" sz="2400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2400" dirty="0" smtClean="0">
                          <a:effectLst/>
                          <a:latin typeface="times new roman"/>
                        </a:rPr>
                        <a:t>Szczepańska Marta</a:t>
                      </a:r>
                      <a:br>
                        <a:rPr lang="pl-PL" sz="2400" dirty="0" smtClean="0">
                          <a:effectLst/>
                          <a:latin typeface="times new roman"/>
                        </a:rPr>
                      </a:br>
                      <a:r>
                        <a:rPr lang="pl-PL" sz="2400" dirty="0" err="1" smtClean="0">
                          <a:effectLst/>
                          <a:latin typeface="times new roman"/>
                        </a:rPr>
                        <a:t>Szloser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> Anna</a:t>
                      </a:r>
                    </a:p>
                    <a:p>
                      <a:pPr algn="ctr" fontAlgn="b"/>
                      <a:r>
                        <a:rPr lang="pl-PL" sz="2400" smtClean="0">
                          <a:effectLst/>
                          <a:latin typeface="times new roman"/>
                        </a:rPr>
                        <a:t>Wołoszczak</a:t>
                      </a:r>
                      <a:r>
                        <a:rPr lang="pl-PL" sz="2400" baseline="0" smtClean="0">
                          <a:effectLst/>
                          <a:latin typeface="times new roman"/>
                        </a:rPr>
                        <a:t> Elżbieta</a:t>
                      </a:r>
                      <a:r>
                        <a:rPr lang="pl-PL" sz="2400" dirty="0" smtClean="0">
                          <a:effectLst/>
                          <a:latin typeface="times new roman"/>
                        </a:rPr>
                        <a:t/>
                      </a:r>
                      <a:br>
                        <a:rPr lang="pl-PL" sz="2400" dirty="0" smtClean="0">
                          <a:effectLst/>
                          <a:latin typeface="times new roman"/>
                        </a:rPr>
                      </a:br>
                      <a:r>
                        <a:rPr lang="pl-PL" sz="2400" dirty="0" smtClean="0">
                          <a:effectLst/>
                          <a:latin typeface="times new roman"/>
                        </a:rPr>
                        <a:t>Wąchocka Agnieszka</a:t>
                      </a:r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614">
                <a:tc>
                  <a:txBody>
                    <a:bodyPr/>
                    <a:lstStyle/>
                    <a:p>
                      <a:pPr algn="ctr" fontAlgn="b"/>
                      <a:endParaRPr lang="pl-PL" sz="2400" dirty="0">
                        <a:effectLst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5076056" y="6165304"/>
            <a:ext cx="2304256" cy="6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22 NAUCZYCIELI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461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43800" cy="648072"/>
          </a:xfrm>
        </p:spPr>
        <p:txBody>
          <a:bodyPr/>
          <a:lstStyle/>
          <a:p>
            <a:pPr algn="ctr"/>
            <a:r>
              <a:rPr lang="pl-PL" sz="3600" dirty="0" smtClean="0"/>
              <a:t>Godziny  pracy  świetlicy: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5898" y="116632"/>
            <a:ext cx="7776864" cy="554461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	</a:t>
            </a:r>
          </a:p>
          <a:p>
            <a:endParaRPr lang="pl-PL" dirty="0" smtClean="0"/>
          </a:p>
          <a:p>
            <a:r>
              <a:rPr lang="pl-PL" sz="4800" u="sng" dirty="0"/>
              <a:t>Poniedziałek</a:t>
            </a:r>
            <a:r>
              <a:rPr lang="pl-PL" sz="4800" u="sng" dirty="0" smtClean="0"/>
              <a:t>, wtorek, środa, </a:t>
            </a:r>
            <a:r>
              <a:rPr lang="pl-PL" sz="4800" dirty="0"/>
              <a:t> </a:t>
            </a:r>
            <a:r>
              <a:rPr lang="pl-PL" sz="4800" u="sng" dirty="0" smtClean="0"/>
              <a:t>czwartek</a:t>
            </a:r>
            <a:r>
              <a:rPr lang="pl-PL" sz="4800" u="sng" dirty="0"/>
              <a:t>, piątek</a:t>
            </a:r>
            <a:endParaRPr lang="pl-PL" sz="4800" dirty="0"/>
          </a:p>
          <a:p>
            <a:endParaRPr lang="pl-PL" sz="4800" dirty="0"/>
          </a:p>
          <a:p>
            <a:r>
              <a:rPr lang="pl-PL" sz="4800" dirty="0"/>
              <a:t>7.00	-8.30		</a:t>
            </a:r>
          </a:p>
          <a:p>
            <a:r>
              <a:rPr lang="pl-PL" sz="4800" dirty="0" smtClean="0"/>
              <a:t>12.00</a:t>
            </a:r>
            <a:r>
              <a:rPr lang="pl-PL" sz="4800" dirty="0"/>
              <a:t>	-16.00		</a:t>
            </a:r>
          </a:p>
          <a:p>
            <a:r>
              <a:rPr lang="pl-PL" dirty="0"/>
              <a:t>	</a:t>
            </a:r>
          </a:p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39552" y="5517232"/>
            <a:ext cx="7776864" cy="1340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Świetlica jest dla dzieci dojeżdżających i tych, których rodzice złożą deklaracje!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172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DEKLARACJE NA ŚWIETLICĘ: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Należy wypełnić rzetelnie,  zgodnie z prawdą. </a:t>
            </a:r>
            <a:endParaRPr lang="pl-PL" sz="32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563888" y="836712"/>
            <a:ext cx="41764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/>
              <a:t>Odbiór dziecka ze świetlicy, bezpieczeństwo dzieci.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7269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6840760" cy="604867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KURSY PORANNE:</a:t>
            </a:r>
            <a:endParaRPr lang="pl-PL" dirty="0"/>
          </a:p>
          <a:p>
            <a:r>
              <a:rPr lang="pl-PL" dirty="0"/>
              <a:t>- Ludów Śląski- </a:t>
            </a:r>
            <a:r>
              <a:rPr lang="pl-PL" dirty="0" smtClean="0"/>
              <a:t>6.50</a:t>
            </a:r>
            <a:endParaRPr lang="pl-PL" dirty="0"/>
          </a:p>
          <a:p>
            <a:r>
              <a:rPr lang="pl-PL" dirty="0"/>
              <a:t>- Jelenin- </a:t>
            </a:r>
            <a:r>
              <a:rPr lang="pl-PL" dirty="0" smtClean="0"/>
              <a:t>6.55</a:t>
            </a:r>
            <a:endParaRPr lang="pl-PL" dirty="0"/>
          </a:p>
          <a:p>
            <a:r>
              <a:rPr lang="pl-PL" dirty="0" smtClean="0"/>
              <a:t>- Świnobród- 7.00 </a:t>
            </a:r>
          </a:p>
          <a:p>
            <a:r>
              <a:rPr lang="pl-PL" dirty="0" smtClean="0"/>
              <a:t>Jaksin- 7.00</a:t>
            </a:r>
            <a:endParaRPr lang="pl-PL" dirty="0"/>
          </a:p>
          <a:p>
            <a:r>
              <a:rPr lang="pl-PL" dirty="0"/>
              <a:t>- Kojęcin- </a:t>
            </a:r>
            <a:r>
              <a:rPr lang="pl-PL" dirty="0" smtClean="0"/>
              <a:t>7.05</a:t>
            </a:r>
            <a:endParaRPr lang="pl-PL" dirty="0"/>
          </a:p>
          <a:p>
            <a:r>
              <a:rPr lang="pl-PL" dirty="0"/>
              <a:t>- Michałowice- </a:t>
            </a:r>
            <a:r>
              <a:rPr lang="pl-PL" dirty="0" smtClean="0"/>
              <a:t>7.10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dirty="0"/>
              <a:t>- Ludów Śląski- </a:t>
            </a:r>
            <a:r>
              <a:rPr lang="pl-PL" dirty="0" smtClean="0"/>
              <a:t>8.10</a:t>
            </a:r>
            <a:endParaRPr lang="pl-PL" dirty="0"/>
          </a:p>
          <a:p>
            <a:r>
              <a:rPr lang="pl-PL" dirty="0"/>
              <a:t>- Jelenin- </a:t>
            </a:r>
            <a:r>
              <a:rPr lang="pl-PL" dirty="0" smtClean="0"/>
              <a:t>8.15</a:t>
            </a:r>
            <a:endParaRPr lang="pl-PL" dirty="0"/>
          </a:p>
          <a:p>
            <a:r>
              <a:rPr lang="pl-PL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/>
              <a:t>KURSY POPOŁUDNIOWE:</a:t>
            </a:r>
            <a:endParaRPr lang="pl-PL" dirty="0"/>
          </a:p>
          <a:p>
            <a:r>
              <a:rPr lang="pl-PL" dirty="0" smtClean="0"/>
              <a:t>13.15</a:t>
            </a:r>
            <a:r>
              <a:rPr lang="pl-PL" dirty="0"/>
              <a:t> Jelenin, Ludów Śląski,</a:t>
            </a:r>
          </a:p>
          <a:p>
            <a:r>
              <a:rPr lang="pl-PL" dirty="0" smtClean="0"/>
              <a:t>14.05</a:t>
            </a:r>
            <a:r>
              <a:rPr lang="pl-PL" dirty="0"/>
              <a:t>  Michałowice, Kojęcin, Jaksin, </a:t>
            </a:r>
            <a:r>
              <a:rPr lang="pl-PL" dirty="0" smtClean="0"/>
              <a:t>Świnobród</a:t>
            </a:r>
            <a:r>
              <a:rPr lang="pl-PL" dirty="0"/>
              <a:t>, Jelenin, Ludów Śląski,</a:t>
            </a:r>
          </a:p>
          <a:p>
            <a:r>
              <a:rPr lang="pl-PL" dirty="0" smtClean="0"/>
              <a:t>15.20</a:t>
            </a:r>
            <a:r>
              <a:rPr lang="pl-PL" dirty="0"/>
              <a:t>  Michałowice, Kojęcin, </a:t>
            </a:r>
            <a:r>
              <a:rPr lang="pl-PL" dirty="0" smtClean="0"/>
              <a:t>Jaksin, Świnobród</a:t>
            </a:r>
            <a:r>
              <a:rPr lang="pl-PL" dirty="0"/>
              <a:t>, Jelenin, Ludów Śląski,</a:t>
            </a:r>
          </a:p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720628" y="1841044"/>
            <a:ext cx="309634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Rozkład  jazdy autobusów szkolnych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96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80528" y="548680"/>
            <a:ext cx="9865096" cy="4267200"/>
          </a:xfrm>
        </p:spPr>
        <p:txBody>
          <a:bodyPr/>
          <a:lstStyle/>
          <a:p>
            <a:pPr algn="ctr"/>
            <a:r>
              <a:rPr lang="pl-PL" dirty="0" smtClean="0"/>
              <a:t>ZAJĘCIA ROZPOCZYNAMY:</a:t>
            </a:r>
            <a:br>
              <a:rPr lang="pl-PL" dirty="0" smtClean="0"/>
            </a:br>
            <a:r>
              <a:rPr lang="pl-PL" dirty="0" smtClean="0"/>
              <a:t>o godz. 7.30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51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543800" cy="2593975"/>
          </a:xfrm>
        </p:spPr>
        <p:txBody>
          <a:bodyPr/>
          <a:lstStyle/>
          <a:p>
            <a:r>
              <a:rPr lang="pl-PL" sz="3200" dirty="0" smtClean="0"/>
              <a:t>Oddział przedszkolny Publicznej Szkoły </a:t>
            </a:r>
            <a:r>
              <a:rPr lang="pl-PL" sz="3200" dirty="0"/>
              <a:t>Podstawowej im. Wincentego Witosa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 </a:t>
            </a:r>
            <a:r>
              <a:rPr lang="pl-PL" sz="3200" dirty="0"/>
              <a:t>Borku Strzelińskim w roku szkolnym </a:t>
            </a:r>
            <a:r>
              <a:rPr lang="pl-PL" sz="3200" dirty="0" smtClean="0"/>
              <a:t>2019/ 2020 pracuje </a:t>
            </a:r>
            <a:r>
              <a:rPr lang="pl-PL" sz="3200" dirty="0"/>
              <a:t>w następujących godzinach: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6461760" cy="2016224"/>
          </a:xfrm>
        </p:spPr>
        <p:txBody>
          <a:bodyPr>
            <a:normAutofit/>
          </a:bodyPr>
          <a:lstStyle/>
          <a:p>
            <a:pPr algn="ctr"/>
            <a:r>
              <a:rPr lang="pl-PL" sz="7700" b="1" dirty="0" smtClean="0"/>
              <a:t>8.30- </a:t>
            </a:r>
            <a:r>
              <a:rPr lang="pl-PL" sz="7700" b="1" dirty="0"/>
              <a:t>13.45</a:t>
            </a:r>
            <a:endParaRPr lang="pl-PL" sz="77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12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396552" y="908720"/>
            <a:ext cx="9540552" cy="532859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Godziny pracy psychologa w Publicznej Szkole Podstawowej im. Wincentego Witosa</a:t>
            </a:r>
            <a:endParaRPr lang="pl-PL" dirty="0" smtClean="0"/>
          </a:p>
          <a:p>
            <a:pPr algn="ctr"/>
            <a:r>
              <a:rPr lang="pl-PL" b="1" dirty="0" smtClean="0"/>
              <a:t>w Borku Strzelińskim w roku szkolnym 2019/ 2020</a:t>
            </a:r>
            <a:endParaRPr lang="pl-PL" dirty="0" smtClean="0"/>
          </a:p>
          <a:p>
            <a:endParaRPr lang="pl-PL" dirty="0" smtClean="0"/>
          </a:p>
          <a:p>
            <a:r>
              <a:rPr lang="pl-PL" b="1" u="sng" dirty="0" smtClean="0"/>
              <a:t>( w miesiącu wrześniu) </a:t>
            </a:r>
            <a:endParaRPr lang="pl-PL" b="1" u="sng" dirty="0"/>
          </a:p>
          <a:p>
            <a:pPr algn="ctr"/>
            <a:r>
              <a:rPr lang="pl-PL" sz="4800" b="1" u="sng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pl-PL" sz="4800" b="1" dirty="0" smtClean="0">
                <a:solidFill>
                  <a:schemeClr val="bg2">
                    <a:lumMod val="75000"/>
                  </a:schemeClr>
                </a:solidFill>
              </a:rPr>
              <a:t>środa</a:t>
            </a:r>
            <a:r>
              <a:rPr lang="pl-PL" sz="4800" b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pl-PL" sz="4800" b="1" dirty="0" smtClean="0">
                <a:solidFill>
                  <a:schemeClr val="bg2">
                    <a:lumMod val="75000"/>
                  </a:schemeClr>
                </a:solidFill>
              </a:rPr>
              <a:t>- 8.30</a:t>
            </a:r>
            <a:r>
              <a:rPr lang="pl-PL" sz="4800" b="1" dirty="0">
                <a:solidFill>
                  <a:schemeClr val="bg2">
                    <a:lumMod val="75000"/>
                  </a:schemeClr>
                </a:solidFill>
              </a:rPr>
              <a:t>   -  </a:t>
            </a:r>
            <a:r>
              <a:rPr lang="pl-PL" sz="4800" b="1" dirty="0" smtClean="0">
                <a:solidFill>
                  <a:schemeClr val="bg2">
                    <a:lumMod val="75000"/>
                  </a:schemeClr>
                </a:solidFill>
              </a:rPr>
              <a:t>14.30</a:t>
            </a:r>
            <a:endParaRPr lang="pl-PL" sz="48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23145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9036496" cy="532859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Godziny pracy biblioteki w Publicznej Szkole Podstawowej im. Wincentego Witosa</a:t>
            </a:r>
            <a:endParaRPr lang="pl-PL" dirty="0" smtClean="0"/>
          </a:p>
          <a:p>
            <a:pPr algn="ctr"/>
            <a:r>
              <a:rPr lang="pl-PL" b="1" dirty="0" smtClean="0"/>
              <a:t>w Borku Strzelińskim w roku szkolnym 2019/ 2020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sz="4800" dirty="0"/>
              <a:t>Wtorek 10.00-12.00</a:t>
            </a:r>
          </a:p>
          <a:p>
            <a:r>
              <a:rPr lang="pl-PL" sz="4800" dirty="0"/>
              <a:t>Środa 11.00-12.00</a:t>
            </a:r>
          </a:p>
          <a:p>
            <a:endParaRPr lang="pl-PL" sz="4800" b="1" dirty="0" smtClean="0"/>
          </a:p>
          <a:p>
            <a:pPr algn="ctr"/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39439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6680016" cy="53061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Godziny pracy logopedy </a:t>
            </a:r>
            <a:r>
              <a:rPr lang="pl-PL" sz="2400" b="1" dirty="0" smtClean="0"/>
              <a:t>w Publicznej Szkole </a:t>
            </a:r>
            <a:r>
              <a:rPr lang="pl-PL" sz="2400" b="1" dirty="0"/>
              <a:t>Podstawowej im. Wincentego Witosa</a:t>
            </a:r>
            <a:endParaRPr lang="pl-PL" sz="2400" dirty="0"/>
          </a:p>
          <a:p>
            <a:pPr algn="ctr"/>
            <a:r>
              <a:rPr lang="pl-PL" sz="2400" b="1" dirty="0"/>
              <a:t>w Borku Strzelińskim w roku szkolnym </a:t>
            </a:r>
            <a:r>
              <a:rPr lang="pl-PL" sz="2400" b="1" dirty="0" smtClean="0"/>
              <a:t>2019/ 2020</a:t>
            </a:r>
            <a:endParaRPr lang="pl-PL" sz="2400" dirty="0"/>
          </a:p>
          <a:p>
            <a:r>
              <a:rPr lang="pl-PL" b="1" u="sng" dirty="0"/>
              <a:t>( w miesiącu wrześniu) </a:t>
            </a:r>
          </a:p>
          <a:p>
            <a:r>
              <a:rPr lang="pl-PL" dirty="0"/>
              <a:t> </a:t>
            </a:r>
          </a:p>
          <a:p>
            <a:pPr algn="ctr"/>
            <a:r>
              <a:rPr lang="pl-PL" sz="4800" dirty="0" smtClean="0"/>
              <a:t>piątek</a:t>
            </a:r>
            <a:r>
              <a:rPr lang="pl-PL" sz="4800" dirty="0"/>
              <a:t> </a:t>
            </a:r>
            <a:r>
              <a:rPr lang="pl-PL" sz="4800" dirty="0" smtClean="0"/>
              <a:t>-7.30 </a:t>
            </a:r>
            <a:r>
              <a:rPr lang="pl-PL" sz="4800" dirty="0"/>
              <a:t>- </a:t>
            </a:r>
            <a:r>
              <a:rPr lang="pl-PL" sz="4800" dirty="0" smtClean="0"/>
              <a:t>13.30</a:t>
            </a:r>
          </a:p>
          <a:p>
            <a:pPr algn="ctr"/>
            <a:endParaRPr lang="pl-PL" sz="4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741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6896040" cy="5378152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2400" b="1" dirty="0"/>
              <a:t>Godziny pracy pedagoga </a:t>
            </a:r>
            <a:r>
              <a:rPr lang="pl-PL" sz="2400" b="1" dirty="0" smtClean="0"/>
              <a:t>w Publicznej  Szkole </a:t>
            </a:r>
            <a:r>
              <a:rPr lang="pl-PL" sz="2400" b="1" dirty="0"/>
              <a:t>Podstawowej im. Wincentego Witosa</a:t>
            </a:r>
            <a:endParaRPr lang="pl-PL" sz="2400" dirty="0"/>
          </a:p>
          <a:p>
            <a:r>
              <a:rPr lang="pl-PL" sz="2400" b="1" dirty="0"/>
              <a:t>w Borku Strzelińskim w roku szkolnym </a:t>
            </a:r>
            <a:r>
              <a:rPr lang="pl-PL" sz="2400" b="1" dirty="0" smtClean="0"/>
              <a:t>2019/ 2020</a:t>
            </a:r>
          </a:p>
          <a:p>
            <a:r>
              <a:rPr lang="pl-PL" b="1" u="sng" dirty="0"/>
              <a:t>( w miesiącu wrześniu) </a:t>
            </a:r>
          </a:p>
          <a:p>
            <a:endParaRPr lang="pl-PL" sz="2400" dirty="0" smtClean="0"/>
          </a:p>
          <a:p>
            <a:r>
              <a:rPr lang="pl-PL" sz="2400" dirty="0"/>
              <a:t> </a:t>
            </a:r>
            <a:r>
              <a:rPr lang="pl-PL" sz="3600" dirty="0"/>
              <a:t> poniedziałek 9.00-11.00</a:t>
            </a:r>
          </a:p>
          <a:p>
            <a:r>
              <a:rPr lang="pl-PL" sz="3600" dirty="0" smtClean="0"/>
              <a:t> </a:t>
            </a:r>
            <a:r>
              <a:rPr lang="pl-PL" sz="3600" dirty="0"/>
              <a:t> środa 9.00-11.00</a:t>
            </a:r>
            <a:br>
              <a:rPr lang="pl-PL" sz="3600" dirty="0"/>
            </a:br>
            <a:r>
              <a:rPr lang="pl-PL" sz="3600" dirty="0"/>
              <a:t>czwartek 9.00-12.00</a:t>
            </a:r>
            <a:br>
              <a:rPr lang="pl-PL" sz="3600" dirty="0"/>
            </a:br>
            <a:r>
              <a:rPr lang="pl-PL" sz="3600" dirty="0"/>
              <a:t>piątek 9.00-13.00</a:t>
            </a:r>
            <a:br>
              <a:rPr lang="pl-PL" sz="3600" dirty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966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6680016" cy="509012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Godziny pracy pielęgniarki środowiskowej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Publicznej Szkole </a:t>
            </a:r>
            <a:r>
              <a:rPr lang="pl-PL" sz="2400" dirty="0"/>
              <a:t>Podstawowej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im</a:t>
            </a:r>
            <a:r>
              <a:rPr lang="pl-PL" sz="2400" dirty="0"/>
              <a:t>. W. Witosa w Borku Strzelińskim</a:t>
            </a:r>
            <a:br>
              <a:rPr lang="pl-PL" sz="2400" dirty="0"/>
            </a:br>
            <a:r>
              <a:rPr lang="pl-PL" sz="2400" dirty="0"/>
              <a:t> w roku szkolnym </a:t>
            </a:r>
            <a:r>
              <a:rPr lang="pl-PL" sz="2400" dirty="0" smtClean="0"/>
              <a:t>2019/ 2020</a:t>
            </a:r>
            <a:endParaRPr lang="pl-PL" sz="2400" dirty="0"/>
          </a:p>
          <a:p>
            <a:endParaRPr lang="pl-PL" b="1" dirty="0" smtClean="0"/>
          </a:p>
          <a:p>
            <a:endParaRPr lang="pl-PL" b="1" dirty="0"/>
          </a:p>
          <a:p>
            <a:pPr algn="ctr"/>
            <a:r>
              <a:rPr lang="pl-PL" sz="4400" b="1" dirty="0" smtClean="0"/>
              <a:t>wtorek</a:t>
            </a:r>
            <a:r>
              <a:rPr lang="pl-PL" sz="4400" b="1" dirty="0"/>
              <a:t>    7.30  -  10.00</a:t>
            </a:r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56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-315416"/>
            <a:ext cx="7543800" cy="947936"/>
          </a:xfrm>
        </p:spPr>
        <p:txBody>
          <a:bodyPr/>
          <a:lstStyle/>
          <a:p>
            <a:r>
              <a:rPr lang="pl-PL" sz="3200" dirty="0" smtClean="0"/>
              <a:t>Ilość uczniów w naszej szkole: </a:t>
            </a:r>
            <a:r>
              <a:rPr lang="pl-PL" sz="5400" b="1" dirty="0" smtClean="0"/>
              <a:t>144</a:t>
            </a:r>
            <a:endParaRPr lang="pl-PL" sz="54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02083"/>
              </p:ext>
            </p:extLst>
          </p:nvPr>
        </p:nvGraphicFramePr>
        <p:xfrm>
          <a:off x="539552" y="674694"/>
          <a:ext cx="7704856" cy="657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uczniów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 dziewczynek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chłopców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III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IV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V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VI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VII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657073">
                <a:tc>
                  <a:txBody>
                    <a:bodyPr/>
                    <a:lstStyle/>
                    <a:p>
                      <a:r>
                        <a:rPr lang="pl-PL" dirty="0" smtClean="0"/>
                        <a:t>VIII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167653" y="332656"/>
            <a:ext cx="4680520" cy="165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Chłopców:  67  Dziewczynek: 77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62141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980727"/>
            <a:ext cx="7543800" cy="2952329"/>
          </a:xfrm>
        </p:spPr>
        <p:txBody>
          <a:bodyPr/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800" dirty="0" smtClean="0"/>
              <a:t>Podział </a:t>
            </a:r>
            <a:r>
              <a:rPr lang="pl-PL" sz="4800" dirty="0"/>
              <a:t>roku szkolnego na </a:t>
            </a:r>
            <a:r>
              <a:rPr lang="pl-PL" sz="4800" dirty="0" smtClean="0"/>
              <a:t>półrocza: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358808" cy="2286000"/>
          </a:xfrm>
        </p:spPr>
        <p:txBody>
          <a:bodyPr>
            <a:normAutofit fontScale="25000" lnSpcReduction="20000"/>
          </a:bodyPr>
          <a:lstStyle/>
          <a:p>
            <a:r>
              <a:rPr lang="pl-PL" sz="24000" dirty="0">
                <a:solidFill>
                  <a:srgbClr val="FF0000"/>
                </a:solidFill>
              </a:rPr>
              <a:t>I</a:t>
            </a:r>
            <a:r>
              <a:rPr lang="pl-PL" sz="24000" dirty="0"/>
              <a:t> </a:t>
            </a:r>
            <a:r>
              <a:rPr lang="pl-PL" sz="24000" dirty="0" smtClean="0"/>
              <a:t>02.09.2019 </a:t>
            </a:r>
            <a:r>
              <a:rPr lang="pl-PL" sz="24000" dirty="0"/>
              <a:t>- </a:t>
            </a:r>
            <a:r>
              <a:rPr lang="pl-PL" sz="24000" dirty="0" smtClean="0"/>
              <a:t>31.01.2020</a:t>
            </a:r>
            <a:r>
              <a:rPr lang="pl-PL" sz="24000" dirty="0"/>
              <a:t/>
            </a:r>
            <a:br>
              <a:rPr lang="pl-PL" sz="24000" dirty="0"/>
            </a:br>
            <a:r>
              <a:rPr lang="pl-PL" sz="24000" dirty="0">
                <a:solidFill>
                  <a:srgbClr val="FF0000"/>
                </a:solidFill>
              </a:rPr>
              <a:t>II</a:t>
            </a:r>
            <a:r>
              <a:rPr lang="pl-PL" sz="24000" dirty="0"/>
              <a:t> </a:t>
            </a:r>
            <a:r>
              <a:rPr lang="pl-PL" sz="24000" dirty="0" smtClean="0"/>
              <a:t>01.02.2020 </a:t>
            </a:r>
            <a:r>
              <a:rPr lang="pl-PL" sz="24000" dirty="0"/>
              <a:t>- </a:t>
            </a:r>
            <a:r>
              <a:rPr lang="pl-PL" sz="24000" dirty="0" smtClean="0"/>
              <a:t>26.06.2020</a:t>
            </a:r>
            <a:r>
              <a:rPr lang="pl-PL" sz="24000" dirty="0"/>
              <a:t/>
            </a:r>
            <a:br>
              <a:rPr lang="pl-PL" sz="240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60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52536" y="1196752"/>
            <a:ext cx="9649072" cy="2377951"/>
          </a:xfrm>
        </p:spPr>
        <p:txBody>
          <a:bodyPr/>
          <a:lstStyle/>
          <a:p>
            <a:r>
              <a:rPr lang="pl-PL" dirty="0"/>
              <a:t>Dni wolne od zajęć dydaktycznych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5688632"/>
          </a:xfrm>
        </p:spPr>
        <p:txBody>
          <a:bodyPr>
            <a:normAutofit/>
          </a:bodyPr>
          <a:lstStyle/>
          <a:p>
            <a:r>
              <a:rPr lang="pl-PL" sz="4400" dirty="0"/>
              <a:t>31 </a:t>
            </a:r>
            <a:r>
              <a:rPr lang="pl-PL" sz="4400" dirty="0" smtClean="0"/>
              <a:t>października </a:t>
            </a:r>
            <a:r>
              <a:rPr lang="pl-PL" sz="4400" dirty="0"/>
              <a:t>2019 r.</a:t>
            </a:r>
          </a:p>
          <a:p>
            <a:r>
              <a:rPr lang="pl-PL" sz="4400" dirty="0"/>
              <a:t>2-3 stycznia 2020 r.</a:t>
            </a:r>
          </a:p>
          <a:p>
            <a:r>
              <a:rPr lang="pl-PL" sz="4400" dirty="0" smtClean="0"/>
              <a:t>21-23 </a:t>
            </a:r>
            <a:r>
              <a:rPr lang="pl-PL" sz="4400" dirty="0"/>
              <a:t>kwietnia 2020 r. (egzaminy)</a:t>
            </a:r>
          </a:p>
          <a:p>
            <a:r>
              <a:rPr lang="pl-PL" sz="4400" dirty="0"/>
              <a:t>12 czerwca 2020 r.</a:t>
            </a:r>
          </a:p>
          <a:p>
            <a:endParaRPr lang="pl-PL" sz="4400" dirty="0" smtClean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45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0310" y="3645024"/>
            <a:ext cx="8928992" cy="2593975"/>
          </a:xfrm>
        </p:spPr>
        <p:txBody>
          <a:bodyPr/>
          <a:lstStyle/>
          <a:p>
            <a:pPr algn="ctr"/>
            <a:r>
              <a:rPr lang="pl-PL" b="1" dirty="0"/>
              <a:t>KALENDARZ ROKU SZKOLNEGO </a:t>
            </a:r>
            <a:r>
              <a:rPr lang="pl-PL" b="1" dirty="0" smtClean="0"/>
              <a:t>2018/2019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386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67544" y="69269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■ Rozpoczęcie zajęć </a:t>
            </a:r>
            <a:r>
              <a:rPr lang="pl-PL" sz="3600" dirty="0" smtClean="0"/>
              <a:t>dydaktyczno-wychowawczych: 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 smtClean="0">
                <a:solidFill>
                  <a:srgbClr val="FF0000"/>
                </a:solidFill>
              </a:rPr>
              <a:t> 2 września 2019 </a:t>
            </a:r>
            <a:r>
              <a:rPr lang="pl-PL" sz="3600" b="1" dirty="0">
                <a:solidFill>
                  <a:srgbClr val="FF0000"/>
                </a:solidFill>
              </a:rPr>
              <a:t>r.</a:t>
            </a:r>
          </a:p>
          <a:p>
            <a:r>
              <a:rPr lang="pl-PL" sz="3600" dirty="0" smtClean="0"/>
              <a:t>■ </a:t>
            </a:r>
            <a:r>
              <a:rPr lang="pl-PL" sz="3600" dirty="0"/>
              <a:t>Zimowa przerwa </a:t>
            </a:r>
            <a:r>
              <a:rPr lang="pl-PL" sz="3600" dirty="0" smtClean="0"/>
              <a:t>świąteczna: </a:t>
            </a:r>
            <a:br>
              <a:rPr lang="pl-PL" sz="3600" dirty="0" smtClean="0"/>
            </a:br>
            <a:r>
              <a:rPr lang="pl-PL" sz="3600" b="1" dirty="0" smtClean="0">
                <a:solidFill>
                  <a:srgbClr val="FF0000"/>
                </a:solidFill>
              </a:rPr>
              <a:t>23 grudnia – 01 stycznia  2020 </a:t>
            </a:r>
            <a:r>
              <a:rPr lang="pl-PL" sz="3600" b="1" dirty="0">
                <a:solidFill>
                  <a:srgbClr val="FF0000"/>
                </a:solidFill>
              </a:rPr>
              <a:t>r.</a:t>
            </a:r>
          </a:p>
          <a:p>
            <a:r>
              <a:rPr lang="pl-PL" sz="3600" dirty="0" smtClean="0"/>
              <a:t>■ </a:t>
            </a:r>
            <a:r>
              <a:rPr lang="pl-PL" sz="3600" dirty="0"/>
              <a:t>Ferie </a:t>
            </a:r>
            <a:r>
              <a:rPr lang="pl-PL" sz="3600" dirty="0" smtClean="0"/>
              <a:t>zimowe: </a:t>
            </a:r>
            <a:r>
              <a:rPr lang="pl-PL" sz="3600" b="1" dirty="0" smtClean="0">
                <a:solidFill>
                  <a:srgbClr val="FF0000"/>
                </a:solidFill>
              </a:rPr>
              <a:t>10 –23 lutego 2020 </a:t>
            </a:r>
            <a:r>
              <a:rPr lang="pl-PL" sz="3600" b="1" dirty="0">
                <a:solidFill>
                  <a:srgbClr val="FF0000"/>
                </a:solidFill>
              </a:rPr>
              <a:t>r</a:t>
            </a:r>
            <a:r>
              <a:rPr lang="pl-PL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pl-PL" sz="36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94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83444" y="177281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■ </a:t>
            </a:r>
            <a:r>
              <a:rPr lang="pl-PL" sz="3600" dirty="0"/>
              <a:t>Egzamin </a:t>
            </a:r>
            <a:r>
              <a:rPr lang="pl-PL" sz="3600" dirty="0" smtClean="0"/>
              <a:t>ósmoklasisty-</a:t>
            </a:r>
            <a:br>
              <a:rPr lang="pl-PL" sz="3600" dirty="0" smtClean="0"/>
            </a:br>
            <a:r>
              <a:rPr lang="pl-PL" sz="3600" b="1" dirty="0" smtClean="0">
                <a:solidFill>
                  <a:srgbClr val="FF0000"/>
                </a:solidFill>
              </a:rPr>
              <a:t>21- 23 kwietnia 2020 r</a:t>
            </a:r>
            <a:r>
              <a:rPr lang="pl-PL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pl-PL" sz="3600" dirty="0" smtClean="0"/>
              <a:t>■ </a:t>
            </a:r>
            <a:r>
              <a:rPr lang="pl-PL" sz="3600" dirty="0"/>
              <a:t>Wiosenna przerwa </a:t>
            </a:r>
            <a:r>
              <a:rPr lang="pl-PL" sz="3600" dirty="0" smtClean="0"/>
              <a:t>świąteczna: </a:t>
            </a:r>
            <a:br>
              <a:rPr lang="pl-PL" sz="3600" dirty="0" smtClean="0"/>
            </a:br>
            <a:r>
              <a:rPr lang="pl-PL" sz="3600" b="1" dirty="0">
                <a:solidFill>
                  <a:srgbClr val="FF0000"/>
                </a:solidFill>
              </a:rPr>
              <a:t>9</a:t>
            </a:r>
            <a:r>
              <a:rPr lang="pl-PL" sz="3600" b="1" dirty="0" smtClean="0">
                <a:solidFill>
                  <a:srgbClr val="FF0000"/>
                </a:solidFill>
              </a:rPr>
              <a:t> -14 </a:t>
            </a:r>
            <a:r>
              <a:rPr lang="pl-PL" sz="3600" b="1" dirty="0">
                <a:solidFill>
                  <a:srgbClr val="FF0000"/>
                </a:solidFill>
              </a:rPr>
              <a:t>kwietnia </a:t>
            </a:r>
            <a:r>
              <a:rPr lang="pl-PL" sz="3600" b="1" dirty="0" smtClean="0">
                <a:solidFill>
                  <a:srgbClr val="FF0000"/>
                </a:solidFill>
              </a:rPr>
              <a:t>2020 r</a:t>
            </a:r>
            <a:r>
              <a:rPr lang="pl-PL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pl-PL" sz="3600" dirty="0" smtClean="0"/>
              <a:t>■ </a:t>
            </a:r>
            <a:r>
              <a:rPr lang="pl-PL" sz="3600" dirty="0"/>
              <a:t>Ferie </a:t>
            </a:r>
            <a:r>
              <a:rPr lang="pl-PL" sz="3600" dirty="0" smtClean="0"/>
              <a:t>letnie: </a:t>
            </a:r>
            <a:br>
              <a:rPr lang="pl-PL" sz="3600" dirty="0" smtClean="0"/>
            </a:br>
            <a:r>
              <a:rPr lang="pl-PL" sz="3600" b="1" dirty="0" smtClean="0">
                <a:solidFill>
                  <a:srgbClr val="FF0000"/>
                </a:solidFill>
              </a:rPr>
              <a:t>26 </a:t>
            </a:r>
            <a:r>
              <a:rPr lang="pl-PL" sz="3600" b="1" dirty="0">
                <a:solidFill>
                  <a:srgbClr val="FF0000"/>
                </a:solidFill>
              </a:rPr>
              <a:t>czerwca- 31 sierpnia </a:t>
            </a:r>
            <a:r>
              <a:rPr lang="pl-PL" sz="3600" b="1" dirty="0" smtClean="0">
                <a:solidFill>
                  <a:srgbClr val="FF0000"/>
                </a:solidFill>
              </a:rPr>
              <a:t>2020 </a:t>
            </a:r>
            <a:r>
              <a:rPr lang="pl-PL" sz="3600" b="1" dirty="0">
                <a:solidFill>
                  <a:srgbClr val="FF0000"/>
                </a:solidFill>
              </a:rPr>
              <a:t>r.</a:t>
            </a:r>
            <a:endParaRPr lang="pl-PL" sz="36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37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0080" y="2167118"/>
            <a:ext cx="7543800" cy="1224136"/>
          </a:xfrm>
        </p:spPr>
        <p:txBody>
          <a:bodyPr/>
          <a:lstStyle/>
          <a:p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>Konsultacje </a:t>
            </a:r>
            <a:r>
              <a:rPr lang="pl-PL" sz="5400" dirty="0"/>
              <a:t>dla rodziców</a:t>
            </a:r>
            <a:r>
              <a:rPr lang="pl-PL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0540" y="1494565"/>
            <a:ext cx="7865916" cy="4968552"/>
          </a:xfrm>
        </p:spPr>
        <p:txBody>
          <a:bodyPr>
            <a:noAutofit/>
          </a:bodyPr>
          <a:lstStyle/>
          <a:p>
            <a:endParaRPr lang="pl-PL" sz="4000" dirty="0" smtClean="0"/>
          </a:p>
          <a:p>
            <a:endParaRPr lang="pl-PL" sz="4000" dirty="0"/>
          </a:p>
          <a:p>
            <a:endParaRPr lang="pl-PL" sz="4000" dirty="0" smtClean="0"/>
          </a:p>
          <a:p>
            <a:r>
              <a:rPr lang="pl-PL" sz="4000" u="sng" dirty="0" smtClean="0">
                <a:solidFill>
                  <a:srgbClr val="FF0000"/>
                </a:solidFill>
              </a:rPr>
              <a:t>26 </a:t>
            </a:r>
            <a:r>
              <a:rPr lang="pl-PL" sz="4000" u="sng" dirty="0">
                <a:solidFill>
                  <a:srgbClr val="FF0000"/>
                </a:solidFill>
              </a:rPr>
              <a:t>listopada </a:t>
            </a:r>
            <a:r>
              <a:rPr lang="pl-PL" sz="4000" u="sng" dirty="0" smtClean="0">
                <a:solidFill>
                  <a:srgbClr val="FF0000"/>
                </a:solidFill>
              </a:rPr>
              <a:t>2019r.- ZEBRANIA</a:t>
            </a:r>
            <a:endParaRPr lang="pl-PL" sz="4000" u="sng" dirty="0">
              <a:solidFill>
                <a:srgbClr val="FF0000"/>
              </a:solidFill>
            </a:endParaRPr>
          </a:p>
          <a:p>
            <a:r>
              <a:rPr lang="pl-PL" sz="4000" u="sng" dirty="0" smtClean="0">
                <a:solidFill>
                  <a:schemeClr val="bg1">
                    <a:lumMod val="50000"/>
                  </a:schemeClr>
                </a:solidFill>
              </a:rPr>
              <a:t> 28 kwietnia 2020r.- ZEBRANIA</a:t>
            </a:r>
            <a:endParaRPr lang="pl-PL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sz="4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3732" y="2132856"/>
            <a:ext cx="2808312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600" dirty="0" smtClean="0"/>
              <a:t>17.00- 18.00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209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052736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000" b="1" dirty="0"/>
              <a:t>Plan szkolnych imprez 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b="1" dirty="0" smtClean="0"/>
              <a:t>i </a:t>
            </a:r>
            <a:r>
              <a:rPr lang="pl-PL" sz="6000" b="1" dirty="0"/>
              <a:t>uroczystości w roku szkolnym </a:t>
            </a:r>
            <a:r>
              <a:rPr lang="pl-PL" sz="6000" b="1" dirty="0" smtClean="0"/>
              <a:t>2019/ 2020</a:t>
            </a:r>
            <a:endParaRPr lang="pl-PL" sz="6000" dirty="0"/>
          </a:p>
          <a:p>
            <a:pPr algn="ctr"/>
            <a:r>
              <a:rPr lang="pl-PL" sz="6000" dirty="0"/>
              <a:t/>
            </a:r>
            <a:br>
              <a:rPr lang="pl-PL" sz="6000" dirty="0"/>
            </a:br>
            <a:endParaRPr lang="pl-PL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14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79512" y="1268760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Wrzesień 2019 roku</a:t>
            </a:r>
          </a:p>
          <a:p>
            <a:r>
              <a:rPr lang="pl-PL" sz="6600" dirty="0" smtClean="0"/>
              <a:t>SPRZĄTANIE ŚWIATA</a:t>
            </a:r>
            <a:endParaRPr lang="pl-PL" sz="6600" dirty="0"/>
          </a:p>
        </p:txBody>
      </p:sp>
      <p:sp>
        <p:nvSpPr>
          <p:cNvPr id="2" name="Prostokąt 1"/>
          <p:cNvSpPr/>
          <p:nvPr/>
        </p:nvSpPr>
        <p:spPr>
          <a:xfrm>
            <a:off x="3203848" y="4005064"/>
            <a:ext cx="482453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Działania prowadzone </a:t>
            </a:r>
            <a:br>
              <a:rPr lang="pl-PL" sz="3600" dirty="0" smtClean="0"/>
            </a:br>
            <a:r>
              <a:rPr lang="pl-PL" sz="3600" dirty="0" smtClean="0"/>
              <a:t>w szkole i na terenie </a:t>
            </a:r>
            <a:br>
              <a:rPr lang="pl-PL" sz="3600" dirty="0" smtClean="0"/>
            </a:br>
            <a:r>
              <a:rPr lang="pl-PL" sz="3600" dirty="0" smtClean="0"/>
              <a:t>Borka Strzelińskiego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1573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79512" y="1268760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14 października 2019 roku</a:t>
            </a:r>
          </a:p>
          <a:p>
            <a:r>
              <a:rPr lang="pl-PL" sz="6600" dirty="0" smtClean="0"/>
              <a:t>DZIEŃ EDUKACJI NARODOWEJ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2043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79512" y="1268760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październik 2019 roku</a:t>
            </a:r>
          </a:p>
          <a:p>
            <a:r>
              <a:rPr lang="pl-PL" sz="6600" dirty="0" smtClean="0"/>
              <a:t>PASOWANIE NA UCZNIA KLASY I </a:t>
            </a:r>
            <a:br>
              <a:rPr lang="pl-PL" sz="6600" dirty="0" smtClean="0"/>
            </a:b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18477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91195" y="1916832"/>
            <a:ext cx="9214792" cy="2172072"/>
          </a:xfrm>
        </p:spPr>
        <p:txBody>
          <a:bodyPr/>
          <a:lstStyle/>
          <a:p>
            <a:r>
              <a:rPr lang="pl-PL" dirty="0" smtClean="0"/>
              <a:t>WYCHOWAWCY: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628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98015" y="260648"/>
            <a:ext cx="8964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październik 2019 roku</a:t>
            </a:r>
          </a:p>
          <a:p>
            <a:r>
              <a:rPr lang="pl-PL" sz="6600" dirty="0" smtClean="0"/>
              <a:t>DZIEŃ PATRONA SZKOŁY-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08098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8065" y="620688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11 listopada 2019 roku</a:t>
            </a:r>
          </a:p>
          <a:p>
            <a:r>
              <a:rPr lang="pl-PL" sz="6600" dirty="0" smtClean="0"/>
              <a:t>Rocznica odzyskania przez Polskę Niepodległości</a:t>
            </a:r>
            <a:endParaRPr lang="pl-PL" sz="6600" dirty="0"/>
          </a:p>
        </p:txBody>
      </p:sp>
      <p:sp>
        <p:nvSpPr>
          <p:cNvPr id="2" name="Prostokąt 1"/>
          <p:cNvSpPr/>
          <p:nvPr/>
        </p:nvSpPr>
        <p:spPr>
          <a:xfrm>
            <a:off x="1835696" y="4437112"/>
            <a:ext cx="6264696" cy="208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APEL PATRIOTYCZNY-  </a:t>
            </a:r>
            <a:br>
              <a:rPr lang="pl-PL" sz="4000" dirty="0" smtClean="0"/>
            </a:br>
            <a:r>
              <a:rPr lang="pl-PL" sz="4000" dirty="0" smtClean="0"/>
              <a:t>- 12 LISTOPADA 2019 ROKU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8477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1268760"/>
            <a:ext cx="104766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15 lub 22 grudnia 2019 roku</a:t>
            </a:r>
          </a:p>
          <a:p>
            <a:r>
              <a:rPr lang="pl-PL" sz="6600" dirty="0" smtClean="0"/>
              <a:t>JASEŁKA </a:t>
            </a:r>
            <a:br>
              <a:rPr lang="pl-PL" sz="6600" dirty="0" smtClean="0"/>
            </a:br>
            <a:r>
              <a:rPr lang="pl-PL" sz="6600" dirty="0" smtClean="0"/>
              <a:t>I KIERMASZ  PRAC </a:t>
            </a:r>
            <a:r>
              <a:rPr lang="pl-PL" sz="4800" dirty="0" smtClean="0"/>
              <a:t>BOŻONARODZENIOWYCH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84777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71305" y="1132985"/>
            <a:ext cx="867645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21 marca 2020 roku</a:t>
            </a:r>
          </a:p>
          <a:p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PRZEDSTAWIENIE PROFILAKTYCZNE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403115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71304" y="1132984"/>
            <a:ext cx="88931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 smtClean="0"/>
              <a:t> styczeń 2020 roku</a:t>
            </a:r>
          </a:p>
          <a:p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DZIEŃ BABCI </a:t>
            </a:r>
            <a:br>
              <a:rPr lang="pl-PL" sz="6000" dirty="0" smtClean="0"/>
            </a:br>
            <a:r>
              <a:rPr lang="pl-PL" sz="6000" dirty="0" smtClean="0"/>
              <a:t>I DZIADKA – dla uczniów klas 0- III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131612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1268760"/>
            <a:ext cx="8676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/>
              <a:t>4</a:t>
            </a:r>
            <a:r>
              <a:rPr lang="pl-PL" sz="6600" u="sng" dirty="0" smtClean="0"/>
              <a:t> maja 2020 roku</a:t>
            </a:r>
          </a:p>
          <a:p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>APEL PATRIOTYCZNY </a:t>
            </a:r>
            <a:br>
              <a:rPr lang="pl-PL" sz="6000" dirty="0" smtClean="0"/>
            </a:br>
            <a:r>
              <a:rPr lang="pl-PL" sz="6000" dirty="0" smtClean="0"/>
              <a:t>z okazji uchwalenia Konstytucji 3- ego Maja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val="178984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1268760"/>
            <a:ext cx="86764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u="sng" dirty="0"/>
              <a:t>c</a:t>
            </a:r>
            <a:r>
              <a:rPr lang="pl-PL" sz="6600" u="sng" dirty="0" smtClean="0"/>
              <a:t>zerwiec  2020 roku</a:t>
            </a:r>
            <a:br>
              <a:rPr lang="pl-PL" sz="6600" u="sng" dirty="0" smtClean="0"/>
            </a:br>
            <a:r>
              <a:rPr lang="pl-PL" sz="6600" u="sng" dirty="0" smtClean="0"/>
              <a:t>- sobota-</a:t>
            </a:r>
          </a:p>
          <a:p>
            <a:r>
              <a:rPr lang="pl-PL" sz="6000" dirty="0" smtClean="0"/>
              <a:t>FESTYN RODZINNY  </a:t>
            </a:r>
            <a:r>
              <a:rPr lang="pl-PL" sz="9600" b="1" dirty="0" smtClean="0"/>
              <a:t>?</a:t>
            </a:r>
            <a:endParaRPr lang="pl-PL" sz="9600" b="1" dirty="0"/>
          </a:p>
        </p:txBody>
      </p:sp>
      <p:sp>
        <p:nvSpPr>
          <p:cNvPr id="2" name="Fala 1"/>
          <p:cNvSpPr/>
          <p:nvPr/>
        </p:nvSpPr>
        <p:spPr>
          <a:xfrm>
            <a:off x="755576" y="4542170"/>
            <a:ext cx="6912768" cy="237626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b="1" dirty="0" smtClean="0"/>
              <a:t>Decyzja Rady Rodziców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45984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84584" y="1772816"/>
            <a:ext cx="7543800" cy="1028894"/>
          </a:xfrm>
        </p:spPr>
        <p:txBody>
          <a:bodyPr/>
          <a:lstStyle/>
          <a:p>
            <a:r>
              <a:rPr lang="pl-PL" dirty="0" smtClean="0"/>
              <a:t>WYMAGANIA I PZO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6461760" cy="1066800"/>
          </a:xfrm>
        </p:spPr>
        <p:txBody>
          <a:bodyPr>
            <a:noAutofit/>
          </a:bodyPr>
          <a:lstStyle/>
          <a:p>
            <a:endParaRPr lang="pl-PL" sz="4000" dirty="0" smtClean="0"/>
          </a:p>
          <a:p>
            <a:endParaRPr lang="pl-PL" sz="4000" dirty="0"/>
          </a:p>
          <a:p>
            <a:r>
              <a:rPr lang="pl-PL" sz="4000" dirty="0" smtClean="0"/>
              <a:t>Na stronie internetowej szkoły w zakładce:  </a:t>
            </a:r>
            <a:br>
              <a:rPr lang="pl-PL" sz="4000" dirty="0" smtClean="0"/>
            </a:br>
            <a:r>
              <a:rPr lang="pl-PL" sz="4000" dirty="0" smtClean="0"/>
              <a:t>Przedmiotowe Zasady Oceniania/ Wymagania edukacyjne</a:t>
            </a:r>
            <a:endParaRPr lang="pl-PL" sz="4000" dirty="0"/>
          </a:p>
        </p:txBody>
      </p:sp>
      <p:sp>
        <p:nvSpPr>
          <p:cNvPr id="4" name="Prostokąt 3"/>
          <p:cNvSpPr/>
          <p:nvPr/>
        </p:nvSpPr>
        <p:spPr>
          <a:xfrm>
            <a:off x="4427984" y="5181052"/>
            <a:ext cx="4248472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Do 30 września rodzice powinni się z nimi zapoznać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17448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Wycieczki!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Konkursy!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52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543800" cy="2593975"/>
          </a:xfrm>
        </p:spPr>
        <p:txBody>
          <a:bodyPr/>
          <a:lstStyle/>
          <a:p>
            <a:r>
              <a:rPr lang="pl-PL" dirty="0" smtClean="0"/>
              <a:t>Podręczniki!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558608" cy="1066800"/>
          </a:xfrm>
        </p:spPr>
        <p:txBody>
          <a:bodyPr>
            <a:noAutofit/>
          </a:bodyPr>
          <a:lstStyle/>
          <a:p>
            <a:r>
              <a:rPr lang="pl-PL" sz="3600" dirty="0" smtClean="0"/>
              <a:t>Klasy I-VIII otrzymały bezpłatne podręczniki. </a:t>
            </a:r>
            <a:br>
              <a:rPr lang="pl-PL" sz="3600" dirty="0" smtClean="0"/>
            </a:br>
            <a:r>
              <a:rPr lang="pl-PL" sz="3600" dirty="0" smtClean="0"/>
              <a:t>Prosimy aby dbać o nie </a:t>
            </a:r>
            <a:br>
              <a:rPr lang="pl-PL" sz="3600" dirty="0" smtClean="0"/>
            </a:br>
            <a:r>
              <a:rPr lang="pl-PL" sz="3600" dirty="0" smtClean="0"/>
              <a:t>i szanować ponieważ  mają służyć przez trzy lata.</a:t>
            </a:r>
            <a:endParaRPr lang="pl-PL" sz="36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563888" y="548680"/>
            <a:ext cx="41044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 zniszczenie podręcznika odpowiadają rodzice i ponoszą odpowiedzialność finansową.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37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3592</TotalTime>
  <Words>1420</Words>
  <Application>Microsoft Office PowerPoint</Application>
  <PresentationFormat>Pokaz na ekranie (4:3)</PresentationFormat>
  <Paragraphs>472</Paragraphs>
  <Slides>143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143</vt:i4>
      </vt:variant>
    </vt:vector>
  </HeadingPairs>
  <TitlesOfParts>
    <vt:vector size="144" baseType="lpstr">
      <vt:lpstr>Kierownictwo</vt:lpstr>
      <vt:lpstr>Rok szkolny  2019/ 2020</vt:lpstr>
      <vt:lpstr>Kierunki realizacji polityki państwa w roku szkolnym 2019/ 2020</vt:lpstr>
      <vt:lpstr>Prezentacja programu PowerPoint</vt:lpstr>
      <vt:lpstr>Prezentacja programu PowerPoint</vt:lpstr>
      <vt:lpstr>Prezentacja programu PowerPoint</vt:lpstr>
      <vt:lpstr>Prezentacja programu PowerPoint</vt:lpstr>
      <vt:lpstr>   Rada Pedagogiczna Publicznej Szkoły Podstawowej im. Wincentego Witosa w Borku Strzelińskim: </vt:lpstr>
      <vt:lpstr>Ilość uczniów w naszej szkole: 144</vt:lpstr>
      <vt:lpstr>WYCHOWAWCY:</vt:lpstr>
      <vt:lpstr>Oddział przedszkolny:</vt:lpstr>
      <vt:lpstr>ILOŚĆ GODZIN TYGODNIOWO</vt:lpstr>
      <vt:lpstr>Klasa I:</vt:lpstr>
      <vt:lpstr>ILOŚĆ GODZIN TYGODNIOWO</vt:lpstr>
      <vt:lpstr>Klasa II:</vt:lpstr>
      <vt:lpstr>ILOŚĆ GODZIN TYGODNIOWO</vt:lpstr>
      <vt:lpstr>Klasa III:</vt:lpstr>
      <vt:lpstr>ILOŚĆ GODZIN TYGODNIOWO</vt:lpstr>
      <vt:lpstr>Klasa IV:</vt:lpstr>
      <vt:lpstr>ILOŚĆ GODZIN TYGODNIOWO</vt:lpstr>
      <vt:lpstr>Klasa V:</vt:lpstr>
      <vt:lpstr>ILOŚĆ GODZIN TYGODNIOWO</vt:lpstr>
      <vt:lpstr>Klasa VI:</vt:lpstr>
      <vt:lpstr>ILOŚĆ GODZIN TYGODNIOWO</vt:lpstr>
      <vt:lpstr>Klasa VII:</vt:lpstr>
      <vt:lpstr>ILOŚĆ GODZIN TYGODNIOWO</vt:lpstr>
      <vt:lpstr>Klasa VIII:</vt:lpstr>
      <vt:lpstr>ILOŚĆ GODZIN TYGODNIOWO</vt:lpstr>
      <vt:lpstr>PRZEDMIOTOWCY:</vt:lpstr>
      <vt:lpstr>WYCHOWANIE PRZEDSZKOLNE:</vt:lpstr>
      <vt:lpstr>EDUKACJA WCZESNOSZKOLNA:</vt:lpstr>
      <vt:lpstr>JĘZYK POLSKI:</vt:lpstr>
      <vt:lpstr>JĘZYK ANGIELSKI:</vt:lpstr>
      <vt:lpstr>PRZYRODA:</vt:lpstr>
      <vt:lpstr>MATEMATYKA</vt:lpstr>
      <vt:lpstr> INFORMATYKA:</vt:lpstr>
      <vt:lpstr>TECHNIKA:</vt:lpstr>
      <vt:lpstr>PLASTYKA:</vt:lpstr>
      <vt:lpstr>MUZYKA:</vt:lpstr>
      <vt:lpstr>WYCHOWANIE FIZYCZNE:</vt:lpstr>
      <vt:lpstr>HISTORIA:</vt:lpstr>
      <vt:lpstr>CHEMIA:</vt:lpstr>
      <vt:lpstr>FIZYKA:</vt:lpstr>
      <vt:lpstr>GEOGRAFIA:</vt:lpstr>
      <vt:lpstr>BIOLOGIA:</vt:lpstr>
      <vt:lpstr>JĘZYK NIEMIECKI:</vt:lpstr>
      <vt:lpstr>EDUKACJA DLA BEZPIECZEŃSTWA:</vt:lpstr>
      <vt:lpstr>WIEDZA O SPOŁECZEŃSTWIE:</vt:lpstr>
      <vt:lpstr>RELIGIA:</vt:lpstr>
      <vt:lpstr>WYCHOWANIE DO ŻYCIA  W RODZINIE:</vt:lpstr>
      <vt:lpstr>ZAJĘCIA USPRAWNIAJĄCE RUCHOWO:</vt:lpstr>
      <vt:lpstr>SPECJALIŚCI:</vt:lpstr>
      <vt:lpstr>PEDAGOG:</vt:lpstr>
      <vt:lpstr>PSYCHOLOG:</vt:lpstr>
      <vt:lpstr>LOGOPEDA:</vt:lpstr>
      <vt:lpstr>WYCHOWAWCY ŚWIETLICY:</vt:lpstr>
      <vt:lpstr>Prezentacja programu PowerPoint</vt:lpstr>
      <vt:lpstr>PIELĘGNIARKA SZKOLNA:</vt:lpstr>
      <vt:lpstr>BIBLIOTEKA:</vt:lpstr>
      <vt:lpstr>PRACOWNIE:</vt:lpstr>
      <vt:lpstr>PRACOWNIA WIELOPRZEDMIOTOWA: sala nr 5 Opiekun: p. Małgorzata Kaczmarek</vt:lpstr>
      <vt:lpstr>PRACOWNIA MATEMATYCZNA: sala nr 7 Opiekun: p. Anita Jankowska</vt:lpstr>
      <vt:lpstr>PRACOWNIA TECHNICZNA: sala nr 6 Opiekun: p. Paweł Partyka</vt:lpstr>
      <vt:lpstr>PRACOWNIA HUMANISTYCZNA: sala nr 3 Opiekun: p. Katarzyna Pępkowska</vt:lpstr>
      <vt:lpstr>PRACOWNIA JĘZYKOWA: sala nr 4 Opiekun: p. Elżbieta Kajca</vt:lpstr>
      <vt:lpstr>SALA GIMNASTYCZNA: sala nr 28</vt:lpstr>
      <vt:lpstr>BIBLIOTEKA: sala nr 31</vt:lpstr>
      <vt:lpstr>Pracownicy administracyjno- obsługowi:</vt:lpstr>
      <vt:lpstr>Sekretariat szkoły jest czynny od poniedziałku do piątku  w godz. 7.15- 15.15</vt:lpstr>
      <vt:lpstr>Dzwonki:</vt:lpstr>
      <vt:lpstr>Godziny  pracy  świetlicy:</vt:lpstr>
      <vt:lpstr>DEKLARACJE NA ŚWIETLICĘ:</vt:lpstr>
      <vt:lpstr>Prezentacja programu PowerPoint</vt:lpstr>
      <vt:lpstr>ZAJĘCIA ROZPOCZYNAMY: o godz. 7.30</vt:lpstr>
      <vt:lpstr>Oddział przedszkolny Publicznej Szkoły Podstawowej im. Wincentego Witosa  w Borku Strzelińskim w roku szkolnym 2019/ 2020 pracuje w następujących godzinach: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Podział roku szkolnego na półrocza: </vt:lpstr>
      <vt:lpstr>Dni wolne od zajęć dydaktycznych </vt:lpstr>
      <vt:lpstr>KALENDARZ ROKU SZKOLNEGO 2018/2019 </vt:lpstr>
      <vt:lpstr>Prezentacja programu PowerPoint</vt:lpstr>
      <vt:lpstr>Prezentacja programu PowerPoint</vt:lpstr>
      <vt:lpstr>  Konsultacje dla rodziców: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WYMAGANIA I PZO</vt:lpstr>
      <vt:lpstr>Wycieczki!  Konkursy!</vt:lpstr>
      <vt:lpstr>Podręczniki!</vt:lpstr>
      <vt:lpstr>Dodatkowo- poza dotacją podręcznikową</vt:lpstr>
      <vt:lpstr>ZAJĘCIA POZALEKCYJNE</vt:lpstr>
      <vt:lpstr>Zajęcia z projektu „Dziś przygotowujemy się do jutra”</vt:lpstr>
      <vt:lpstr>Prezentacja programu PowerPoint</vt:lpstr>
      <vt:lpstr>SKS- SZKOLNE KOŁO SPORTOWE</vt:lpstr>
      <vt:lpstr>Dodatkowe zajęcia dla osób chętnych:</vt:lpstr>
      <vt:lpstr>ZAJĘCIA Z ROBOTYKI  I POROGRAMOWANIA, prowadzone przez wolontariuszy  z Projektora</vt:lpstr>
      <vt:lpstr>HAJDASZ</vt:lpstr>
      <vt:lpstr>REALIZOWANE PROGRAMY:</vt:lpstr>
      <vt:lpstr>Platforma i system</vt:lpstr>
      <vt:lpstr>„UMIEM PŁYWAĆ”</vt:lpstr>
      <vt:lpstr>SAMORZĄDNOŚĆ UCZNIÓW</vt:lpstr>
      <vt:lpstr>WOLONTARIAT </vt:lpstr>
      <vt:lpstr>Zbieramy nakrętki, </vt:lpstr>
      <vt:lpstr>Ocenianie zachowania</vt:lpstr>
      <vt:lpstr>   STYPENDIA DLA UCZNIÓW </vt:lpstr>
      <vt:lpstr>ZADANIA DOMOWE</vt:lpstr>
      <vt:lpstr>WYCHOWANIE  DO ŻYCIA W RODZINIE W KLASACH IV- VIII</vt:lpstr>
      <vt:lpstr>DZIENNIK ELEKTRONICZNY</vt:lpstr>
      <vt:lpstr>OPIEKA ZDROWOTNA  I  STOMATOLOGICZNA</vt:lpstr>
      <vt:lpstr>Strój  do szkoły  i fryzura</vt:lpstr>
      <vt:lpstr>- Koszulki zakrywające ramiona, - Spódnica do połowy uda,  - Zakryty brzuch i pośladki,  - Włosy niefarbowane, czyste,  - Brak makijażu, - Paznokcie- zadbane, krótkie, niejaskrawe,</vt:lpstr>
      <vt:lpstr>Strój galowy- biała bluzka lub koszula, czarna lub granatowa spódnica lub spodnie.</vt:lpstr>
      <vt:lpstr>Strój sportowy- biała koszulka, ciemne spodenki, obuwie na salę gimnastyczną.</vt:lpstr>
      <vt:lpstr>ZMIENNE OBUWIE</vt:lpstr>
      <vt:lpstr>PROCEDURY</vt:lpstr>
      <vt:lpstr>ODŻYWIANIE SIĘ DZIECI Zachęcamy do zdrowego odżywiania, ograniczenia słodyczy.</vt:lpstr>
      <vt:lpstr>PROGRAM WYCHOWAWCZO-PROFILAKTYCZNY </vt:lpstr>
      <vt:lpstr>ZGODA NA ZWOLNIENIE DZIECKA</vt:lpstr>
      <vt:lpstr>Szkoła bierze udział w akcji „PROGRAM DLA SZKOŁY". </vt:lpstr>
      <vt:lpstr>Obiady w szkole</vt:lpstr>
      <vt:lpstr>Wpłaty na Radę Rodziców</vt:lpstr>
      <vt:lpstr>Wybór przedstawicieli do Rady Rodziców</vt:lpstr>
      <vt:lpstr>Dziennik elektroniczny</vt:lpstr>
      <vt:lpstr>Ważny zapis:</vt:lpstr>
      <vt:lpstr>Ubezpieczenie uczniów</vt:lpstr>
      <vt:lpstr>Prezentacja programu PowerPoint</vt:lpstr>
      <vt:lpstr>REMONTY:  </vt:lpstr>
      <vt:lpstr>DOPOSAŻENIE </vt:lpstr>
      <vt:lpstr>Prezentacja programu PowerPoint</vt:lpstr>
      <vt:lpstr>Sposób i forma załatwiania spraw szkolnych!!!</vt:lpstr>
      <vt:lpstr>Strona internetowa szkoły</vt:lpstr>
      <vt:lpstr>Prezentacja programu PowerPoint</vt:lpstr>
      <vt:lpstr>Życzymy sobie wzajemnie: - zrozumienia, - zaufania, - życzliwości.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jg</dc:creator>
  <cp:lastModifiedBy>jg</cp:lastModifiedBy>
  <cp:revision>372</cp:revision>
  <dcterms:created xsi:type="dcterms:W3CDTF">2015-09-06T15:56:33Z</dcterms:created>
  <dcterms:modified xsi:type="dcterms:W3CDTF">2019-09-10T05:59:38Z</dcterms:modified>
</cp:coreProperties>
</file>