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63"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Edytuj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smtClean="0"/>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smtClean="0"/>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smtClean="0"/>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5/27/2019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Bezpieczna szkoła – zagrożenia i zalecenia działań</a:t>
            </a:r>
            <a:endParaRPr lang="pl-PL" dirty="0"/>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336693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9956" y="590204"/>
            <a:ext cx="11197244" cy="6059978"/>
          </a:xfrm>
        </p:spPr>
        <p:txBody>
          <a:bodyPr>
            <a:normAutofit fontScale="85000" lnSpcReduction="20000"/>
          </a:bodyPr>
          <a:lstStyle/>
          <a:p>
            <a:pPr marL="0" indent="0">
              <a:buNone/>
            </a:pPr>
            <a:r>
              <a:rPr lang="pl-PL" dirty="0" smtClean="0"/>
              <a:t>W </a:t>
            </a:r>
            <a:r>
              <a:rPr lang="pl-PL" dirty="0"/>
              <a:t>przypadku bezpośredniego kontaktu z napastnikami, którzy dążą do przejęcia kontroli nad szkołą: </a:t>
            </a:r>
            <a:endParaRPr lang="pl-PL" dirty="0" smtClean="0"/>
          </a:p>
          <a:p>
            <a:r>
              <a:rPr lang="pl-PL" b="1" dirty="0" smtClean="0"/>
              <a:t>Wykonuj </a:t>
            </a:r>
            <a:r>
              <a:rPr lang="pl-PL" b="1" dirty="0"/>
              <a:t>bezwzględnie polecenia napastnika </a:t>
            </a:r>
            <a:r>
              <a:rPr lang="pl-PL" dirty="0"/>
              <a:t>- wszelkie próby oporu mogą być uznane przez napastników jako akt agresji i zakończyć się śmiercią zakładników </a:t>
            </a:r>
          </a:p>
          <a:p>
            <a:r>
              <a:rPr lang="pl-PL" b="1" dirty="0" smtClean="0"/>
              <a:t>Na </a:t>
            </a:r>
            <a:r>
              <a:rPr lang="pl-PL" b="1" dirty="0"/>
              <a:t>żądanie terrorystów oddaj im przedmioty osobiste, np. telefon </a:t>
            </a:r>
            <a:r>
              <a:rPr lang="pl-PL" dirty="0"/>
              <a:t>- wszelkie próby oszukania napastników mogą zakończyć się śmiercią osoby oszukującej </a:t>
            </a:r>
          </a:p>
          <a:p>
            <a:r>
              <a:rPr lang="pl-PL" b="1" dirty="0" smtClean="0"/>
              <a:t>Poinformuj</a:t>
            </a:r>
            <a:r>
              <a:rPr lang="pl-PL" b="1" dirty="0"/>
              <a:t>, że nie możesz wykonać jakiegoś polecenia </a:t>
            </a:r>
            <a:r>
              <a:rPr lang="pl-PL" dirty="0"/>
              <a:t>- w takim przypadku ewentualne niewykonanie polecenia napastników nie zostanie potraktowane jako próba oporu </a:t>
            </a:r>
            <a:endParaRPr lang="pl-PL" dirty="0" smtClean="0"/>
          </a:p>
          <a:p>
            <a:r>
              <a:rPr lang="pl-PL" b="1" dirty="0" smtClean="0"/>
              <a:t>Nie </a:t>
            </a:r>
            <a:r>
              <a:rPr lang="pl-PL" b="1" dirty="0"/>
              <a:t>patrz terrorystom w oczy, unikaj kontaktu wzrokowego </a:t>
            </a:r>
            <a:r>
              <a:rPr lang="pl-PL" dirty="0"/>
              <a:t>- w takiej sytuacji patrzenie w oczy może zostać uznane za akt prowokacji i agresji </a:t>
            </a:r>
          </a:p>
          <a:p>
            <a:r>
              <a:rPr lang="pl-PL" b="1" dirty="0" smtClean="0"/>
              <a:t>Nigdy </a:t>
            </a:r>
            <a:r>
              <a:rPr lang="pl-PL" b="1" dirty="0"/>
              <a:t>nie odwracaj się plecami do napastnika </a:t>
            </a:r>
            <a:r>
              <a:rPr lang="pl-PL" dirty="0"/>
              <a:t>- odwracanie plecami może zostać uznane jako akt agresji czy lekceważenia, utrudnia także orientację w sytuacji </a:t>
            </a:r>
          </a:p>
          <a:p>
            <a:r>
              <a:rPr lang="pl-PL" b="1" dirty="0" smtClean="0"/>
              <a:t>Nie </a:t>
            </a:r>
            <a:r>
              <a:rPr lang="pl-PL" b="1" dirty="0"/>
              <a:t>zwracaj na siebie uwagi - </a:t>
            </a:r>
            <a:r>
              <a:rPr lang="pl-PL" dirty="0"/>
              <a:t>niezwracanie na siebie uwagi może zwiększyć szansę na uratowanie życia w przypadku, gdy zamachowcy zdecydują się zabić kogoś dla przykładu </a:t>
            </a:r>
          </a:p>
          <a:p>
            <a:r>
              <a:rPr lang="pl-PL" b="1" dirty="0" smtClean="0"/>
              <a:t>Nie </a:t>
            </a:r>
            <a:r>
              <a:rPr lang="pl-PL" b="1" dirty="0"/>
              <a:t>lekceważ napastnika i nie bądź agresywny </a:t>
            </a:r>
            <a:r>
              <a:rPr lang="pl-PL" dirty="0"/>
              <a:t>- brak szacunku i agresja mogą zostać ukarane przez zamachowców </a:t>
            </a:r>
          </a:p>
          <a:p>
            <a:r>
              <a:rPr lang="pl-PL" b="1" dirty="0" smtClean="0"/>
              <a:t>Nie oszukuj </a:t>
            </a:r>
            <a:r>
              <a:rPr lang="pl-PL" b="1" dirty="0"/>
              <a:t>terrorysty - </a:t>
            </a:r>
            <a:r>
              <a:rPr lang="pl-PL" dirty="0"/>
              <a:t>oszustwo może zostać potraktowane jako brak szacunku czy agresji i zostać ukarane </a:t>
            </a:r>
          </a:p>
          <a:p>
            <a:r>
              <a:rPr lang="pl-PL" b="1" dirty="0"/>
              <a:t>Uspokój uczniów, zawsze zwracaj się do nich po imieniu </a:t>
            </a:r>
            <a:r>
              <a:rPr lang="pl-PL" dirty="0"/>
              <a:t>- zwracanie się do uczniów po imieniu pozwala na ich spersonalizowanie, co może spowodować lepsze ich traktowanie przez zamachowców </a:t>
            </a:r>
          </a:p>
          <a:p>
            <a:r>
              <a:rPr lang="pl-PL" b="1" dirty="0" smtClean="0"/>
              <a:t>Poinformuj </a:t>
            </a:r>
            <a:r>
              <a:rPr lang="pl-PL" b="1" dirty="0"/>
              <a:t>napastnika o uczniach ze schorzeniami - </a:t>
            </a:r>
            <a:r>
              <a:rPr lang="pl-PL" dirty="0"/>
              <a:t>wiedza ta w konsekwencji obniży agresję ze strony zamachowców wobec dzieci, których zachowanie odstaje od reszty </a:t>
            </a:r>
          </a:p>
          <a:p>
            <a:r>
              <a:rPr lang="pl-PL" b="1" dirty="0" smtClean="0"/>
              <a:t>Pytaj </a:t>
            </a:r>
            <a:r>
              <a:rPr lang="pl-PL" b="1" dirty="0"/>
              <a:t>zawsze o pozwolenie, np. gdy chcesz się zwrócić do uczniów </a:t>
            </a:r>
            <a:r>
              <a:rPr lang="pl-PL" dirty="0"/>
              <a:t>- każda aktywność podjęta bez zgody zamachowców może zostać potraktowana jako akt oporu czy agresji i w konsekwencji ukarana </a:t>
            </a:r>
          </a:p>
          <a:p>
            <a:r>
              <a:rPr lang="pl-PL" b="1" dirty="0" smtClean="0"/>
              <a:t>Zawsze </a:t>
            </a:r>
            <a:r>
              <a:rPr lang="pl-PL" b="1" dirty="0"/>
              <a:t>korzystaj z dobrej woli terrorysty - </a:t>
            </a:r>
            <a:r>
              <a:rPr lang="pl-PL" dirty="0"/>
              <a:t>nigdy nie wiadomo, kiedy kolejny raz będziemy mogli napić się czy zjeść posiłek. </a:t>
            </a:r>
          </a:p>
          <a:p>
            <a:endParaRPr lang="pl-PL" dirty="0"/>
          </a:p>
          <a:p>
            <a:endParaRPr lang="pl-PL" dirty="0"/>
          </a:p>
        </p:txBody>
      </p:sp>
    </p:spTree>
    <p:extLst>
      <p:ext uri="{BB962C8B-B14F-4D97-AF65-F5344CB8AC3E}">
        <p14:creationId xmlns:p14="http://schemas.microsoft.com/office/powerpoint/2010/main" val="1356342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65760" y="199505"/>
            <a:ext cx="11587942" cy="6475615"/>
          </a:xfrm>
        </p:spPr>
        <p:txBody>
          <a:bodyPr>
            <a:normAutofit fontScale="85000" lnSpcReduction="10000"/>
          </a:bodyPr>
          <a:lstStyle/>
          <a:p>
            <a:pPr marL="0" indent="0">
              <a:buNone/>
            </a:pPr>
            <a:r>
              <a:rPr lang="pl-PL" dirty="0"/>
              <a:t>W przypadku działań antyterrorystycznych podjętych przez policję: </a:t>
            </a:r>
          </a:p>
          <a:p>
            <a:r>
              <a:rPr lang="pl-PL" b="1" dirty="0" smtClean="0"/>
              <a:t>Nie </a:t>
            </a:r>
            <a:r>
              <a:rPr lang="pl-PL" b="1" dirty="0"/>
              <a:t>uciekaj z miejsca zdarzenia, nie wykonuj gwałtownych ruchów – możesz zostać uznany za terrorystę - </a:t>
            </a:r>
            <a:r>
              <a:rPr lang="pl-PL" dirty="0"/>
              <a:t>policja w trakcie operacji odbijania zakładników nie jest w stanie odróżnić napastników od ofiar </a:t>
            </a:r>
          </a:p>
          <a:p>
            <a:r>
              <a:rPr lang="pl-PL" b="1" dirty="0" smtClean="0"/>
              <a:t>Nie </a:t>
            </a:r>
            <a:r>
              <a:rPr lang="pl-PL" b="1" dirty="0"/>
              <a:t>próbuj pomagać służbom ratowniczym, dyskutować z nimi - </a:t>
            </a:r>
            <a:r>
              <a:rPr lang="pl-PL" dirty="0"/>
              <a:t>próba pomocy siłom bezpieczeństwa bez ich wyraźnej zgody czy prośby może zostać potraktowane jako akt agresji </a:t>
            </a:r>
          </a:p>
          <a:p>
            <a:r>
              <a:rPr lang="pl-PL" b="1" dirty="0" smtClean="0"/>
              <a:t>Połóż </a:t>
            </a:r>
            <a:r>
              <a:rPr lang="pl-PL" b="1" dirty="0"/>
              <a:t>się na podłodze, trzymaj ręce z otwartymi dłońmi najlepiej na wysokości głowy - </a:t>
            </a:r>
            <a:r>
              <a:rPr lang="pl-PL" dirty="0"/>
              <a:t>taka pozycja pozwala widzieć ewentualne niebezpieczne narzędzia będące w posiadaniu zamachowców, którzy wtopili się w szeregi zakładników </a:t>
            </a:r>
          </a:p>
          <a:p>
            <a:r>
              <a:rPr lang="pl-PL" b="1" dirty="0" smtClean="0"/>
              <a:t>Słuchaj </a:t>
            </a:r>
            <a:r>
              <a:rPr lang="pl-PL" b="1" dirty="0"/>
              <a:t>poleceń i instrukcji grupy antyterrorystycznej, poddawaj się jej działaniom - </a:t>
            </a:r>
            <a:r>
              <a:rPr lang="pl-PL" dirty="0"/>
              <a:t>postawa taka ułatwia działania policji, a także identyfikację zamachowców, którzy próbują się wtopić w szeregi napastników </a:t>
            </a:r>
          </a:p>
          <a:p>
            <a:r>
              <a:rPr lang="pl-PL" b="1" dirty="0" smtClean="0"/>
              <a:t>Nie </a:t>
            </a:r>
            <a:r>
              <a:rPr lang="pl-PL" b="1" dirty="0"/>
              <a:t>trzyj oczu w przypadku użycia gazów łzawiących - </a:t>
            </a:r>
            <a:r>
              <a:rPr lang="pl-PL" dirty="0"/>
              <a:t>tarcie oczu tylko pogarsza skutki użycia gazu łzawiącego </a:t>
            </a:r>
          </a:p>
          <a:p>
            <a:r>
              <a:rPr lang="pl-PL" b="1" dirty="0" smtClean="0"/>
              <a:t>Pytaj </a:t>
            </a:r>
            <a:r>
              <a:rPr lang="pl-PL" b="1" dirty="0"/>
              <a:t>o pozwolenie zaopiekowania się swoimi uczniami - </a:t>
            </a:r>
            <a:r>
              <a:rPr lang="pl-PL" dirty="0"/>
              <a:t>wszelkie samowolne działania mogą zostać potraktowane jako akt agresji i mogą utrudnić akcję ratunkową </a:t>
            </a:r>
          </a:p>
          <a:p>
            <a:r>
              <a:rPr lang="pl-PL" b="1" dirty="0" smtClean="0"/>
              <a:t>Odpowiadaj </a:t>
            </a:r>
            <a:r>
              <a:rPr lang="pl-PL" b="1" dirty="0"/>
              <a:t>na pytania funkcjonariuszy - </a:t>
            </a:r>
            <a:r>
              <a:rPr lang="pl-PL" dirty="0"/>
              <a:t>policja zbiera kluczowe informacje mające się przyczynić do skutecznej akcji uwolnienia zakładników i identyfikacji zamachowców </a:t>
            </a:r>
            <a:endParaRPr lang="pl-PL" dirty="0" smtClean="0"/>
          </a:p>
          <a:p>
            <a:r>
              <a:rPr lang="pl-PL" dirty="0" smtClean="0"/>
              <a:t> </a:t>
            </a:r>
            <a:r>
              <a:rPr lang="pl-PL" b="1" dirty="0"/>
              <a:t>Bądź przygotowany na traktowanie ciebie jako potencjalnego terrorysty dopóki twoja tożsamość nie zostanie potwierdzona - </a:t>
            </a:r>
            <a:r>
              <a:rPr lang="pl-PL" dirty="0"/>
              <a:t>w pierwszej fazie operacji odbijania zakładników policja nie jest w stanie odróżnić zakładników od napastników, którzy często próbują się wtapiać w tłum i uciec z miejsca ataku </a:t>
            </a:r>
          </a:p>
          <a:p>
            <a:r>
              <a:rPr lang="pl-PL" b="1" dirty="0" smtClean="0"/>
              <a:t>Po </a:t>
            </a:r>
            <a:r>
              <a:rPr lang="pl-PL" b="1" dirty="0"/>
              <a:t>wydaniu polecenia wyjścia – opuść pomieszczenie jak najszybciej, oddal się we wskazanym kierunku - </a:t>
            </a:r>
            <a:r>
              <a:rPr lang="pl-PL" dirty="0"/>
              <a:t>w przypadku interwencji sił bezpieczeństwa należy wykonać polecenia dokładnie tak, jak tego chcą siły interwencyjne </a:t>
            </a:r>
          </a:p>
          <a:p>
            <a:r>
              <a:rPr lang="pl-PL" b="1" dirty="0" smtClean="0"/>
              <a:t>Nie </a:t>
            </a:r>
            <a:r>
              <a:rPr lang="pl-PL" b="1" dirty="0"/>
              <a:t>zatrzymuj się dla zabrania rzeczy osobistych, zawsze istnieje ryzyko wybuchu lub pożaru - </a:t>
            </a:r>
            <a:r>
              <a:rPr lang="pl-PL" dirty="0"/>
              <a:t>najważniejsze jest uratowanie życia i zdrowia, a dopiero później ratowanie dóbr materialnych. </a:t>
            </a:r>
          </a:p>
          <a:p>
            <a:endParaRPr lang="pl-PL" dirty="0"/>
          </a:p>
        </p:txBody>
      </p:sp>
    </p:spTree>
    <p:extLst>
      <p:ext uri="{BB962C8B-B14F-4D97-AF65-F5344CB8AC3E}">
        <p14:creationId xmlns:p14="http://schemas.microsoft.com/office/powerpoint/2010/main" val="1766200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97527" y="249382"/>
            <a:ext cx="10507085" cy="1655618"/>
          </a:xfrm>
        </p:spPr>
        <p:txBody>
          <a:bodyPr/>
          <a:lstStyle/>
          <a:p>
            <a:r>
              <a:rPr lang="pl-PL" b="1" dirty="0"/>
              <a:t>Podłożenie ładunku wybuchowego </a:t>
            </a:r>
            <a:endParaRPr lang="pl-PL" dirty="0"/>
          </a:p>
        </p:txBody>
      </p:sp>
      <p:sp>
        <p:nvSpPr>
          <p:cNvPr id="3" name="Symbol zastępczy zawartości 2"/>
          <p:cNvSpPr>
            <a:spLocks noGrp="1"/>
          </p:cNvSpPr>
          <p:nvPr>
            <p:ph idx="1"/>
          </p:nvPr>
        </p:nvSpPr>
        <p:spPr>
          <a:xfrm>
            <a:off x="997527" y="906087"/>
            <a:ext cx="10956175" cy="5744095"/>
          </a:xfrm>
        </p:spPr>
        <p:txBody>
          <a:bodyPr>
            <a:normAutofit fontScale="77500" lnSpcReduction="20000"/>
          </a:bodyPr>
          <a:lstStyle/>
          <a:p>
            <a:endParaRPr lang="pl-PL" dirty="0"/>
          </a:p>
          <a:p>
            <a:r>
              <a:rPr lang="pl-PL" b="1" dirty="0" smtClean="0"/>
              <a:t>Prowadząc </a:t>
            </a:r>
            <a:r>
              <a:rPr lang="pl-PL" b="1" dirty="0"/>
              <a:t>rozmowę z osobą informującą o podłożeniu ładunku wybuchowego zapamiętaj jak największą ilość szczegółów </a:t>
            </a:r>
            <a:r>
              <a:rPr lang="pl-PL" dirty="0"/>
              <a:t>- uzyskane informacje/szczegóły mogą być istotne dla policji dla identyfikacji sprawcy alarmu </a:t>
            </a:r>
          </a:p>
          <a:p>
            <a:r>
              <a:rPr lang="pl-PL" b="1" dirty="0" smtClean="0"/>
              <a:t>Zapisz </a:t>
            </a:r>
            <a:r>
              <a:rPr lang="pl-PL" b="1" dirty="0"/>
              <a:t>natychmiast wszystkie uzyskane lub zapamiętane informacje </a:t>
            </a:r>
            <a:r>
              <a:rPr lang="pl-PL" dirty="0"/>
              <a:t>- w przypadku stresującej sytuacji po pewnym czasie możesz mieć problemy z przypomnieniem sobie istotnych informacji </a:t>
            </a:r>
          </a:p>
          <a:p>
            <a:r>
              <a:rPr lang="pl-PL" b="1" dirty="0" smtClean="0"/>
              <a:t>Poinformuj </a:t>
            </a:r>
            <a:r>
              <a:rPr lang="pl-PL" b="1" dirty="0"/>
              <a:t>niezwłocznie o otrzymaniu zgłoszenia osobę odpowiedzialną w szkole za uruchomienie procedury </a:t>
            </a:r>
            <a:r>
              <a:rPr lang="pl-PL" dirty="0"/>
              <a:t>- osoba odpowiedzialna może zarządzić ewakuację całości personelu szkoły </a:t>
            </a:r>
          </a:p>
          <a:p>
            <a:r>
              <a:rPr lang="pl-PL" b="1" dirty="0" smtClean="0"/>
              <a:t>Po </a:t>
            </a:r>
            <a:r>
              <a:rPr lang="pl-PL" b="1" dirty="0"/>
              <a:t>usłyszeniu sygnału o podłożeniu ładunku wybuchowego rozpocznij ewakuację zgodnie z planem ewakuacji </a:t>
            </a:r>
            <a:r>
              <a:rPr lang="pl-PL" dirty="0"/>
              <a:t>- ewakuacja musi być rozpoczęta niezwłocznie po ogłoszeniu odpowiedniego sygnału. Ma ona na celu ochronę personelu przed skutkami ewentualnej eksplozji ładunku. </a:t>
            </a:r>
          </a:p>
          <a:p>
            <a:r>
              <a:rPr lang="pl-PL" b="1" dirty="0" smtClean="0"/>
              <a:t>Nie </a:t>
            </a:r>
            <a:r>
              <a:rPr lang="pl-PL" b="1" dirty="0"/>
              <a:t>używaj telefonu komórkowego </a:t>
            </a:r>
            <a:r>
              <a:rPr lang="pl-PL" dirty="0"/>
              <a:t>- eksplozja ładunku może zostać zainicjowana falami emitowanymi przez telefon komórkowy </a:t>
            </a:r>
          </a:p>
          <a:p>
            <a:r>
              <a:rPr lang="pl-PL" b="1" dirty="0" smtClean="0"/>
              <a:t>Sprawdź</a:t>
            </a:r>
            <a:r>
              <a:rPr lang="pl-PL" b="1" dirty="0"/>
              <a:t>, jeżeli możesz, czy w klasie pozostały przedmioty, które nie należą do jej wyposażenia </a:t>
            </a:r>
            <a:r>
              <a:rPr lang="pl-PL" dirty="0"/>
              <a:t>- stwierdzenie obecności nieznanego przedmiotu w klasie może przyspieszyć akcję policji i zminimalizować skutki ewentualnej eksplozji </a:t>
            </a:r>
          </a:p>
          <a:p>
            <a:r>
              <a:rPr lang="pl-PL" b="1" dirty="0" smtClean="0"/>
              <a:t>Bezwzględnie </a:t>
            </a:r>
            <a:r>
              <a:rPr lang="pl-PL" b="1" dirty="0"/>
              <a:t>wykonuj polecenia osoby kierującej sytuacją kryzysową lub funkcjonariuszy służb </a:t>
            </a:r>
            <a:r>
              <a:rPr lang="pl-PL" dirty="0"/>
              <a:t>- w trakcie uruchomienia procedury niezbędna jest dyscyplina i niezwłoczne wykonywanie wszystkich poleceń osoby kierującej sytuacją kryzysową </a:t>
            </a:r>
          </a:p>
          <a:p>
            <a:r>
              <a:rPr lang="pl-PL" b="1" dirty="0" smtClean="0"/>
              <a:t>W </a:t>
            </a:r>
            <a:r>
              <a:rPr lang="pl-PL" b="1" dirty="0"/>
              <a:t>miejscu ewakuacji policz wszystkie dzieci i poinformuj osobę odpowiedzialną za kierowanie działaniami kryzysowymi </a:t>
            </a:r>
            <a:r>
              <a:rPr lang="pl-PL" dirty="0"/>
              <a:t>- szybkie sprawdzenie obecności wszystkich dzieci, ułatwi zakończenie ewakuacji całości personelu szkoły </a:t>
            </a:r>
          </a:p>
          <a:p>
            <a:r>
              <a:rPr lang="pl-PL" b="1" dirty="0" smtClean="0"/>
              <a:t>Poinformuj </a:t>
            </a:r>
            <a:r>
              <a:rPr lang="pl-PL" b="1" dirty="0"/>
              <a:t>rodziców o miejscu odbioru dzieci i drodze dojazdu </a:t>
            </a:r>
            <a:r>
              <a:rPr lang="pl-PL" dirty="0"/>
              <a:t>- informacja ta pozwoli rodzicom na sprawny odbiór dzieci i nie spowoduje blokowania dróg ewakuacyjnych </a:t>
            </a:r>
          </a:p>
          <a:p>
            <a:pPr marL="0" indent="0">
              <a:buNone/>
            </a:pPr>
            <a:endParaRPr lang="pl-PL" dirty="0" smtClean="0"/>
          </a:p>
          <a:p>
            <a:pPr marL="0" indent="0">
              <a:buNone/>
            </a:pPr>
            <a:r>
              <a:rPr lang="pl-PL" dirty="0" smtClean="0"/>
              <a:t>Przez </a:t>
            </a:r>
            <a:r>
              <a:rPr lang="pl-PL" dirty="0"/>
              <a:t>podejrzany pakunek rozumiemy przesyłkę, która może zawierać ładunek wybuchowy. </a:t>
            </a:r>
          </a:p>
        </p:txBody>
      </p:sp>
    </p:spTree>
    <p:extLst>
      <p:ext uri="{BB962C8B-B14F-4D97-AF65-F5344CB8AC3E}">
        <p14:creationId xmlns:p14="http://schemas.microsoft.com/office/powerpoint/2010/main" val="64640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3259" y="141972"/>
            <a:ext cx="8911687" cy="1280890"/>
          </a:xfrm>
        </p:spPr>
        <p:txBody>
          <a:bodyPr/>
          <a:lstStyle/>
          <a:p>
            <a:r>
              <a:rPr lang="pl-PL" b="1" dirty="0"/>
              <a:t>Podłożenie podejrzanego pakunku </a:t>
            </a:r>
            <a:endParaRPr lang="pl-PL" dirty="0"/>
          </a:p>
        </p:txBody>
      </p:sp>
      <p:sp>
        <p:nvSpPr>
          <p:cNvPr id="3" name="Symbol zastępczy zawartości 2"/>
          <p:cNvSpPr>
            <a:spLocks noGrp="1"/>
          </p:cNvSpPr>
          <p:nvPr>
            <p:ph idx="1"/>
          </p:nvPr>
        </p:nvSpPr>
        <p:spPr>
          <a:xfrm>
            <a:off x="698269" y="822960"/>
            <a:ext cx="10806343" cy="5088262"/>
          </a:xfrm>
        </p:spPr>
        <p:txBody>
          <a:bodyPr>
            <a:normAutofit fontScale="77500" lnSpcReduction="20000"/>
          </a:bodyPr>
          <a:lstStyle/>
          <a:p>
            <a:pPr marL="0" indent="0">
              <a:buNone/>
            </a:pPr>
            <a:r>
              <a:rPr lang="pl-PL" dirty="0"/>
              <a:t>Podejrzany pakunek to przesyłka z ładunkiem wybuchowym lub nieznaną substancją. W przypadku podejrzenia jej otrzymania: </a:t>
            </a:r>
          </a:p>
          <a:p>
            <a:r>
              <a:rPr lang="pl-PL" b="1" dirty="0" smtClean="0"/>
              <a:t>Odizoluj </a:t>
            </a:r>
            <a:r>
              <a:rPr lang="pl-PL" b="1" dirty="0"/>
              <a:t>miejsce znajdowania się podejrzanego pakunku </a:t>
            </a:r>
            <a:r>
              <a:rPr lang="pl-PL" dirty="0"/>
              <a:t>- należy założyć, że podejrzany pakunek jest ładunkiem wybuchowym, dopóki taka ewentualność nie zostanie wykluczona </a:t>
            </a:r>
          </a:p>
          <a:p>
            <a:r>
              <a:rPr lang="pl-PL" b="1" dirty="0" smtClean="0"/>
              <a:t>Nie </a:t>
            </a:r>
            <a:r>
              <a:rPr lang="pl-PL" b="1" dirty="0"/>
              <a:t>dotykaj, nie otwieraj i nie przesuwaj podejrzanego pakunku </a:t>
            </a:r>
            <a:r>
              <a:rPr lang="pl-PL" dirty="0"/>
              <a:t>- w przypadku ładunku wybuchowego może on eksplodować w trakcie próby manipulowania </a:t>
            </a:r>
          </a:p>
          <a:p>
            <a:r>
              <a:rPr lang="pl-PL" b="1" dirty="0" smtClean="0"/>
              <a:t>Okryj </a:t>
            </a:r>
            <a:r>
              <a:rPr lang="pl-PL" b="1" dirty="0"/>
              <a:t>pakunek w przypadku stwierdzenia wydobywania się z niego innej substancji (tylko jeżeli czas na to pozwala) </a:t>
            </a:r>
            <a:r>
              <a:rPr lang="pl-PL" dirty="0"/>
              <a:t>- okrycie pakunku w przypadku wycieku nieznanej substancji może ograniczyć rozprzestrzenianie się substancji </a:t>
            </a:r>
          </a:p>
          <a:p>
            <a:r>
              <a:rPr lang="pl-PL" b="1" dirty="0" smtClean="0"/>
              <a:t>Poinformuj </a:t>
            </a:r>
            <a:r>
              <a:rPr lang="pl-PL" b="1" dirty="0"/>
              <a:t>o stwierdzeniu pakunku osobę odpowiedzialną za uruchomienie procedury </a:t>
            </a:r>
            <a:r>
              <a:rPr lang="pl-PL" dirty="0"/>
              <a:t>- osoba odpowiedzialna może zarządzić ewakuację całości personelu szkoły </a:t>
            </a:r>
          </a:p>
          <a:p>
            <a:r>
              <a:rPr lang="pl-PL" b="1" dirty="0" smtClean="0"/>
              <a:t>Po </a:t>
            </a:r>
            <a:r>
              <a:rPr lang="pl-PL" b="1" dirty="0"/>
              <a:t>usłyszeniu sygnału o podłożeniu ładunku wybuchowego rozpocznij ewakuację zgodnie z planem ewakuacji </a:t>
            </a:r>
            <a:r>
              <a:rPr lang="pl-PL" dirty="0"/>
              <a:t>- ewakuacja musi być rozpoczęta niezwłocznie po ogłoszeniu odpowiedniego sygnału. Ewakuacja ma na celu ochronę personelu przed skutkami ewentualnej eksplozji ładunku </a:t>
            </a:r>
          </a:p>
          <a:p>
            <a:r>
              <a:rPr lang="pl-PL" b="1" dirty="0" smtClean="0"/>
              <a:t>Nie </a:t>
            </a:r>
            <a:r>
              <a:rPr lang="pl-PL" b="1" dirty="0"/>
              <a:t>używaj telefonu komórkowego </a:t>
            </a:r>
            <a:r>
              <a:rPr lang="pl-PL" dirty="0"/>
              <a:t>- eksplozja ładunku może zostać zainicjowana falami emitowanymi przez telefon komórkowy </a:t>
            </a:r>
          </a:p>
          <a:p>
            <a:r>
              <a:rPr lang="pl-PL" b="1" dirty="0" smtClean="0"/>
              <a:t>Bezwzględnie </a:t>
            </a:r>
            <a:r>
              <a:rPr lang="pl-PL" b="1" dirty="0"/>
              <a:t>wykonuj polecenia osoby kierującej sytuacją kryzysową lub funkcjonariuszy służb </a:t>
            </a:r>
            <a:r>
              <a:rPr lang="pl-PL" dirty="0"/>
              <a:t>- w trakcie uruchomienia procedury niezbędna jest dyscyplina i niezwłoczne wykonywanie wszystkich poleceń osoby kierującej sytuacją kryzysową </a:t>
            </a:r>
          </a:p>
          <a:p>
            <a:r>
              <a:rPr lang="pl-PL" b="1" dirty="0" smtClean="0"/>
              <a:t>W </a:t>
            </a:r>
            <a:r>
              <a:rPr lang="pl-PL" b="1" dirty="0"/>
              <a:t>miejscu ewakuacji policz wszystkie dzieci i poinformuj osobę odpowiedzialną za kierowanie działaniami kryzysowymi </a:t>
            </a:r>
            <a:r>
              <a:rPr lang="pl-PL" dirty="0"/>
              <a:t>- szybkie sprawdzenie obecności wszystkich dzieci, ułatwi zakończenie ewakuacji całości personelu szkoły </a:t>
            </a:r>
          </a:p>
          <a:p>
            <a:r>
              <a:rPr lang="pl-PL" b="1" dirty="0" smtClean="0"/>
              <a:t>Poinformuj </a:t>
            </a:r>
            <a:r>
              <a:rPr lang="pl-PL" b="1" dirty="0"/>
              <a:t>rodziców o miejscu odbioru dzieci i drodze dojazdu </a:t>
            </a:r>
            <a:r>
              <a:rPr lang="pl-PL" dirty="0"/>
              <a:t>- informacja ta pozwoli rodzicom na sprawny odbiór dzieci i nie spowoduje blokowania dróg ewakuacyjnych </a:t>
            </a:r>
          </a:p>
          <a:p>
            <a:endParaRPr lang="pl-PL" dirty="0"/>
          </a:p>
        </p:txBody>
      </p:sp>
    </p:spTree>
    <p:extLst>
      <p:ext uri="{BB962C8B-B14F-4D97-AF65-F5344CB8AC3E}">
        <p14:creationId xmlns:p14="http://schemas.microsoft.com/office/powerpoint/2010/main" val="2958013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0874" y="141972"/>
            <a:ext cx="8911687" cy="1280890"/>
          </a:xfrm>
        </p:spPr>
        <p:txBody>
          <a:bodyPr/>
          <a:lstStyle/>
          <a:p>
            <a:r>
              <a:rPr lang="pl-PL" b="1" dirty="0"/>
              <a:t>Wypadek skażenia chemicznego lub biologicznego szkoły </a:t>
            </a:r>
            <a:endParaRPr lang="pl-PL" dirty="0"/>
          </a:p>
        </p:txBody>
      </p:sp>
      <p:sp>
        <p:nvSpPr>
          <p:cNvPr id="3" name="Symbol zastępczy zawartości 2"/>
          <p:cNvSpPr>
            <a:spLocks noGrp="1"/>
          </p:cNvSpPr>
          <p:nvPr>
            <p:ph idx="1"/>
          </p:nvPr>
        </p:nvSpPr>
        <p:spPr>
          <a:xfrm>
            <a:off x="730873" y="1230283"/>
            <a:ext cx="11214515" cy="5503025"/>
          </a:xfrm>
        </p:spPr>
        <p:txBody>
          <a:bodyPr>
            <a:normAutofit fontScale="92500" lnSpcReduction="20000"/>
          </a:bodyPr>
          <a:lstStyle/>
          <a:p>
            <a:pPr marL="0" indent="0">
              <a:buNone/>
            </a:pPr>
            <a:r>
              <a:rPr lang="pl-PL" b="1" dirty="0"/>
              <a:t>SYTUACJA, GDY NASTĄPIŁO SKAŻENIE SZKOŁY (SZKOŁA OTRZYMUJE INFORMACJĘ O MOŻLIWYM SKAŻENIU SUBSTANCJĄ CHEMICZNĄ/BIOLOGICZNĄ - NP. TELEFON O ZAMIARZE ATAKU). </a:t>
            </a:r>
            <a:endParaRPr lang="pl-PL" dirty="0"/>
          </a:p>
          <a:p>
            <a:pPr marL="0" indent="0">
              <a:buNone/>
            </a:pPr>
            <a:r>
              <a:rPr lang="pl-PL" dirty="0"/>
              <a:t>Należy wówczas: </a:t>
            </a:r>
          </a:p>
          <a:p>
            <a:r>
              <a:rPr lang="pl-PL" b="1" dirty="0" smtClean="0"/>
              <a:t>zaalarmować </a:t>
            </a:r>
            <a:r>
              <a:rPr lang="pl-PL" b="1" dirty="0"/>
              <a:t>wszystkich przebywających na terenie szkoły, a osoby przebywające na zewnątrz ewakuować do budynku szkoły przemieszczając się pod wiatr oraz poprzecznie do kierunku wiatru </a:t>
            </a:r>
            <a:endParaRPr lang="pl-PL" dirty="0"/>
          </a:p>
          <a:p>
            <a:r>
              <a:rPr lang="pl-PL" b="1" dirty="0" smtClean="0"/>
              <a:t>natychmiast </a:t>
            </a:r>
            <a:r>
              <a:rPr lang="pl-PL" b="1" dirty="0"/>
              <a:t>po ogłoszeniu alarmu powiadomić odpowiednie służby </a:t>
            </a:r>
            <a:r>
              <a:rPr lang="pl-PL" i="1" dirty="0"/>
              <a:t>- </a:t>
            </a:r>
            <a:r>
              <a:rPr lang="pl-PL" dirty="0"/>
              <a:t>policję, straż pożarną, pogotowie ratunkowe, kładąc szczególny nacisk na zawarcie w tym powiadomieniu informacji o charakterze potencjalnego ataku </a:t>
            </a:r>
          </a:p>
          <a:p>
            <a:r>
              <a:rPr lang="pl-PL" b="1" dirty="0" smtClean="0"/>
              <a:t>w </a:t>
            </a:r>
            <a:r>
              <a:rPr lang="pl-PL" b="1" dirty="0"/>
              <a:t>budynku - szkole, zamknąć i uszczelnić okna, drzwi, otwory wentylacyjne, wyłączyć klimatyzację </a:t>
            </a:r>
            <a:endParaRPr lang="pl-PL" dirty="0"/>
          </a:p>
          <a:p>
            <a:r>
              <a:rPr lang="pl-PL" b="1" dirty="0" smtClean="0"/>
              <a:t>w </a:t>
            </a:r>
            <a:r>
              <a:rPr lang="pl-PL" b="1" dirty="0"/>
              <a:t>miarę możliwości gromadzić podręczne środki ratownicze i odtrutki </a:t>
            </a:r>
            <a:r>
              <a:rPr lang="pl-PL" i="1" dirty="0"/>
              <a:t>- </a:t>
            </a:r>
            <a:r>
              <a:rPr lang="pl-PL" dirty="0"/>
              <a:t>maski pyłowe, gazę, watę, kwas octowy, sok cytrynowy, oliwę jadalną, wodę, wodę utlenioną, mydło, olej parafinowy, środki pobudzające krążenie, spirytus do zmywania skóry </a:t>
            </a:r>
          </a:p>
          <a:p>
            <a:r>
              <a:rPr lang="pl-PL" b="1" dirty="0" smtClean="0"/>
              <a:t>przygotować </a:t>
            </a:r>
            <a:r>
              <a:rPr lang="pl-PL" b="1" dirty="0"/>
              <a:t>wilgotne tampony do ochrony dróg oddechowych, na wypadek przeniknięcia środka biologicznego lub chemicznych do wnętrza pomieszczeń </a:t>
            </a:r>
            <a:r>
              <a:rPr lang="pl-PL" dirty="0"/>
              <a:t>częsta zmiana tamponu lub nawilżanie go wodą zabezpiecza przed nadmiernym pochłanianiem substancji </a:t>
            </a:r>
          </a:p>
          <a:p>
            <a:r>
              <a:rPr lang="pl-PL" b="1" dirty="0" smtClean="0"/>
              <a:t>powstrzymać </a:t>
            </a:r>
            <a:r>
              <a:rPr lang="pl-PL" b="1" dirty="0"/>
              <a:t>się od picia, spożywania posiłków, palenia oraz prac wymagających dużego wysiłku </a:t>
            </a:r>
            <a:endParaRPr lang="pl-PL" dirty="0"/>
          </a:p>
          <a:p>
            <a:r>
              <a:rPr lang="pl-PL" b="1" dirty="0" smtClean="0"/>
              <a:t>do </a:t>
            </a:r>
            <a:r>
              <a:rPr lang="pl-PL" b="1" dirty="0"/>
              <a:t>chwili odwołania alarmu lub zarządzenia ewakuacji nie wolno opuszczać uszczelnionych pomieszczeń, przebywać w pobliżu okien i innych otworów wentylacyjnych </a:t>
            </a:r>
            <a:endParaRPr lang="pl-PL" dirty="0"/>
          </a:p>
          <a:p>
            <a:r>
              <a:rPr lang="pl-PL" b="1" dirty="0" smtClean="0"/>
              <a:t>oczekiwać </a:t>
            </a:r>
            <a:r>
              <a:rPr lang="pl-PL" b="1" dirty="0"/>
              <a:t>na pojawienie się odpowiednich służb i postępować zgodnie z otrzymanymi od nich wytycznymi. </a:t>
            </a:r>
            <a:endParaRPr lang="pl-PL" dirty="0"/>
          </a:p>
          <a:p>
            <a:endParaRPr lang="pl-PL" dirty="0"/>
          </a:p>
        </p:txBody>
      </p:sp>
    </p:spTree>
    <p:extLst>
      <p:ext uri="{BB962C8B-B14F-4D97-AF65-F5344CB8AC3E}">
        <p14:creationId xmlns:p14="http://schemas.microsoft.com/office/powerpoint/2010/main" val="1054823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40821" y="207817"/>
            <a:ext cx="11538065" cy="6500553"/>
          </a:xfrm>
        </p:spPr>
        <p:txBody>
          <a:bodyPr>
            <a:normAutofit fontScale="70000" lnSpcReduction="20000"/>
          </a:bodyPr>
          <a:lstStyle/>
          <a:p>
            <a:pPr marL="0" indent="0">
              <a:buNone/>
            </a:pPr>
            <a:r>
              <a:rPr lang="pl-PL" b="1" dirty="0"/>
              <a:t>SYTUACJA, GDY SZKOŁA ZOSTAŁA SKAŻONA SUBSTANCJĄ CHEMICZNĄ/BIOLOGICZNĄ, A ZAGROŻENIE ZOSTAŁO WYKRYTE NATYCHMIAST LUB SZYBKO PO JEGO POJAWIENIU SIĘ. </a:t>
            </a:r>
            <a:endParaRPr lang="pl-PL" dirty="0"/>
          </a:p>
          <a:p>
            <a:pPr marL="0" indent="0">
              <a:buNone/>
            </a:pPr>
            <a:r>
              <a:rPr lang="pl-PL" dirty="0"/>
              <a:t>Należy wówczas: </a:t>
            </a:r>
          </a:p>
          <a:p>
            <a:r>
              <a:rPr lang="pl-PL" b="1" dirty="0" smtClean="0"/>
              <a:t>nie </a:t>
            </a:r>
            <a:r>
              <a:rPr lang="pl-PL" b="1" dirty="0"/>
              <a:t>dotykać i nie wąchać podejrzanych przedmiotów, nie sprzątać proszku, nie ścierać </a:t>
            </a:r>
            <a:r>
              <a:rPr lang="pl-PL" b="1" dirty="0" smtClean="0"/>
              <a:t>cieczy, aby </a:t>
            </a:r>
            <a:r>
              <a:rPr lang="pl-PL" b="1" dirty="0"/>
              <a:t>zapobiec rozprzestrzenianiu się substancji, przykryć ją np. kocem </a:t>
            </a:r>
            <a:endParaRPr lang="pl-PL" dirty="0"/>
          </a:p>
          <a:p>
            <a:r>
              <a:rPr lang="pl-PL" b="1" dirty="0" smtClean="0"/>
              <a:t>pozamykać </a:t>
            </a:r>
            <a:r>
              <a:rPr lang="pl-PL" b="1" dirty="0"/>
              <a:t>okna oraz drzwi i wyłączyć klimatyzację, nie dopuścić do przeciągów </a:t>
            </a:r>
            <a:endParaRPr lang="pl-PL" dirty="0"/>
          </a:p>
          <a:p>
            <a:r>
              <a:rPr lang="pl-PL" b="1" dirty="0" smtClean="0"/>
              <a:t>opuścić </a:t>
            </a:r>
            <a:r>
              <a:rPr lang="pl-PL" b="1" dirty="0"/>
              <a:t>pomieszczenie, w którym wykryto/stwierdzono obecność podejrzanej substancji i nie wpuszczać do niego innych osób </a:t>
            </a:r>
            <a:endParaRPr lang="pl-PL" dirty="0"/>
          </a:p>
          <a:p>
            <a:r>
              <a:rPr lang="pl-PL" b="1" dirty="0" smtClean="0"/>
              <a:t>powiadomić </a:t>
            </a:r>
            <a:r>
              <a:rPr lang="pl-PL" b="1" dirty="0"/>
              <a:t>osobę odpowiedzialną za zarządzanie kryzysowe w szkole </a:t>
            </a:r>
            <a:r>
              <a:rPr lang="pl-PL" dirty="0"/>
              <a:t>- dyrektora, zastępcę dyrektora, osobę upoważnioną przez dyrekcję </a:t>
            </a:r>
          </a:p>
          <a:p>
            <a:r>
              <a:rPr lang="pl-PL" b="1" dirty="0" smtClean="0"/>
              <a:t>zaalarmować </a:t>
            </a:r>
            <a:r>
              <a:rPr lang="pl-PL" b="1" dirty="0"/>
              <a:t>wszystkie osoby przebywające na terenie szkoły i ewakuować je w rejon ewakuacji, przemieszczając się pod wiatr oraz poprzecznie do kierunku wiatru </a:t>
            </a:r>
            <a:r>
              <a:rPr lang="pl-PL" i="1" dirty="0"/>
              <a:t>- </a:t>
            </a:r>
            <a:r>
              <a:rPr lang="pl-PL" dirty="0"/>
              <a:t>rejonów ewakuacji powinno być kilka, znajdujących się w różnych kierunkach od szkoły, gdyż nie znamy kierunku wiatru, z jakiego będzie wiał w czasie przedmiotowego zagrożenia, rejonem ewakuacji powinien być budynek/budynki, a nie otwarta przestrzeń </a:t>
            </a:r>
          </a:p>
          <a:p>
            <a:r>
              <a:rPr lang="pl-PL" b="1" dirty="0" smtClean="0"/>
              <a:t>natychmiast </a:t>
            </a:r>
            <a:r>
              <a:rPr lang="pl-PL" b="1" dirty="0"/>
              <a:t>po ogłoszeniu ewakuacji powiadomić odpowiednie służby </a:t>
            </a:r>
            <a:r>
              <a:rPr lang="pl-PL" i="1" dirty="0"/>
              <a:t>- </a:t>
            </a:r>
            <a:r>
              <a:rPr lang="pl-PL" dirty="0"/>
              <a:t>policja, straż pożarna, pogotowie ratunkowe kładąc szczególny nacisk na zawarcie w tym powiadomieniu informacji o charakterze potencjalnego zagrożenia </a:t>
            </a:r>
          </a:p>
          <a:p>
            <a:r>
              <a:rPr lang="pl-PL" b="1" dirty="0" smtClean="0"/>
              <a:t>jeśli </a:t>
            </a:r>
            <a:r>
              <a:rPr lang="pl-PL" b="1" dirty="0"/>
              <a:t>miał miejsce kontakt z substancją, należy: umyć dokładnie ręce wodą i mydłem, zdjąć ubranie, które miało kontakt z podejrzaną substancją i włożyć do plastikowego worka </a:t>
            </a:r>
            <a:endParaRPr lang="pl-PL" dirty="0"/>
          </a:p>
          <a:p>
            <a:r>
              <a:rPr lang="pl-PL" b="1" dirty="0" smtClean="0"/>
              <a:t>po </a:t>
            </a:r>
            <a:r>
              <a:rPr lang="pl-PL" b="1" dirty="0"/>
              <a:t>kontakcie z substancją nie wolno: jeść, pić, palić do czasu uzyskania zgody odpowiednich służb - </a:t>
            </a:r>
            <a:r>
              <a:rPr lang="pl-PL" dirty="0"/>
              <a:t>policja, straż pożarna, wyspecjalizowana jednostka zwalczania skażeń i zakażeń </a:t>
            </a:r>
          </a:p>
          <a:p>
            <a:r>
              <a:rPr lang="pl-PL" b="1" dirty="0" smtClean="0"/>
              <a:t>w </a:t>
            </a:r>
            <a:r>
              <a:rPr lang="pl-PL" b="1" dirty="0"/>
              <a:t>obiekcie – budynku, do którego nastąpiła ewakuacja zamknąć i uszczelnić okna, drzwi, otwory wentylacyjne, wyłączyć klimatyzację </a:t>
            </a:r>
            <a:endParaRPr lang="pl-PL" dirty="0"/>
          </a:p>
          <a:p>
            <a:r>
              <a:rPr lang="pl-PL" b="1" dirty="0" smtClean="0"/>
              <a:t>sporządzić </a:t>
            </a:r>
            <a:r>
              <a:rPr lang="pl-PL" b="1" dirty="0"/>
              <a:t>listę osób, które miały kontakt z podejrzaną substancją albo znalazły się w odległości ok. 5 m od niej. Listę przekazać policji. </a:t>
            </a:r>
            <a:endParaRPr lang="pl-PL" dirty="0"/>
          </a:p>
          <a:p>
            <a:r>
              <a:rPr lang="pl-PL" b="1" dirty="0" smtClean="0"/>
              <a:t>w </a:t>
            </a:r>
            <a:r>
              <a:rPr lang="pl-PL" b="1" dirty="0"/>
              <a:t>miarę możliwości gromadzić podręczne środki ratownicze i odtrutki </a:t>
            </a:r>
            <a:r>
              <a:rPr lang="pl-PL" i="1" dirty="0"/>
              <a:t>- </a:t>
            </a:r>
            <a:r>
              <a:rPr lang="pl-PL" dirty="0"/>
              <a:t>maski pyłowe, gazę, watę, kwas octowy, sok cytrynowy, oliwę jadalną, wodę, wodę utlenioną, mydło, olej parafinowy, środki pobudzające krążenie, spirytus do zmywania skóry </a:t>
            </a:r>
            <a:endParaRPr lang="pl-PL" dirty="0" smtClean="0"/>
          </a:p>
          <a:p>
            <a:r>
              <a:rPr lang="pl-PL" b="1" dirty="0" smtClean="0"/>
              <a:t>przygotować </a:t>
            </a:r>
            <a:r>
              <a:rPr lang="pl-PL" b="1" dirty="0"/>
              <a:t>wilgotne tampony do ochrony dróg oddechowych, na wypadek przeniknięcia środków biologicznego lub chemicznych do wnętrza pomieszczeń </a:t>
            </a:r>
            <a:r>
              <a:rPr lang="pl-PL" i="1" dirty="0"/>
              <a:t>- </a:t>
            </a:r>
            <a:r>
              <a:rPr lang="pl-PL" dirty="0"/>
              <a:t>częsta zmiana tamponu lub nawilżanie go wodą zabezpiecza przed nadmiernym pochłanianiem substancji </a:t>
            </a:r>
          </a:p>
          <a:p>
            <a:r>
              <a:rPr lang="pl-PL" b="1" dirty="0" smtClean="0"/>
              <a:t>powstrzymać </a:t>
            </a:r>
            <a:r>
              <a:rPr lang="pl-PL" b="1" dirty="0"/>
              <a:t>się od picia, spożywania posiłków, palenia oraz prac wymagających dużego wysiłku </a:t>
            </a:r>
            <a:endParaRPr lang="pl-PL" dirty="0"/>
          </a:p>
          <a:p>
            <a:r>
              <a:rPr lang="pl-PL" b="1" dirty="0" smtClean="0"/>
              <a:t>oczekiwać </a:t>
            </a:r>
            <a:r>
              <a:rPr lang="pl-PL" b="1" dirty="0"/>
              <a:t>na pojawienie się odpowiednich służb i postępować zgodnie z otrzymanymi od nich wytycznymi. </a:t>
            </a:r>
            <a:endParaRPr lang="pl-PL" dirty="0"/>
          </a:p>
          <a:p>
            <a:endParaRPr lang="pl-PL" dirty="0"/>
          </a:p>
        </p:txBody>
      </p:sp>
    </p:spTree>
    <p:extLst>
      <p:ext uri="{BB962C8B-B14F-4D97-AF65-F5344CB8AC3E}">
        <p14:creationId xmlns:p14="http://schemas.microsoft.com/office/powerpoint/2010/main" val="3956667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1069" y="174568"/>
            <a:ext cx="11571316" cy="6284422"/>
          </a:xfrm>
        </p:spPr>
        <p:txBody>
          <a:bodyPr>
            <a:normAutofit fontScale="92500" lnSpcReduction="10000"/>
          </a:bodyPr>
          <a:lstStyle/>
          <a:p>
            <a:r>
              <a:rPr lang="pl-PL" b="1" dirty="0"/>
              <a:t>SYTUACJA, GDY SZKOŁA ZOSTAŁA SKAŻONA SUBSTANCJĄ CHEMICZNĄ/BIOLOGICZNĄ, A ZAGROŻENIE ZOSTAŁO WYKRYTE PÓŹNO, NP. GDY POJAWIŁY SIĘ OBJAWY REAKCJI NA SUBSTANCJĘ LUB/I OGNISKA ZACHOROWAŃ: </a:t>
            </a:r>
            <a:endParaRPr lang="pl-PL" dirty="0"/>
          </a:p>
          <a:p>
            <a:r>
              <a:rPr lang="pl-PL" dirty="0"/>
              <a:t>Należy wtedy: </a:t>
            </a:r>
          </a:p>
          <a:p>
            <a:r>
              <a:rPr lang="pl-PL" b="1" dirty="0" smtClean="0"/>
              <a:t>nie </a:t>
            </a:r>
            <a:r>
              <a:rPr lang="pl-PL" b="1" dirty="0"/>
              <a:t>dotykać i nie wąchać podejrzanych przedmiotów, nie sprzątać proszku, nie ścierać cieczy </a:t>
            </a:r>
            <a:endParaRPr lang="pl-PL" dirty="0"/>
          </a:p>
          <a:p>
            <a:r>
              <a:rPr lang="pl-PL" b="1" dirty="0" smtClean="0"/>
              <a:t>powiadomić </a:t>
            </a:r>
            <a:r>
              <a:rPr lang="pl-PL" b="1" dirty="0"/>
              <a:t>osobę odpowiedzialną w szkole za zarządzanie kryzysowe </a:t>
            </a:r>
            <a:r>
              <a:rPr lang="pl-PL" i="1" dirty="0"/>
              <a:t>- </a:t>
            </a:r>
            <a:r>
              <a:rPr lang="pl-PL" dirty="0"/>
              <a:t>dyrektora, zastępcę dyrektora, osobę upoważnioną przez dyrekcję </a:t>
            </a:r>
          </a:p>
          <a:p>
            <a:r>
              <a:rPr lang="pl-PL" b="1" dirty="0" smtClean="0"/>
              <a:t>przykryć </a:t>
            </a:r>
            <a:r>
              <a:rPr lang="pl-PL" b="1" dirty="0"/>
              <a:t>substancję np. kocem, aby zapobiec jej rozprzestrzenianiu się </a:t>
            </a:r>
            <a:endParaRPr lang="pl-PL" dirty="0"/>
          </a:p>
          <a:p>
            <a:r>
              <a:rPr lang="pl-PL" b="1" dirty="0" smtClean="0"/>
              <a:t>pozamykać </a:t>
            </a:r>
            <a:r>
              <a:rPr lang="pl-PL" b="1" dirty="0"/>
              <a:t>okna oraz drzwi i wyłączyć klimatyzację, nie dopuścić do przeciągów </a:t>
            </a:r>
            <a:endParaRPr lang="pl-PL" dirty="0"/>
          </a:p>
          <a:p>
            <a:r>
              <a:rPr lang="pl-PL" b="1" dirty="0" smtClean="0"/>
              <a:t>opuścić </a:t>
            </a:r>
            <a:r>
              <a:rPr lang="pl-PL" b="1" dirty="0"/>
              <a:t>pomieszczenie, w którym wykryto/stwierdzono obecność podejrzanej substancji i nie wpuszczać do niego innych osób </a:t>
            </a:r>
            <a:endParaRPr lang="pl-PL" dirty="0"/>
          </a:p>
          <a:p>
            <a:r>
              <a:rPr lang="pl-PL" b="1" dirty="0" smtClean="0"/>
              <a:t>ogłosić </a:t>
            </a:r>
            <a:r>
              <a:rPr lang="pl-PL" b="1" dirty="0"/>
              <a:t>alarm i wszystkich uczniów, nauczycieli oraz pracowników znajdujących się bezpośrednio poza budynkiem, a przebywających na terenie szkoły ewakuować do wnętrza szkoły </a:t>
            </a:r>
            <a:endParaRPr lang="pl-PL" dirty="0"/>
          </a:p>
          <a:p>
            <a:r>
              <a:rPr lang="pl-PL" b="1" dirty="0" smtClean="0"/>
              <a:t>natychmiast </a:t>
            </a:r>
            <a:r>
              <a:rPr lang="pl-PL" b="1" dirty="0"/>
              <a:t>po ogłoszeniu alarmu powiadomić odpowiednie służby </a:t>
            </a:r>
            <a:r>
              <a:rPr lang="pl-PL" i="1" dirty="0"/>
              <a:t>- </a:t>
            </a:r>
            <a:r>
              <a:rPr lang="pl-PL" dirty="0"/>
              <a:t>policję, straż pożarną, pogotowie ratunkowe, kładąc szczególny nacisk na zawarcie w tym powiadomieniu informacji o charakterze potencjalnego zagrożenia </a:t>
            </a:r>
          </a:p>
          <a:p>
            <a:r>
              <a:rPr lang="pl-PL" b="1" dirty="0" smtClean="0"/>
              <a:t>w </a:t>
            </a:r>
            <a:r>
              <a:rPr lang="pl-PL" b="1" dirty="0"/>
              <a:t>szkole zamknąć i uszczelnić okna, drzwi, otwory wentylacyjne, wyłączyć klimatyzację a budynek szkoły wraz ze wszystkimi obecnymi wewnątrz osobami odizolować od bezpośredniego otoczenia przygotowując się do ewentualnej kwarantanny </a:t>
            </a:r>
            <a:endParaRPr lang="pl-PL" dirty="0"/>
          </a:p>
          <a:p>
            <a:r>
              <a:rPr lang="pl-PL" b="1" dirty="0" smtClean="0"/>
              <a:t>oczekiwać </a:t>
            </a:r>
            <a:r>
              <a:rPr lang="pl-PL" b="1" dirty="0"/>
              <a:t>na pojawienie się odpowiednich służb i postępować zgodnie z otrzymanymi od nich wytycznymi. </a:t>
            </a:r>
            <a:endParaRPr lang="pl-PL" dirty="0"/>
          </a:p>
        </p:txBody>
      </p:sp>
    </p:spTree>
    <p:extLst>
      <p:ext uri="{BB962C8B-B14F-4D97-AF65-F5344CB8AC3E}">
        <p14:creationId xmlns:p14="http://schemas.microsoft.com/office/powerpoint/2010/main" val="145509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Zagrożenia wewnętrzne</a:t>
            </a:r>
            <a:endParaRPr lang="pl-PL" dirty="0"/>
          </a:p>
        </p:txBody>
      </p:sp>
      <p:sp>
        <p:nvSpPr>
          <p:cNvPr id="3" name="Symbol zastępczy zawartości 2"/>
          <p:cNvSpPr>
            <a:spLocks noGrp="1"/>
          </p:cNvSpPr>
          <p:nvPr>
            <p:ph idx="1"/>
          </p:nvPr>
        </p:nvSpPr>
        <p:spPr/>
        <p:txBody>
          <a:bodyPr/>
          <a:lstStyle/>
          <a:p>
            <a:r>
              <a:rPr lang="pl-PL" dirty="0"/>
              <a:t>Do najważniejszych zagrożeń wewnętrznych w szkole należą: agresywne zachowania ucznia oraz zjawisko tzw. fali, korzystanie przez uczniów z substancji psychoaktywnych, kradzież lub wymuszenia pieniędzy lub przedmiotów wartościowych, pedofilia, pornografia, prostytucja, picie alkoholu, wypadek lub czyn karalny dokonany przez ucznia. </a:t>
            </a:r>
          </a:p>
        </p:txBody>
      </p:sp>
    </p:spTree>
    <p:extLst>
      <p:ext uri="{BB962C8B-B14F-4D97-AF65-F5344CB8AC3E}">
        <p14:creationId xmlns:p14="http://schemas.microsoft.com/office/powerpoint/2010/main" val="3974587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35231" y="100408"/>
            <a:ext cx="8911687" cy="1280890"/>
          </a:xfrm>
        </p:spPr>
        <p:txBody>
          <a:bodyPr/>
          <a:lstStyle/>
          <a:p>
            <a:r>
              <a:rPr lang="pl-PL" dirty="0" smtClean="0"/>
              <a:t>Zagrożenia wewnętrzne - rekomendacje</a:t>
            </a:r>
            <a:endParaRPr lang="pl-PL" dirty="0"/>
          </a:p>
        </p:txBody>
      </p:sp>
      <p:sp>
        <p:nvSpPr>
          <p:cNvPr id="3" name="Symbol zastępczy zawartości 2"/>
          <p:cNvSpPr>
            <a:spLocks noGrp="1"/>
          </p:cNvSpPr>
          <p:nvPr>
            <p:ph idx="1"/>
          </p:nvPr>
        </p:nvSpPr>
        <p:spPr>
          <a:xfrm>
            <a:off x="182880" y="1596044"/>
            <a:ext cx="11770822" cy="5079076"/>
          </a:xfrm>
        </p:spPr>
        <p:txBody>
          <a:bodyPr>
            <a:normAutofit fontScale="85000" lnSpcReduction="20000"/>
          </a:bodyPr>
          <a:lstStyle/>
          <a:p>
            <a:r>
              <a:rPr lang="pl-PL" dirty="0"/>
              <a:t>Nie należy bagatelizować żadnego sygnału świadczącego o fakcie zaistnienia zagrożenia. Należy przeciwdziałać temu zjawisku na możliwie wczesnym etapie jego powstawania. 	</a:t>
            </a:r>
          </a:p>
          <a:p>
            <a:r>
              <a:rPr lang="pl-PL" dirty="0"/>
              <a:t>	Należy dać możliwość uczniowi poinformowania nauczyciela lub pedagoga o zaistniałej sytuacji związanej z czynnością niebezpieczną, budując atmosferę zaufania. 	</a:t>
            </a:r>
          </a:p>
          <a:p>
            <a:r>
              <a:rPr lang="pl-PL" dirty="0"/>
              <a:t>	Należy wyciągać konsekwencje w stosunku do osób dopuszczających się czynów zabronionych. 	</a:t>
            </a:r>
          </a:p>
          <a:p>
            <a:r>
              <a:rPr lang="pl-PL" dirty="0"/>
              <a:t>	W ramach działań profilaktycznych podczas lekcji wychowawczych, przy współpracy z ekspertami i specjalistami, należy informować uczniów o skutkach i konsekwencjach związanych z zagrożeniami w szkole jak i poza nią. 	</a:t>
            </a:r>
          </a:p>
          <a:p>
            <a:r>
              <a:rPr lang="pl-PL" dirty="0"/>
              <a:t>	</a:t>
            </a:r>
            <a:r>
              <a:rPr lang="pl-PL" dirty="0" smtClean="0"/>
              <a:t>Należy </a:t>
            </a:r>
            <a:r>
              <a:rPr lang="pl-PL" dirty="0"/>
              <a:t>tworzyć przyjazne środowisko pracy i nauki poprzez sprawiedliwe ocenianie, jasne, czytelne, sprawiedliwe normy, przyjazny nadzór nad uczniami, sprawną organizację życia szkolnego. 	</a:t>
            </a:r>
          </a:p>
          <a:p>
            <a:r>
              <a:rPr lang="pl-PL" dirty="0"/>
              <a:t>	Należy podejmować działania integrujące zespoły klasowe, poznawanie się uczniów, sprzyjające budowie pozytywnych relacji w klasie. 	</a:t>
            </a:r>
          </a:p>
          <a:p>
            <a:r>
              <a:rPr lang="pl-PL" dirty="0"/>
              <a:t>	Należy budować relacje na autorytecie nauczyciela: nauczyciel powinien jasno określić zasady pracy i wymagania wobec uczniów, prowadzić lekcje w sposób zrozumiały, szanować ucznia i udzielać mu wsparcia, sprawować kontrolę w klasie i interweniować w razie zachowania naruszającego normy. 	</a:t>
            </a:r>
          </a:p>
          <a:p>
            <a:r>
              <a:rPr lang="pl-PL" dirty="0"/>
              <a:t>	Należy diagnozować sytuacje w szkole w kontekście występowania zagrożeń wewnętrznych w placówce, przeciwdziałania i usuwania oraz monitorować postępy i efekty wprowadzonych działań. 	</a:t>
            </a:r>
          </a:p>
          <a:p>
            <a:r>
              <a:rPr lang="pl-PL" dirty="0"/>
              <a:t>	Niezbędna jest edukacja profilaktyczna jako forma merytorycznego wsparcia w zakresie rozwiązywania problemów kierowana do nauczycieli, osób współpracujących z uczniami i rodziców. 	</a:t>
            </a:r>
          </a:p>
          <a:p>
            <a:r>
              <a:rPr lang="pl-PL" dirty="0"/>
              <a:t>	Należy organizować rozmowy, pogadanki i dyskusje z rodzicami. 	</a:t>
            </a:r>
          </a:p>
          <a:p>
            <a:endParaRPr lang="pl-PL" dirty="0"/>
          </a:p>
        </p:txBody>
      </p:sp>
    </p:spTree>
    <p:extLst>
      <p:ext uri="{BB962C8B-B14F-4D97-AF65-F5344CB8AC3E}">
        <p14:creationId xmlns:p14="http://schemas.microsoft.com/office/powerpoint/2010/main" val="2265997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47650" y="0"/>
            <a:ext cx="10440683" cy="1197033"/>
          </a:xfrm>
        </p:spPr>
        <p:txBody>
          <a:bodyPr>
            <a:normAutofit fontScale="90000"/>
          </a:bodyPr>
          <a:lstStyle/>
          <a:p>
            <a:r>
              <a:rPr lang="pl-PL" b="1" dirty="0"/>
              <a:t>Procedura postępowania na wypadek wystąpienia agresywnych zachowań w szkole lub tzw. fali </a:t>
            </a:r>
            <a:endParaRPr lang="pl-PL" dirty="0"/>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95981907"/>
              </p:ext>
            </p:extLst>
          </p:nvPr>
        </p:nvGraphicFramePr>
        <p:xfrm>
          <a:off x="947651" y="1197033"/>
          <a:ext cx="10440682" cy="5191182"/>
        </p:xfrm>
        <a:graphic>
          <a:graphicData uri="http://schemas.openxmlformats.org/drawingml/2006/table">
            <a:tbl>
              <a:tblPr firstRow="1" firstCol="1" bandRow="1">
                <a:tableStyleId>{5C22544A-7EE6-4342-B048-85BDC9FD1C3A}</a:tableStyleId>
              </a:tblPr>
              <a:tblGrid>
                <a:gridCol w="3589826">
                  <a:extLst>
                    <a:ext uri="{9D8B030D-6E8A-4147-A177-3AD203B41FA5}">
                      <a16:colId xmlns:a16="http://schemas.microsoft.com/office/drawing/2014/main" val="2573577740"/>
                    </a:ext>
                  </a:extLst>
                </a:gridCol>
                <a:gridCol w="6850856">
                  <a:extLst>
                    <a:ext uri="{9D8B030D-6E8A-4147-A177-3AD203B41FA5}">
                      <a16:colId xmlns:a16="http://schemas.microsoft.com/office/drawing/2014/main" val="3785622592"/>
                    </a:ext>
                  </a:extLst>
                </a:gridCol>
              </a:tblGrid>
              <a:tr h="216131">
                <a:tc>
                  <a:txBody>
                    <a:bodyPr/>
                    <a:lstStyle/>
                    <a:p>
                      <a:pPr indent="540385">
                        <a:lnSpc>
                          <a:spcPct val="107000"/>
                        </a:lnSpc>
                        <a:spcAft>
                          <a:spcPts val="0"/>
                        </a:spcAft>
                      </a:pPr>
                      <a:r>
                        <a:rPr lang="pl-PL" sz="900" dirty="0">
                          <a:effectLst/>
                        </a:rPr>
                        <a:t> </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924" marR="47924" marT="0" marB="0"/>
                </a:tc>
                <a:tc>
                  <a:txBody>
                    <a:bodyPr/>
                    <a:lstStyle/>
                    <a:p>
                      <a:pPr indent="540385">
                        <a:spcAft>
                          <a:spcPts val="0"/>
                        </a:spcAft>
                      </a:pPr>
                      <a:r>
                        <a:rPr lang="pl-PL" sz="900" dirty="0">
                          <a:effectLst/>
                        </a:rPr>
                        <a:t>AGRESYWNE ZACHOWANIA UCZNIA W SZKOLE LUB PRZYPADKI TZW. FALI </a:t>
                      </a:r>
                    </a:p>
                    <a:p>
                      <a:pPr indent="540385">
                        <a:lnSpc>
                          <a:spcPct val="107000"/>
                        </a:lnSpc>
                        <a:spcAft>
                          <a:spcPts val="0"/>
                        </a:spcAft>
                      </a:pPr>
                      <a:r>
                        <a:rPr lang="pl-PL" sz="900" dirty="0">
                          <a:effectLst/>
                        </a:rPr>
                        <a:t> </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924" marR="47924" marT="0" marB="0"/>
                </a:tc>
                <a:extLst>
                  <a:ext uri="{0D108BD9-81ED-4DB2-BD59-A6C34878D82A}">
                    <a16:rowId xmlns:a16="http://schemas.microsoft.com/office/drawing/2014/main" val="2934854920"/>
                  </a:ext>
                </a:extLst>
              </a:tr>
              <a:tr h="422673">
                <a:tc>
                  <a:txBody>
                    <a:bodyPr/>
                    <a:lstStyle/>
                    <a:p>
                      <a:pPr indent="540385">
                        <a:lnSpc>
                          <a:spcPct val="107000"/>
                        </a:lnSpc>
                        <a:spcAft>
                          <a:spcPts val="0"/>
                        </a:spcAft>
                      </a:pPr>
                      <a:r>
                        <a:rPr lang="pl-PL" sz="900" dirty="0">
                          <a:effectLst/>
                        </a:rPr>
                        <a:t>Cel </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924" marR="47924" marT="0" marB="0"/>
                </a:tc>
                <a:tc>
                  <a:txBody>
                    <a:bodyPr/>
                    <a:lstStyle/>
                    <a:p>
                      <a:pPr indent="540385">
                        <a:spcAft>
                          <a:spcPts val="0"/>
                        </a:spcAft>
                      </a:pPr>
                      <a:r>
                        <a:rPr lang="pl-PL" sz="900" dirty="0">
                          <a:effectLst/>
                        </a:rPr>
                        <a:t>Zapewnienie bezpieczeństwa fizycznego w szkole na wypadek wystąpienia na terenie szkoły zachowań agresywnych tj. agresji fizycznej i agresji słownej ucznia wobec ucznia lub </a:t>
                      </a:r>
                      <a:r>
                        <a:rPr lang="pl-PL" sz="900" dirty="0" smtClean="0">
                          <a:effectLst/>
                        </a:rPr>
                        <a:t>nauczyciela.</a:t>
                      </a:r>
                      <a:r>
                        <a:rPr lang="pl-PL" sz="900" dirty="0">
                          <a:effectLst/>
                        </a:rPr>
                        <a:t> </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924" marR="47924" marT="0" marB="0"/>
                </a:tc>
                <a:extLst>
                  <a:ext uri="{0D108BD9-81ED-4DB2-BD59-A6C34878D82A}">
                    <a16:rowId xmlns:a16="http://schemas.microsoft.com/office/drawing/2014/main" val="657237123"/>
                  </a:ext>
                </a:extLst>
              </a:tr>
              <a:tr h="726881">
                <a:tc>
                  <a:txBody>
                    <a:bodyPr/>
                    <a:lstStyle/>
                    <a:p>
                      <a:pPr indent="540385">
                        <a:lnSpc>
                          <a:spcPct val="107000"/>
                        </a:lnSpc>
                        <a:spcAft>
                          <a:spcPts val="0"/>
                        </a:spcAft>
                      </a:pPr>
                      <a:r>
                        <a:rPr lang="pl-PL" sz="900" dirty="0">
                          <a:effectLst/>
                        </a:rPr>
                        <a:t>Osoby odpowiedzialne</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924" marR="47924" marT="0" marB="0"/>
                </a:tc>
                <a:tc>
                  <a:txBody>
                    <a:bodyPr/>
                    <a:lstStyle/>
                    <a:p>
                      <a:pPr indent="540385">
                        <a:spcAft>
                          <a:spcPts val="0"/>
                        </a:spcAft>
                      </a:pPr>
                      <a:r>
                        <a:rPr lang="pl-PL" sz="900">
                          <a:effectLst/>
                        </a:rPr>
                        <a:t>Procedura postępowania jest uruchamiana przez osobę, która zauważyła przedmiotowe zachowanie lub której je zgłoszono. O stopniu zaawansowania procedury i podejmowanych w niej krokach decyduje: dyrektor placówki, a w przypadku jego nieobecności wicedyrektor lub pedagog szkolny. </a:t>
                      </a:r>
                    </a:p>
                    <a:p>
                      <a:pPr indent="540385">
                        <a:lnSpc>
                          <a:spcPct val="107000"/>
                        </a:lnSpc>
                        <a:spcAft>
                          <a:spcPts val="0"/>
                        </a:spcAft>
                      </a:pPr>
                      <a:r>
                        <a:rPr lang="pl-PL" sz="900">
                          <a:effectLst/>
                        </a:rPr>
                        <a:t>Czynnościami realizowanymi w trakcie procedury kieruje dyrektor placówki, wicedyrektor lub osoba przez niego wyznaczona.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47924" marR="47924" marT="0" marB="0"/>
                </a:tc>
                <a:extLst>
                  <a:ext uri="{0D108BD9-81ED-4DB2-BD59-A6C34878D82A}">
                    <a16:rowId xmlns:a16="http://schemas.microsoft.com/office/drawing/2014/main" val="1867169171"/>
                  </a:ext>
                </a:extLst>
              </a:tr>
              <a:tr h="2665963">
                <a:tc>
                  <a:txBody>
                    <a:bodyPr/>
                    <a:lstStyle/>
                    <a:p>
                      <a:pPr indent="540385">
                        <a:lnSpc>
                          <a:spcPct val="107000"/>
                        </a:lnSpc>
                        <a:spcAft>
                          <a:spcPts val="0"/>
                        </a:spcAft>
                      </a:pPr>
                      <a:r>
                        <a:rPr lang="pl-PL" sz="900" dirty="0">
                          <a:effectLst/>
                        </a:rPr>
                        <a:t>Sposób postępowania</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924" marR="47924" marT="0" marB="0"/>
                </a:tc>
                <a:tc>
                  <a:txBody>
                    <a:bodyPr/>
                    <a:lstStyle/>
                    <a:p>
                      <a:pPr indent="540385">
                        <a:spcAft>
                          <a:spcPts val="0"/>
                        </a:spcAft>
                      </a:pPr>
                      <a:r>
                        <a:rPr lang="pl-PL" sz="900" dirty="0">
                          <a:effectLst/>
                        </a:rPr>
                        <a:t>1. Agresja fizyczna </a:t>
                      </a:r>
                    </a:p>
                    <a:p>
                      <a:pPr indent="540385">
                        <a:spcAft>
                          <a:spcPts val="0"/>
                        </a:spcAft>
                      </a:pPr>
                      <a:r>
                        <a:rPr lang="pl-PL" sz="900" dirty="0">
                          <a:effectLst/>
                        </a:rPr>
                        <a:t> Należy bezzwłocznie podjąć działania mające na celu powstrzymanie i wyeliminowanie tego zjawiska. Obowiązkiem każdego pracownika szkoły, który zaobserwował atak agresji fizycznej lub został o nim poinformowany jest przerwanie tego zachowania. Pracownik szkoły powinien w sposób stanowczy i zdecydowany przekazać uczestnikom agresji, że nie wyraża zgody na takie zachowanie. Należy mówić dobitnie, głośno, stanowczo, używać krótkich komunikatów. W razie potrzeby należy zadbać o uniemożliwienie dalszego kontaktu miedzy uczniami. </a:t>
                      </a:r>
                    </a:p>
                    <a:p>
                      <a:pPr indent="540385">
                        <a:spcAft>
                          <a:spcPts val="0"/>
                        </a:spcAft>
                      </a:pPr>
                      <a:r>
                        <a:rPr lang="pl-PL" sz="900" dirty="0">
                          <a:effectLst/>
                        </a:rPr>
                        <a:t> Należy powiadomić pielęgniarkę szkolną (jeśli taka jest w szkole), pedagoga/psychologa i dyrektora szkoły oraz powiadomić wychowawcę/ów oraz rodziców (opiekunów prawnych) agresora i ofiary. </a:t>
                      </a:r>
                    </a:p>
                    <a:p>
                      <a:pPr indent="540385">
                        <a:spcAft>
                          <a:spcPts val="0"/>
                        </a:spcAft>
                      </a:pPr>
                      <a:r>
                        <a:rPr lang="pl-PL" sz="900" dirty="0">
                          <a:effectLst/>
                        </a:rPr>
                        <a:t> W przypadku zagrożenia życia (stan nieprzytomny) - pielęgniarka, pedagog/psycholog lub dyrektor szkoły wzywa natychmiast karetkę pogotowia, nawet bez uzyskania zgody rodziców (opiekunów prawnych). </a:t>
                      </a:r>
                    </a:p>
                    <a:p>
                      <a:pPr indent="540385">
                        <a:spcAft>
                          <a:spcPts val="0"/>
                        </a:spcAft>
                      </a:pPr>
                      <a:r>
                        <a:rPr lang="pl-PL" sz="900" dirty="0">
                          <a:effectLst/>
                        </a:rPr>
                        <a:t> Opiekę nad uczniem podczas udzielania pomocy medycznej, ale bez możliwości udzielenia zgody na operację, sprawuje osoba wyznaczona przez dyrektora szkoły. </a:t>
                      </a:r>
                    </a:p>
                    <a:p>
                      <a:pPr indent="540385">
                        <a:spcAft>
                          <a:spcPts val="0"/>
                        </a:spcAft>
                      </a:pPr>
                      <a:r>
                        <a:rPr lang="pl-PL" sz="900" dirty="0">
                          <a:effectLst/>
                        </a:rPr>
                        <a:t> Decyzję o dalszym leczeniu dziecka podejmują rodzice (opiekunowie prawni) poszkodowanego. </a:t>
                      </a:r>
                    </a:p>
                    <a:p>
                      <a:pPr indent="540385">
                        <a:spcAft>
                          <a:spcPts val="0"/>
                        </a:spcAft>
                      </a:pPr>
                      <a:r>
                        <a:rPr lang="pl-PL" sz="900" dirty="0">
                          <a:effectLst/>
                        </a:rPr>
                        <a:t> Pedagog szkolny/psycholog szkolny i wychowawcy klas przeprowadzają rozmowy z rodzicami (opiekunami prawnymi) obydwu stron oraz ze sprawcą i ofiarą. Z rozmów sporządzają notatkę. </a:t>
                      </a:r>
                    </a:p>
                    <a:p>
                      <a:pPr indent="540385">
                        <a:spcAft>
                          <a:spcPts val="0"/>
                        </a:spcAft>
                      </a:pPr>
                      <a:r>
                        <a:rPr lang="pl-PL" sz="900" dirty="0">
                          <a:effectLst/>
                        </a:rPr>
                        <a:t> Pedagog/psycholog szkolny powinien udzielić pomocy terapeutycznej ofierze przemocy, wskazać, jak należy rodzić sobie w kontaktach z innymi, </a:t>
                      </a:r>
                    </a:p>
                    <a:p>
                      <a:pPr indent="540385">
                        <a:spcAft>
                          <a:spcPts val="0"/>
                        </a:spcAft>
                      </a:pPr>
                      <a:r>
                        <a:rPr lang="pl-PL" sz="900" dirty="0">
                          <a:effectLst/>
                        </a:rPr>
                        <a:t> W przypadku agresji fizycznej poczucia bezpieczeństwa i wsparcia wymagają również świadkowie ataku. Należy przeprowadzić rozmowę ze świadkami </a:t>
                      </a:r>
                    </a:p>
                  </a:txBody>
                  <a:tcPr marL="47924" marR="47924" marT="0" marB="0"/>
                </a:tc>
                <a:extLst>
                  <a:ext uri="{0D108BD9-81ED-4DB2-BD59-A6C34878D82A}">
                    <a16:rowId xmlns:a16="http://schemas.microsoft.com/office/drawing/2014/main" val="2407714875"/>
                  </a:ext>
                </a:extLst>
              </a:tr>
              <a:tr h="1076843">
                <a:tc>
                  <a:txBody>
                    <a:bodyPr/>
                    <a:lstStyle/>
                    <a:p>
                      <a:pPr indent="540385">
                        <a:lnSpc>
                          <a:spcPct val="107000"/>
                        </a:lnSpc>
                        <a:spcAft>
                          <a:spcPts val="0"/>
                        </a:spcAft>
                      </a:pPr>
                      <a:r>
                        <a:rPr lang="pl-PL" sz="900">
                          <a:effectLst/>
                        </a:rPr>
                        <a:t>Obowiązki pracowników szkoły</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47924" marR="47924" marT="0" marB="0"/>
                </a:tc>
                <a:tc>
                  <a:txBody>
                    <a:bodyPr/>
                    <a:lstStyle/>
                    <a:p>
                      <a:pPr indent="540385">
                        <a:spcAft>
                          <a:spcPts val="0"/>
                        </a:spcAft>
                      </a:pPr>
                      <a:r>
                        <a:rPr lang="pl-PL" sz="900" dirty="0">
                          <a:effectLst/>
                        </a:rPr>
                        <a:t>Należy: </a:t>
                      </a:r>
                    </a:p>
                    <a:p>
                      <a:pPr indent="540385">
                        <a:spcAft>
                          <a:spcPts val="0"/>
                        </a:spcAft>
                      </a:pPr>
                      <a:r>
                        <a:rPr lang="pl-PL" sz="900" dirty="0">
                          <a:effectLst/>
                        </a:rPr>
                        <a:t> zapoznać się z czynnościami realizowanymi w trakcie uruchamiania procedury. </a:t>
                      </a:r>
                    </a:p>
                    <a:p>
                      <a:pPr indent="540385">
                        <a:spcAft>
                          <a:spcPts val="0"/>
                        </a:spcAft>
                      </a:pPr>
                      <a:r>
                        <a:rPr lang="pl-PL" sz="900" dirty="0">
                          <a:effectLst/>
                        </a:rPr>
                        <a:t> brać udział w treningach i szkoleniach z zakresu stosowania procedury. </a:t>
                      </a:r>
                    </a:p>
                    <a:p>
                      <a:pPr indent="540385">
                        <a:spcAft>
                          <a:spcPts val="0"/>
                        </a:spcAft>
                      </a:pPr>
                      <a:r>
                        <a:rPr lang="pl-PL" sz="900" dirty="0">
                          <a:effectLst/>
                        </a:rPr>
                        <a:t> mieć zapisane numery telefonów osób odpowiedzialnych za uruchomienie procedury </a:t>
                      </a:r>
                    </a:p>
                    <a:p>
                      <a:pPr indent="540385">
                        <a:spcAft>
                          <a:spcPts val="0"/>
                        </a:spcAft>
                      </a:pPr>
                      <a:r>
                        <a:rPr lang="pl-PL" sz="900" dirty="0">
                          <a:effectLst/>
                        </a:rPr>
                        <a:t> znać swoje zadania na wypadek uruchomienia procedury. </a:t>
                      </a:r>
                    </a:p>
                    <a:p>
                      <a:pPr indent="540385">
                        <a:spcAft>
                          <a:spcPts val="0"/>
                        </a:spcAft>
                      </a:pPr>
                      <a:r>
                        <a:rPr lang="pl-PL" sz="900" dirty="0">
                          <a:effectLst/>
                        </a:rPr>
                        <a:t> szkolić uczniów w zakresie postępowania na wypadek uruchomienia procedury. </a:t>
                      </a:r>
                    </a:p>
                    <a:p>
                      <a:pPr indent="540385">
                        <a:spcAft>
                          <a:spcPts val="0"/>
                        </a:spcAft>
                      </a:pPr>
                      <a:r>
                        <a:rPr lang="pl-PL" sz="900" dirty="0">
                          <a:effectLst/>
                        </a:rPr>
                        <a:t> stosować się do poleceń osoby zarządzającej sytuacja kryzysową. </a:t>
                      </a:r>
                    </a:p>
                    <a:p>
                      <a:pPr indent="540385">
                        <a:lnSpc>
                          <a:spcPct val="107000"/>
                        </a:lnSpc>
                        <a:spcAft>
                          <a:spcPts val="0"/>
                        </a:spcAft>
                      </a:pPr>
                      <a:r>
                        <a:rPr lang="pl-PL" sz="900" dirty="0">
                          <a:effectLst/>
                        </a:rPr>
                        <a:t> </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924" marR="47924" marT="0" marB="0"/>
                </a:tc>
                <a:extLst>
                  <a:ext uri="{0D108BD9-81ED-4DB2-BD59-A6C34878D82A}">
                    <a16:rowId xmlns:a16="http://schemas.microsoft.com/office/drawing/2014/main" val="50917511"/>
                  </a:ext>
                </a:extLst>
              </a:tr>
            </a:tbl>
          </a:graphicData>
        </a:graphic>
      </p:graphicFrame>
      <p:sp>
        <p:nvSpPr>
          <p:cNvPr id="7"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956960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 co pogram?</a:t>
            </a:r>
            <a:endParaRPr lang="pl-PL" dirty="0"/>
          </a:p>
        </p:txBody>
      </p:sp>
      <p:sp>
        <p:nvSpPr>
          <p:cNvPr id="3" name="Symbol zastępczy zawartości 2"/>
          <p:cNvSpPr>
            <a:spLocks noGrp="1"/>
          </p:cNvSpPr>
          <p:nvPr>
            <p:ph idx="1"/>
          </p:nvPr>
        </p:nvSpPr>
        <p:spPr/>
        <p:txBody>
          <a:bodyPr/>
          <a:lstStyle/>
          <a:p>
            <a:r>
              <a:rPr lang="pl-PL" dirty="0" smtClean="0"/>
              <a:t>z </a:t>
            </a:r>
            <a:r>
              <a:rPr lang="pl-PL" dirty="0"/>
              <a:t>badań Instytutu Badań Edukacyjnych na grupie ok. 5 tys. rodziców wynika, iż blisko 80% oczekuje, aby szkoła była bezpieczna, 60% liczy na kompetencje nauczycieli, a ¼ na wysoki poziom nauczania. </a:t>
            </a:r>
            <a:endParaRPr lang="pl-PL" dirty="0" smtClean="0"/>
          </a:p>
          <a:p>
            <a:r>
              <a:rPr lang="pl-PL" dirty="0"/>
              <a:t>Według danych Systemu Informacji Oświatowej w roku szkolnym 2015/2016 w szkołach i placówkach systemu oświaty wydarzyło się 65 24 wypadków, w tym 151 (0,23%) wypadków ciężkich oraz 5 (0,008%) wypadków śmiertelnych. </a:t>
            </a:r>
          </a:p>
        </p:txBody>
      </p:sp>
    </p:spTree>
    <p:extLst>
      <p:ext uri="{BB962C8B-B14F-4D97-AF65-F5344CB8AC3E}">
        <p14:creationId xmlns:p14="http://schemas.microsoft.com/office/powerpoint/2010/main" val="15950857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59821"/>
            <a:ext cx="12192000" cy="880217"/>
          </a:xfrm>
        </p:spPr>
        <p:txBody>
          <a:bodyPr>
            <a:normAutofit fontScale="90000"/>
          </a:bodyPr>
          <a:lstStyle/>
          <a:p>
            <a:r>
              <a:rPr lang="pl-PL" sz="2800" b="1" dirty="0"/>
              <a:t>Procedura postępowania na wypadek znalezienia w szkole substancji psychoaktywnych </a:t>
            </a:r>
            <a:endParaRPr lang="pl-PL" sz="28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894398510"/>
              </p:ext>
            </p:extLst>
          </p:nvPr>
        </p:nvGraphicFramePr>
        <p:xfrm>
          <a:off x="85458" y="940038"/>
          <a:ext cx="12106541" cy="6229463"/>
        </p:xfrm>
        <a:graphic>
          <a:graphicData uri="http://schemas.openxmlformats.org/drawingml/2006/table">
            <a:tbl>
              <a:tblPr firstRow="1" firstCol="1" bandRow="1">
                <a:tableStyleId>{5C22544A-7EE6-4342-B048-85BDC9FD1C3A}</a:tableStyleId>
              </a:tblPr>
              <a:tblGrid>
                <a:gridCol w="700755">
                  <a:extLst>
                    <a:ext uri="{9D8B030D-6E8A-4147-A177-3AD203B41FA5}">
                      <a16:colId xmlns:a16="http://schemas.microsoft.com/office/drawing/2014/main" val="787672868"/>
                    </a:ext>
                  </a:extLst>
                </a:gridCol>
                <a:gridCol w="11405786">
                  <a:extLst>
                    <a:ext uri="{9D8B030D-6E8A-4147-A177-3AD203B41FA5}">
                      <a16:colId xmlns:a16="http://schemas.microsoft.com/office/drawing/2014/main" val="1755081199"/>
                    </a:ext>
                  </a:extLst>
                </a:gridCol>
              </a:tblGrid>
              <a:tr h="114201">
                <a:tc>
                  <a:txBody>
                    <a:bodyPr/>
                    <a:lstStyle/>
                    <a:p>
                      <a:pPr indent="540385">
                        <a:lnSpc>
                          <a:spcPct val="106000"/>
                        </a:lnSpc>
                        <a:spcAft>
                          <a:spcPts val="0"/>
                        </a:spcAft>
                      </a:pPr>
                      <a:r>
                        <a:rPr lang="pl-PL" sz="500">
                          <a:effectLst/>
                        </a:rPr>
                        <a:t> </a:t>
                      </a:r>
                      <a:endParaRPr lang="pl-PL" sz="500">
                        <a:effectLst/>
                        <a:latin typeface="Calibri" panose="020F0502020204030204" pitchFamily="34" charset="0"/>
                        <a:ea typeface="Calibri" panose="020F0502020204030204" pitchFamily="34" charset="0"/>
                        <a:cs typeface="Times New Roman" panose="02020603050405020304" pitchFamily="18" charset="0"/>
                      </a:endParaRPr>
                    </a:p>
                  </a:txBody>
                  <a:tcPr marL="22972" marR="22972" marT="0" marB="0"/>
                </a:tc>
                <a:tc>
                  <a:txBody>
                    <a:bodyPr/>
                    <a:lstStyle/>
                    <a:p>
                      <a:pPr indent="540385">
                        <a:spcAft>
                          <a:spcPts val="0"/>
                        </a:spcAft>
                      </a:pPr>
                      <a:r>
                        <a:rPr lang="pl-PL" sz="500">
                          <a:effectLst/>
                        </a:rPr>
                        <a:t>ZNALEZIENIE W SZKOLE SUBSTANCJI PSYCHOAKTYWNYCH </a:t>
                      </a:r>
                      <a:endParaRPr lang="pl-PL" sz="5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22972" marR="22972" marT="0" marB="0"/>
                </a:tc>
                <a:extLst>
                  <a:ext uri="{0D108BD9-81ED-4DB2-BD59-A6C34878D82A}">
                    <a16:rowId xmlns:a16="http://schemas.microsoft.com/office/drawing/2014/main" val="3718051212"/>
                  </a:ext>
                </a:extLst>
              </a:tr>
              <a:tr h="99443">
                <a:tc>
                  <a:txBody>
                    <a:bodyPr/>
                    <a:lstStyle/>
                    <a:p>
                      <a:pPr indent="540385">
                        <a:lnSpc>
                          <a:spcPct val="106000"/>
                        </a:lnSpc>
                        <a:spcAft>
                          <a:spcPts val="0"/>
                        </a:spcAft>
                      </a:pPr>
                      <a:r>
                        <a:rPr lang="pl-PL" sz="500">
                          <a:effectLst/>
                        </a:rPr>
                        <a:t>Cel </a:t>
                      </a:r>
                      <a:endParaRPr lang="pl-PL" sz="500">
                        <a:effectLst/>
                        <a:latin typeface="Calibri" panose="020F0502020204030204" pitchFamily="34" charset="0"/>
                        <a:ea typeface="Calibri" panose="020F0502020204030204" pitchFamily="34" charset="0"/>
                        <a:cs typeface="Times New Roman" panose="02020603050405020304" pitchFamily="18" charset="0"/>
                      </a:endParaRPr>
                    </a:p>
                  </a:txBody>
                  <a:tcPr marL="22972" marR="22972" marT="0" marB="0"/>
                </a:tc>
                <a:tc>
                  <a:txBody>
                    <a:bodyPr/>
                    <a:lstStyle/>
                    <a:p>
                      <a:pPr indent="540385">
                        <a:spcAft>
                          <a:spcPts val="0"/>
                        </a:spcAft>
                      </a:pPr>
                      <a:r>
                        <a:rPr lang="pl-PL" sz="500" dirty="0">
                          <a:effectLst/>
                        </a:rPr>
                        <a:t>Zapewnienie zdrowia i bezpieczeństwa fizycznego, psychicznego i emocjonalnego uczniów przebywających w szkole/placówce w sytuacji zagrożeń wewnętrznych związanych z rozprowadzaniem niebezpiecznych środków odurzających oraz odurzeniem alkoholem, narkotykami lub „dopalaczami”. </a:t>
                      </a:r>
                      <a:endParaRPr lang="pl-PL" sz="5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22972" marR="22972" marT="0" marB="0"/>
                </a:tc>
                <a:extLst>
                  <a:ext uri="{0D108BD9-81ED-4DB2-BD59-A6C34878D82A}">
                    <a16:rowId xmlns:a16="http://schemas.microsoft.com/office/drawing/2014/main" val="1498676523"/>
                  </a:ext>
                </a:extLst>
              </a:tr>
              <a:tr h="288370">
                <a:tc>
                  <a:txBody>
                    <a:bodyPr/>
                    <a:lstStyle/>
                    <a:p>
                      <a:pPr indent="540385">
                        <a:lnSpc>
                          <a:spcPct val="106000"/>
                        </a:lnSpc>
                        <a:spcAft>
                          <a:spcPts val="0"/>
                        </a:spcAft>
                      </a:pPr>
                      <a:r>
                        <a:rPr lang="pl-PL" sz="500">
                          <a:effectLst/>
                        </a:rPr>
                        <a:t>Osoby odpowiedzialne za zarządzanie</a:t>
                      </a:r>
                      <a:endParaRPr lang="pl-PL" sz="500">
                        <a:effectLst/>
                        <a:latin typeface="Calibri" panose="020F0502020204030204" pitchFamily="34" charset="0"/>
                        <a:ea typeface="Calibri" panose="020F0502020204030204" pitchFamily="34" charset="0"/>
                        <a:cs typeface="Times New Roman" panose="02020603050405020304" pitchFamily="18" charset="0"/>
                      </a:endParaRPr>
                    </a:p>
                  </a:txBody>
                  <a:tcPr marL="22972" marR="22972" marT="0" marB="0"/>
                </a:tc>
                <a:tc>
                  <a:txBody>
                    <a:bodyPr/>
                    <a:lstStyle/>
                    <a:p>
                      <a:pPr indent="540385">
                        <a:spcAft>
                          <a:spcPts val="0"/>
                        </a:spcAft>
                      </a:pPr>
                      <a:r>
                        <a:rPr lang="pl-PL" sz="500" dirty="0">
                          <a:effectLst/>
                        </a:rPr>
                        <a:t>Dyrektor szkoły, pedagog szkolny/psycholog szkolny </a:t>
                      </a:r>
                      <a:endParaRPr lang="pl-PL" sz="5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22972" marR="22972" marT="0" marB="0"/>
                </a:tc>
                <a:extLst>
                  <a:ext uri="{0D108BD9-81ED-4DB2-BD59-A6C34878D82A}">
                    <a16:rowId xmlns:a16="http://schemas.microsoft.com/office/drawing/2014/main" val="2133254269"/>
                  </a:ext>
                </a:extLst>
              </a:tr>
              <a:tr h="221271">
                <a:tc>
                  <a:txBody>
                    <a:bodyPr/>
                    <a:lstStyle/>
                    <a:p>
                      <a:pPr indent="540385">
                        <a:spcAft>
                          <a:spcPts val="0"/>
                        </a:spcAft>
                      </a:pPr>
                      <a:r>
                        <a:rPr lang="pl-PL" sz="500">
                          <a:effectLst/>
                        </a:rPr>
                        <a:t>Podstawy uruchomienia procedury </a:t>
                      </a:r>
                      <a:endParaRPr lang="pl-PL" sz="5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22972" marR="22972" marT="0" marB="0"/>
                </a:tc>
                <a:tc>
                  <a:txBody>
                    <a:bodyPr/>
                    <a:lstStyle/>
                    <a:p>
                      <a:pPr indent="540385">
                        <a:spcAft>
                          <a:spcPts val="0"/>
                        </a:spcAft>
                      </a:pPr>
                      <a:r>
                        <a:rPr lang="pl-PL" sz="500">
                          <a:effectLst/>
                        </a:rPr>
                        <a:t>Wystąpienie zagrożenia: (1) rozpowszechnianiem środków odurzających (narkotyków, dopalaczy) lub alkoholu, (2) zdrowia ucznia po użyciu środka odurzającego lub spożycia alkoholu oraz (3) zdrowia ucznia w wyniku wypadku w szkole lub poza nią. </a:t>
                      </a:r>
                      <a:endParaRPr lang="pl-PL" sz="5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22972" marR="22972" marT="0" marB="0"/>
                </a:tc>
                <a:extLst>
                  <a:ext uri="{0D108BD9-81ED-4DB2-BD59-A6C34878D82A}">
                    <a16:rowId xmlns:a16="http://schemas.microsoft.com/office/drawing/2014/main" val="2448767650"/>
                  </a:ext>
                </a:extLst>
              </a:tr>
              <a:tr h="4611219">
                <a:tc>
                  <a:txBody>
                    <a:bodyPr/>
                    <a:lstStyle/>
                    <a:p>
                      <a:pPr indent="540385">
                        <a:lnSpc>
                          <a:spcPct val="106000"/>
                        </a:lnSpc>
                        <a:spcAft>
                          <a:spcPts val="0"/>
                        </a:spcAft>
                      </a:pPr>
                      <a:r>
                        <a:rPr lang="pl-PL" sz="500">
                          <a:effectLst/>
                        </a:rPr>
                        <a:t>Sposób działania</a:t>
                      </a:r>
                      <a:endParaRPr lang="pl-PL" sz="500">
                        <a:effectLst/>
                        <a:latin typeface="Calibri" panose="020F0502020204030204" pitchFamily="34" charset="0"/>
                        <a:ea typeface="Calibri" panose="020F0502020204030204" pitchFamily="34" charset="0"/>
                        <a:cs typeface="Times New Roman" panose="02020603050405020304" pitchFamily="18" charset="0"/>
                      </a:endParaRPr>
                    </a:p>
                  </a:txBody>
                  <a:tcPr marL="22972" marR="22972" marT="0" marB="0"/>
                </a:tc>
                <a:tc>
                  <a:txBody>
                    <a:bodyPr/>
                    <a:lstStyle/>
                    <a:p>
                      <a:pPr marL="342900" lvl="0" indent="-342900">
                        <a:spcAft>
                          <a:spcPts val="0"/>
                        </a:spcAft>
                        <a:buFont typeface="+mj-lt"/>
                        <a:buAutoNum type="arabicPeriod"/>
                      </a:pPr>
                      <a:r>
                        <a:rPr lang="pl-PL" sz="500" dirty="0">
                          <a:effectLst/>
                        </a:rPr>
                        <a:t>W przypadku znalezienia podejrzanej substancji odurzającej na terenie szkoły, należy: </a:t>
                      </a:r>
                    </a:p>
                    <a:p>
                      <a:pPr indent="540385">
                        <a:spcAft>
                          <a:spcPts val="0"/>
                        </a:spcAft>
                      </a:pPr>
                      <a:r>
                        <a:rPr lang="pl-PL" sz="500" dirty="0">
                          <a:effectLst/>
                        </a:rPr>
                        <a:t>zachować szczególne środki ostrożności </a:t>
                      </a:r>
                    </a:p>
                    <a:p>
                      <a:pPr indent="540385">
                        <a:spcAft>
                          <a:spcPts val="0"/>
                        </a:spcAft>
                      </a:pPr>
                      <a:r>
                        <a:rPr lang="pl-PL" sz="500" dirty="0">
                          <a:effectLst/>
                        </a:rPr>
                        <a:t>zabezpieczyć substancję przed dostępem do niej uczniów oraz ew. jej zniszczeniem </a:t>
                      </a:r>
                    </a:p>
                    <a:p>
                      <a:pPr indent="540385">
                        <a:spcAft>
                          <a:spcPts val="0"/>
                        </a:spcAft>
                      </a:pPr>
                      <a:r>
                        <a:rPr lang="pl-PL" sz="500" dirty="0">
                          <a:effectLst/>
                        </a:rPr>
                        <a:t>powiadomić dyrektora szkoły, który powiadamia Policję </a:t>
                      </a:r>
                    </a:p>
                    <a:p>
                      <a:pPr indent="540385">
                        <a:spcAft>
                          <a:spcPts val="0"/>
                        </a:spcAft>
                      </a:pPr>
                      <a:r>
                        <a:rPr lang="pl-PL" sz="500" dirty="0">
                          <a:effectLst/>
                        </a:rPr>
                        <a:t>ustalić (jeżeli to możliwe), do kogo znaleziona substancja należy </a:t>
                      </a:r>
                    </a:p>
                    <a:p>
                      <a:pPr indent="540385">
                        <a:spcAft>
                          <a:spcPts val="0"/>
                        </a:spcAft>
                      </a:pPr>
                      <a:r>
                        <a:rPr lang="pl-PL" sz="500" dirty="0">
                          <a:effectLst/>
                        </a:rPr>
                        <a:t>przekazać Policji zabezpieczoną substancję oraz informację o zaistniałej sytuacji </a:t>
                      </a:r>
                    </a:p>
                    <a:p>
                      <a:pPr indent="540385">
                        <a:spcAft>
                          <a:spcPts val="0"/>
                        </a:spcAft>
                      </a:pPr>
                      <a:r>
                        <a:rPr lang="pl-PL" sz="500" dirty="0">
                          <a:effectLst/>
                        </a:rPr>
                        <a:t>opracować i prowadzić projekty edukacyjne dot. w/w problematyki. </a:t>
                      </a:r>
                    </a:p>
                    <a:p>
                      <a:pPr marL="342900" lvl="0" indent="-342900">
                        <a:spcAft>
                          <a:spcPts val="0"/>
                        </a:spcAft>
                        <a:buFont typeface="+mj-lt"/>
                        <a:buAutoNum type="arabicPeriod"/>
                      </a:pPr>
                      <a:r>
                        <a:rPr lang="pl-PL" sz="500" dirty="0">
                          <a:effectLst/>
                        </a:rPr>
                        <a:t> W przypadku podejrzenia ucznia o posiadanie środków odurzających należy: </a:t>
                      </a:r>
                    </a:p>
                    <a:p>
                      <a:pPr indent="540385">
                        <a:spcAft>
                          <a:spcPts val="0"/>
                        </a:spcAft>
                      </a:pPr>
                      <a:r>
                        <a:rPr lang="pl-PL" sz="500" dirty="0">
                          <a:effectLst/>
                        </a:rPr>
                        <a:t>odizolować ucznia od pozostałych uczniów w klasie </a:t>
                      </a:r>
                    </a:p>
                    <a:p>
                      <a:pPr indent="540385">
                        <a:spcAft>
                          <a:spcPts val="0"/>
                        </a:spcAft>
                      </a:pPr>
                      <a:r>
                        <a:rPr lang="pl-PL" sz="500" dirty="0">
                          <a:effectLst/>
                        </a:rPr>
                        <a:t>powiadomić pedagoga/psychologa szkolnego </a:t>
                      </a:r>
                    </a:p>
                    <a:p>
                      <a:pPr indent="540385">
                        <a:spcAft>
                          <a:spcPts val="0"/>
                        </a:spcAft>
                      </a:pPr>
                      <a:r>
                        <a:rPr lang="pl-PL" sz="500" dirty="0">
                          <a:effectLst/>
                        </a:rPr>
                        <a:t> powiadomić dyrektora szkoły, dyrektor powiadamia Policję </a:t>
                      </a:r>
                    </a:p>
                    <a:p>
                      <a:pPr indent="540385">
                        <a:spcAft>
                          <a:spcPts val="0"/>
                        </a:spcAft>
                      </a:pPr>
                      <a:r>
                        <a:rPr lang="pl-PL" sz="500" dirty="0">
                          <a:effectLst/>
                        </a:rPr>
                        <a:t> zażądać od ucznia w obecności innej osoby/pedagoga przekazania posiadanej substancji </a:t>
                      </a:r>
                    </a:p>
                    <a:p>
                      <a:pPr indent="540385">
                        <a:spcAft>
                          <a:spcPts val="0"/>
                        </a:spcAft>
                      </a:pPr>
                      <a:r>
                        <a:rPr lang="pl-PL" sz="500" dirty="0">
                          <a:effectLst/>
                        </a:rPr>
                        <a:t>zażądać od ucznia pokazania zawartości plecaka oraz zawartości kieszeni </a:t>
                      </a:r>
                    </a:p>
                    <a:p>
                      <a:pPr indent="540385">
                        <a:spcAft>
                          <a:spcPts val="0"/>
                        </a:spcAft>
                      </a:pPr>
                      <a:r>
                        <a:rPr lang="pl-PL" sz="500" dirty="0">
                          <a:effectLst/>
                        </a:rPr>
                        <a:t>powiadomić rodziców/prawnych opiekunów ucznia </a:t>
                      </a:r>
                    </a:p>
                    <a:p>
                      <a:pPr indent="540385">
                        <a:spcAft>
                          <a:spcPts val="0"/>
                        </a:spcAft>
                      </a:pPr>
                      <a:r>
                        <a:rPr lang="pl-PL" sz="500" dirty="0">
                          <a:effectLst/>
                        </a:rPr>
                        <a:t>poinformować rodziców o obowiązujących procedurach w szkole/placówce </a:t>
                      </a:r>
                    </a:p>
                    <a:p>
                      <a:pPr indent="540385">
                        <a:spcAft>
                          <a:spcPts val="0"/>
                        </a:spcAft>
                      </a:pPr>
                      <a:r>
                        <a:rPr lang="pl-PL" sz="500" dirty="0">
                          <a:effectLst/>
                        </a:rPr>
                        <a:t>przeprowadzić z uczniem w obecności rodziców / opiekunów prawnych dziecka rozmowę o złamaniu obowiązującego prawa szkolnego W dalszej kolejności należy objąć ucznia działaniami profilaktycznymi lub wychowawczymi. Wsparcia należy udzielić również rodzicom/opiekunom prawnym ucznia. </a:t>
                      </a:r>
                    </a:p>
                    <a:p>
                      <a:pPr indent="540385">
                        <a:spcAft>
                          <a:spcPts val="0"/>
                        </a:spcAft>
                      </a:pPr>
                      <a:r>
                        <a:rPr lang="pl-PL" sz="500" dirty="0">
                          <a:effectLst/>
                        </a:rPr>
                        <a:t>podjąć wraz z rodzicami działania profilaktyczne w zakresie posiadania i rozprowadzania środków odurzających. </a:t>
                      </a:r>
                    </a:p>
                    <a:p>
                      <a:pPr marL="342900" lvl="0" indent="-342900">
                        <a:spcAft>
                          <a:spcPts val="0"/>
                        </a:spcAft>
                        <a:buFont typeface="+mj-lt"/>
                        <a:buAutoNum type="arabicPeriod"/>
                      </a:pPr>
                      <a:r>
                        <a:rPr lang="pl-PL" sz="500" dirty="0">
                          <a:effectLst/>
                        </a:rPr>
                        <a:t>W przypadku rozpoznania stanu odurzenia ucznia alkoholem: </a:t>
                      </a:r>
                    </a:p>
                    <a:p>
                      <a:pPr indent="540385">
                        <a:spcAft>
                          <a:spcPts val="0"/>
                        </a:spcAft>
                      </a:pPr>
                      <a:r>
                        <a:rPr lang="pl-PL" sz="500" dirty="0">
                          <a:effectLst/>
                        </a:rPr>
                        <a:t>powiadomić wychowawcę klasy ucznia </a:t>
                      </a:r>
                    </a:p>
                    <a:p>
                      <a:pPr indent="540385">
                        <a:spcAft>
                          <a:spcPts val="0"/>
                        </a:spcAft>
                      </a:pPr>
                      <a:r>
                        <a:rPr lang="pl-PL" sz="500" dirty="0">
                          <a:effectLst/>
                        </a:rPr>
                        <a:t>odizolować ucznia od pozostałych uczniów w klasie </a:t>
                      </a:r>
                    </a:p>
                    <a:p>
                      <a:pPr indent="540385">
                        <a:spcAft>
                          <a:spcPts val="0"/>
                        </a:spcAft>
                      </a:pPr>
                      <a:r>
                        <a:rPr lang="pl-PL" sz="500" dirty="0">
                          <a:effectLst/>
                        </a:rPr>
                        <a:t>powiadomić pedagoga/psychologa szkolnego </a:t>
                      </a:r>
                    </a:p>
                    <a:p>
                      <a:pPr indent="540385">
                        <a:spcAft>
                          <a:spcPts val="0"/>
                        </a:spcAft>
                      </a:pPr>
                      <a:r>
                        <a:rPr lang="pl-PL" sz="500" dirty="0">
                          <a:effectLst/>
                        </a:rPr>
                        <a:t>przekazać ucznia pod opiekę pielęgniarki/pedagoga szkolnego </a:t>
                      </a:r>
                    </a:p>
                    <a:p>
                      <a:pPr indent="540385">
                        <a:spcAft>
                          <a:spcPts val="0"/>
                        </a:spcAft>
                      </a:pPr>
                      <a:r>
                        <a:rPr lang="pl-PL" sz="500" dirty="0">
                          <a:effectLst/>
                        </a:rPr>
                        <a:t>powiadomić dyrektora szkoły o zaistniałej sytuacji </a:t>
                      </a:r>
                    </a:p>
                    <a:p>
                      <a:pPr indent="540385">
                        <a:spcAft>
                          <a:spcPts val="0"/>
                        </a:spcAft>
                      </a:pPr>
                      <a:r>
                        <a:rPr lang="pl-PL" sz="500" dirty="0">
                          <a:effectLst/>
                        </a:rPr>
                        <a:t>powiadomić rodziców ucznia z prośbą o przybycie do szkoły/placówki </a:t>
                      </a:r>
                    </a:p>
                    <a:p>
                      <a:pPr indent="540385">
                        <a:spcAft>
                          <a:spcPts val="0"/>
                        </a:spcAft>
                      </a:pPr>
                      <a:r>
                        <a:rPr lang="pl-PL" sz="500" dirty="0">
                          <a:effectLst/>
                        </a:rPr>
                        <a:t>poinformować rodziców o obowiązującej w szkole procedurze postępowania na wypadek znalezienia w szkole substancji psychoaktywnych. W dalszej kolejności należy objąć ucznia działaniami profilaktycznymi lub wychowawczymi. Wsparcia należy udzielić również rodzicom/opiekunom prawnym ucznia. </a:t>
                      </a:r>
                    </a:p>
                    <a:p>
                      <a:pPr indent="540385">
                        <a:spcAft>
                          <a:spcPts val="0"/>
                        </a:spcAft>
                      </a:pPr>
                      <a:r>
                        <a:rPr lang="pl-PL" sz="500" dirty="0">
                          <a:effectLst/>
                        </a:rPr>
                        <a:t>przeprowadzić rozmowę z rodzicami wskazując argumenty dla zagrożenia zdrowia, wskazać działania, instytucje mogące służyć pomocą w zaistniałej sytuacji. </a:t>
                      </a:r>
                    </a:p>
                    <a:p>
                      <a:pPr indent="540385">
                        <a:spcAft>
                          <a:spcPts val="0"/>
                        </a:spcAft>
                      </a:pPr>
                      <a:r>
                        <a:rPr lang="pl-PL" sz="500" dirty="0">
                          <a:effectLst/>
                        </a:rPr>
                        <a:t>powiadomić właściwe instytucje zajmujące się zdrowiem ucznia. </a:t>
                      </a:r>
                    </a:p>
                    <a:p>
                      <a:pPr marL="342900" lvl="0" indent="-342900">
                        <a:spcAft>
                          <a:spcPts val="0"/>
                        </a:spcAft>
                        <a:buFont typeface="+mj-lt"/>
                        <a:buAutoNum type="arabicPeriod"/>
                      </a:pPr>
                      <a:r>
                        <a:rPr lang="pl-PL" sz="500" dirty="0">
                          <a:effectLst/>
                        </a:rPr>
                        <a:t>W przypadku rozpoznania stanu odurzenia ucznia narkotykami: </a:t>
                      </a:r>
                    </a:p>
                    <a:p>
                      <a:pPr indent="540385">
                        <a:spcAft>
                          <a:spcPts val="0"/>
                        </a:spcAft>
                      </a:pPr>
                      <a:r>
                        <a:rPr lang="pl-PL" sz="500" dirty="0">
                          <a:effectLst/>
                        </a:rPr>
                        <a:t>przekazać uzyskaną informację wychowawcy klasy </a:t>
                      </a:r>
                    </a:p>
                    <a:p>
                      <a:pPr indent="540385">
                        <a:spcAft>
                          <a:spcPts val="0"/>
                        </a:spcAft>
                      </a:pPr>
                      <a:r>
                        <a:rPr lang="pl-PL" sz="500" dirty="0">
                          <a:effectLst/>
                        </a:rPr>
                        <a:t>poinformować pielęgniarkę/pedagoga szkolnego </a:t>
                      </a:r>
                    </a:p>
                    <a:p>
                      <a:pPr indent="540385">
                        <a:spcAft>
                          <a:spcPts val="0"/>
                        </a:spcAft>
                      </a:pPr>
                      <a:r>
                        <a:rPr lang="pl-PL" sz="500" dirty="0">
                          <a:effectLst/>
                        </a:rPr>
                        <a:t>w momencie rozpoznania odizolować ucznia od pozostałych uczniów w klasie </a:t>
                      </a:r>
                    </a:p>
                    <a:p>
                      <a:pPr indent="540385">
                        <a:spcAft>
                          <a:spcPts val="0"/>
                        </a:spcAft>
                      </a:pPr>
                      <a:r>
                        <a:rPr lang="pl-PL" sz="500" dirty="0">
                          <a:effectLst/>
                        </a:rPr>
                        <a:t>przekazać ucznia pod opiekę pielęgniarki/pedagoga szkolnego </a:t>
                      </a:r>
                    </a:p>
                    <a:p>
                      <a:pPr indent="540385">
                        <a:spcAft>
                          <a:spcPts val="0"/>
                        </a:spcAft>
                      </a:pPr>
                      <a:r>
                        <a:rPr lang="pl-PL" sz="500" dirty="0">
                          <a:effectLst/>
                        </a:rPr>
                        <a:t>poinformować dyrektora szkoły o zaistniałej sytuacji </a:t>
                      </a:r>
                    </a:p>
                    <a:p>
                      <a:pPr indent="540385">
                        <a:spcAft>
                          <a:spcPts val="0"/>
                        </a:spcAft>
                      </a:pPr>
                      <a:r>
                        <a:rPr lang="pl-PL" sz="500" dirty="0">
                          <a:effectLst/>
                        </a:rPr>
                        <a:t>wezwać do szkoły rodziców/prawnych opiekunów ucznia </a:t>
                      </a:r>
                    </a:p>
                    <a:p>
                      <a:pPr indent="540385">
                        <a:spcAft>
                          <a:spcPts val="0"/>
                        </a:spcAft>
                      </a:pPr>
                      <a:r>
                        <a:rPr lang="pl-PL" sz="500" dirty="0">
                          <a:effectLst/>
                        </a:rPr>
                        <a:t>przekazać rodzicom informację o obowiązującej procedurze postępowania </a:t>
                      </a:r>
                    </a:p>
                    <a:p>
                      <a:pPr indent="540385">
                        <a:spcAft>
                          <a:spcPts val="0"/>
                        </a:spcAft>
                      </a:pPr>
                      <a:r>
                        <a:rPr lang="pl-PL" sz="500" dirty="0">
                          <a:effectLst/>
                        </a:rPr>
                        <a:t>przeprowadzić rozmowę z rodzicami oraz z uczniem. </a:t>
                      </a:r>
                    </a:p>
                    <a:p>
                      <a:pPr indent="540385">
                        <a:spcAft>
                          <a:spcPts val="0"/>
                        </a:spcAft>
                      </a:pPr>
                      <a:r>
                        <a:rPr lang="pl-PL" sz="500" dirty="0">
                          <a:effectLst/>
                        </a:rPr>
                        <a:t>zobowiązać rodziców do pomocy dziecku w odstąpieniu odurzania się, wskazać działania, instytucje mogące służyć pomocą w zaistniałej sytuacji. </a:t>
                      </a:r>
                    </a:p>
                    <a:p>
                      <a:pPr indent="540385">
                        <a:spcAft>
                          <a:spcPts val="0"/>
                        </a:spcAft>
                      </a:pPr>
                      <a:r>
                        <a:rPr lang="pl-PL" sz="500" dirty="0">
                          <a:effectLst/>
                        </a:rPr>
                        <a:t>opracować działania profilaktyczne lub wychowawcze pracy z dzieckiem </a:t>
                      </a:r>
                    </a:p>
                    <a:p>
                      <a:pPr indent="540385">
                        <a:spcAft>
                          <a:spcPts val="0"/>
                        </a:spcAft>
                      </a:pPr>
                      <a:r>
                        <a:rPr lang="pl-PL" sz="500" dirty="0">
                          <a:effectLst/>
                        </a:rPr>
                        <a:t>wdrożyć program wychowawczo-profilaktyczny. Monitorować i ewaluować efekty </a:t>
                      </a:r>
                    </a:p>
                    <a:p>
                      <a:pPr indent="540385">
                        <a:spcAft>
                          <a:spcPts val="0"/>
                        </a:spcAft>
                      </a:pPr>
                      <a:r>
                        <a:rPr lang="pl-PL" sz="500" dirty="0">
                          <a:effectLst/>
                        </a:rPr>
                        <a:t>powiadomić właściwe instytucje zajmujące się zdrowiem ucznia. </a:t>
                      </a:r>
                    </a:p>
                    <a:p>
                      <a:pPr marL="342900" lvl="0" indent="-342900">
                        <a:spcAft>
                          <a:spcPts val="0"/>
                        </a:spcAft>
                        <a:buFont typeface="+mj-lt"/>
                        <a:buAutoNum type="arabicPeriod"/>
                      </a:pPr>
                      <a:r>
                        <a:rPr lang="pl-PL" sz="500" dirty="0">
                          <a:effectLst/>
                        </a:rPr>
                        <a:t>W przypadku rozpoznania stanu odurzenia ucznia „dopalaczami”: </a:t>
                      </a:r>
                    </a:p>
                    <a:p>
                      <a:pPr indent="540385">
                        <a:spcAft>
                          <a:spcPts val="0"/>
                        </a:spcAft>
                      </a:pPr>
                      <a:r>
                        <a:rPr lang="pl-PL" sz="500" dirty="0">
                          <a:effectLst/>
                        </a:rPr>
                        <a:t>przekazać uzyskaną informację wychowawcy klasy </a:t>
                      </a:r>
                    </a:p>
                    <a:p>
                      <a:pPr indent="540385">
                        <a:spcAft>
                          <a:spcPts val="0"/>
                        </a:spcAft>
                      </a:pPr>
                      <a:r>
                        <a:rPr lang="pl-PL" sz="500" dirty="0">
                          <a:effectLst/>
                        </a:rPr>
                        <a:t>w momencie rozpoznania odizolować ucznia od pozostałych uczniów w klasie </a:t>
                      </a:r>
                    </a:p>
                    <a:p>
                      <a:pPr indent="540385">
                        <a:spcAft>
                          <a:spcPts val="0"/>
                        </a:spcAft>
                      </a:pPr>
                      <a:r>
                        <a:rPr lang="pl-PL" sz="500" dirty="0">
                          <a:effectLst/>
                        </a:rPr>
                        <a:t>poinformować pedagoga/psychologa szkolnego </a:t>
                      </a:r>
                    </a:p>
                    <a:p>
                      <a:pPr indent="540385">
                        <a:spcAft>
                          <a:spcPts val="0"/>
                        </a:spcAft>
                      </a:pPr>
                      <a:r>
                        <a:rPr lang="pl-PL" sz="500" dirty="0">
                          <a:effectLst/>
                        </a:rPr>
                        <a:t>przekazać ucznia pod opiekę pielęgniarki/pedagoga szkolnego </a:t>
                      </a:r>
                    </a:p>
                    <a:p>
                      <a:pPr indent="540385">
                        <a:spcAft>
                          <a:spcPts val="0"/>
                        </a:spcAft>
                      </a:pPr>
                      <a:r>
                        <a:rPr lang="pl-PL" sz="500" dirty="0">
                          <a:effectLst/>
                        </a:rPr>
                        <a:t>poinformować dyrektora szkoły o zaistniałej sytuacji </a:t>
                      </a:r>
                    </a:p>
                    <a:p>
                      <a:pPr indent="540385">
                        <a:spcAft>
                          <a:spcPts val="0"/>
                        </a:spcAft>
                      </a:pPr>
                      <a:r>
                        <a:rPr lang="pl-PL" sz="500" dirty="0">
                          <a:effectLst/>
                        </a:rPr>
                        <a:t>wezwać karetkę pogotowia ratunkowego </a:t>
                      </a:r>
                    </a:p>
                    <a:p>
                      <a:pPr indent="540385">
                        <a:spcAft>
                          <a:spcPts val="0"/>
                        </a:spcAft>
                      </a:pPr>
                      <a:r>
                        <a:rPr lang="pl-PL" sz="500" dirty="0">
                          <a:effectLst/>
                        </a:rPr>
                        <a:t>wezwać do szkoły rodziców/prawnych opiekunów ucznia </a:t>
                      </a:r>
                    </a:p>
                    <a:p>
                      <a:pPr indent="540385">
                        <a:spcAft>
                          <a:spcPts val="0"/>
                        </a:spcAft>
                      </a:pPr>
                      <a:r>
                        <a:rPr lang="pl-PL" sz="500" dirty="0">
                          <a:effectLst/>
                        </a:rPr>
                        <a:t>przekazać rodzicom informację o obowiązującej procedurze postępowania </a:t>
                      </a:r>
                    </a:p>
                    <a:p>
                      <a:pPr indent="540385">
                        <a:spcAft>
                          <a:spcPts val="0"/>
                        </a:spcAft>
                      </a:pPr>
                      <a:r>
                        <a:rPr lang="pl-PL" sz="500" dirty="0">
                          <a:effectLst/>
                        </a:rPr>
                        <a:t>przeprowadzić rozmowę z rodzicami oraz z uczniem w ich obecności lub indywidualnie w celu wyciszenia emocji </a:t>
                      </a:r>
                    </a:p>
                    <a:p>
                      <a:pPr indent="540385">
                        <a:spcAft>
                          <a:spcPts val="0"/>
                        </a:spcAft>
                      </a:pPr>
                      <a:r>
                        <a:rPr lang="pl-PL" sz="500" dirty="0">
                          <a:effectLst/>
                        </a:rPr>
                        <a:t>udzielić pomocy i zobowiązać rodziców do pomocy dziecku w odstąpieniu od odurzania się </a:t>
                      </a:r>
                    </a:p>
                    <a:p>
                      <a:pPr indent="540385">
                        <a:spcAft>
                          <a:spcPts val="0"/>
                        </a:spcAft>
                      </a:pPr>
                      <a:r>
                        <a:rPr lang="pl-PL" sz="500" dirty="0">
                          <a:effectLst/>
                        </a:rPr>
                        <a:t>opracować działania profilaktyczne lub wychowawcze pracy z dzieckiem </a:t>
                      </a:r>
                    </a:p>
                    <a:p>
                      <a:pPr indent="540385">
                        <a:spcAft>
                          <a:spcPts val="0"/>
                        </a:spcAft>
                      </a:pPr>
                      <a:r>
                        <a:rPr lang="pl-PL" sz="500" dirty="0">
                          <a:effectLst/>
                        </a:rPr>
                        <a:t>wdrożyć program wychowawczo-profilaktyczny. Monitorować i ewaluować efekty </a:t>
                      </a:r>
                    </a:p>
                    <a:p>
                      <a:pPr indent="540385">
                        <a:spcAft>
                          <a:spcPts val="0"/>
                        </a:spcAft>
                      </a:pPr>
                      <a:r>
                        <a:rPr lang="pl-PL" sz="500" dirty="0">
                          <a:effectLst/>
                        </a:rPr>
                        <a:t>powiadomić właściwe instytucje zajmujące się zdrowiem ucznia. </a:t>
                      </a:r>
                    </a:p>
                    <a:p>
                      <a:pPr marL="342900" lvl="0" indent="-342900">
                        <a:spcAft>
                          <a:spcPts val="0"/>
                        </a:spcAft>
                        <a:buFont typeface="+mj-lt"/>
                        <a:buAutoNum type="arabicPeriod"/>
                      </a:pPr>
                      <a:r>
                        <a:rPr lang="pl-PL" sz="500" dirty="0">
                          <a:effectLst/>
                        </a:rPr>
                        <a:t>W przypadku odmowy współpracy przez rodziców: </a:t>
                      </a:r>
                    </a:p>
                    <a:p>
                      <a:pPr indent="540385">
                        <a:spcAft>
                          <a:spcPts val="0"/>
                        </a:spcAft>
                      </a:pPr>
                      <a:r>
                        <a:rPr lang="pl-PL" sz="500" dirty="0">
                          <a:effectLst/>
                        </a:rPr>
                        <a:t>szkoła pisemnie powiadamia o zaistniałej sytuacji Sąd Rodzinny lub Policję </a:t>
                      </a:r>
                    </a:p>
                    <a:p>
                      <a:pPr indent="540385">
                        <a:spcAft>
                          <a:spcPts val="0"/>
                        </a:spcAft>
                      </a:pPr>
                      <a:r>
                        <a:rPr lang="pl-PL" sz="500" dirty="0">
                          <a:effectLst/>
                        </a:rPr>
                        <a:t>powiadomione instytucje wdrażają obowiązujące procedury postępowania </a:t>
                      </a:r>
                    </a:p>
                    <a:p>
                      <a:pPr indent="540385">
                        <a:spcAft>
                          <a:spcPts val="0"/>
                        </a:spcAft>
                      </a:pPr>
                      <a:r>
                        <a:rPr lang="pl-PL" sz="500" dirty="0">
                          <a:effectLst/>
                        </a:rPr>
                        <a:t>szkoła współpracuje z instytucjami w zakresie pomocy i wsparcia ucznia </a:t>
                      </a:r>
                    </a:p>
                    <a:p>
                      <a:pPr indent="540385">
                        <a:spcAft>
                          <a:spcPts val="0"/>
                        </a:spcAft>
                      </a:pPr>
                      <a:r>
                        <a:rPr lang="pl-PL" sz="500" dirty="0">
                          <a:effectLst/>
                        </a:rPr>
                        <a:t>szkoła udziela informacji i przekazuje dotychczasowe sposoby postępowania z uczniem </a:t>
                      </a:r>
                    </a:p>
                    <a:p>
                      <a:pPr indent="540385">
                        <a:spcAft>
                          <a:spcPts val="0"/>
                        </a:spcAft>
                      </a:pPr>
                      <a:r>
                        <a:rPr lang="pl-PL" sz="500" dirty="0">
                          <a:effectLst/>
                        </a:rPr>
                        <a:t>szkoła współpracuje z Ośrodkiem Wychowawczym, w którym umieszczono ucznia </a:t>
                      </a:r>
                    </a:p>
                    <a:p>
                      <a:pPr indent="540385">
                        <a:spcAft>
                          <a:spcPts val="0"/>
                        </a:spcAft>
                      </a:pPr>
                      <a:r>
                        <a:rPr lang="pl-PL" sz="500" dirty="0">
                          <a:effectLst/>
                        </a:rPr>
                        <a:t>szkoła </a:t>
                      </a:r>
                      <a:r>
                        <a:rPr lang="pl-PL" sz="500" dirty="0" err="1">
                          <a:effectLst/>
                        </a:rPr>
                        <a:t>monioruje</a:t>
                      </a:r>
                      <a:r>
                        <a:rPr lang="pl-PL" sz="500" dirty="0">
                          <a:effectLst/>
                        </a:rPr>
                        <a:t> ucznia do czasu osiągnięcia przez niego pełnoletniości. </a:t>
                      </a:r>
                      <a:endParaRPr lang="pl-PL" sz="5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22972" marR="22972" marT="0" marB="0"/>
                </a:tc>
                <a:extLst>
                  <a:ext uri="{0D108BD9-81ED-4DB2-BD59-A6C34878D82A}">
                    <a16:rowId xmlns:a16="http://schemas.microsoft.com/office/drawing/2014/main" val="1490026983"/>
                  </a:ext>
                </a:extLst>
              </a:tr>
              <a:tr h="774449">
                <a:tc>
                  <a:txBody>
                    <a:bodyPr/>
                    <a:lstStyle/>
                    <a:p>
                      <a:pPr indent="540385">
                        <a:lnSpc>
                          <a:spcPct val="106000"/>
                        </a:lnSpc>
                        <a:spcAft>
                          <a:spcPts val="0"/>
                        </a:spcAft>
                      </a:pPr>
                      <a:r>
                        <a:rPr lang="pl-PL" sz="500">
                          <a:effectLst/>
                        </a:rPr>
                        <a:t>Obowiązki pracowników szkoły</a:t>
                      </a:r>
                      <a:endParaRPr lang="pl-PL" sz="500">
                        <a:effectLst/>
                        <a:latin typeface="Calibri" panose="020F0502020204030204" pitchFamily="34" charset="0"/>
                        <a:ea typeface="Calibri" panose="020F0502020204030204" pitchFamily="34" charset="0"/>
                        <a:cs typeface="Times New Roman" panose="02020603050405020304" pitchFamily="18" charset="0"/>
                      </a:endParaRPr>
                    </a:p>
                  </a:txBody>
                  <a:tcPr marL="22972" marR="22972" marT="0" marB="0"/>
                </a:tc>
                <a:tc>
                  <a:txBody>
                    <a:bodyPr/>
                    <a:lstStyle/>
                    <a:p>
                      <a:pPr indent="540385">
                        <a:spcAft>
                          <a:spcPts val="0"/>
                        </a:spcAft>
                      </a:pPr>
                      <a:r>
                        <a:rPr lang="pl-PL" sz="500" dirty="0">
                          <a:effectLst/>
                        </a:rPr>
                        <a:t>Należy: </a:t>
                      </a:r>
                    </a:p>
                    <a:p>
                      <a:pPr indent="540385">
                        <a:spcAft>
                          <a:spcPts val="0"/>
                        </a:spcAft>
                      </a:pPr>
                      <a:r>
                        <a:rPr lang="pl-PL" sz="500" dirty="0">
                          <a:effectLst/>
                        </a:rPr>
                        <a:t>zapoznać się ze skutecznymi działaniami profilaktycznymi. </a:t>
                      </a:r>
                    </a:p>
                    <a:p>
                      <a:pPr indent="540385">
                        <a:spcAft>
                          <a:spcPts val="0"/>
                        </a:spcAft>
                      </a:pPr>
                      <a:r>
                        <a:rPr lang="pl-PL" sz="500" dirty="0">
                          <a:effectLst/>
                        </a:rPr>
                        <a:t>zapoznać się z rodzajami i wyglądem środków odurzających. </a:t>
                      </a:r>
                    </a:p>
                    <a:p>
                      <a:pPr indent="540385">
                        <a:spcAft>
                          <a:spcPts val="0"/>
                        </a:spcAft>
                      </a:pPr>
                      <a:r>
                        <a:rPr lang="pl-PL" sz="500" dirty="0">
                          <a:effectLst/>
                        </a:rPr>
                        <a:t>zapoznać się z symptomami wskazującymi na odurzenie narkotykiem. </a:t>
                      </a:r>
                    </a:p>
                    <a:p>
                      <a:pPr indent="540385">
                        <a:spcAft>
                          <a:spcPts val="0"/>
                        </a:spcAft>
                      </a:pPr>
                      <a:r>
                        <a:rPr lang="pl-PL" sz="500" dirty="0">
                          <a:effectLst/>
                        </a:rPr>
                        <a:t>zapoznać się z symptomami nadużycia alkoholu. </a:t>
                      </a:r>
                    </a:p>
                    <a:p>
                      <a:pPr indent="540385">
                        <a:spcAft>
                          <a:spcPts val="0"/>
                        </a:spcAft>
                      </a:pPr>
                      <a:r>
                        <a:rPr lang="pl-PL" sz="500" dirty="0">
                          <a:effectLst/>
                        </a:rPr>
                        <a:t>zapoznać się z symptomami zachowania dealerów środków odurzających. </a:t>
                      </a:r>
                    </a:p>
                    <a:p>
                      <a:pPr indent="540385">
                        <a:spcAft>
                          <a:spcPts val="0"/>
                        </a:spcAft>
                      </a:pPr>
                      <a:r>
                        <a:rPr lang="pl-PL" sz="500" dirty="0">
                          <a:effectLst/>
                        </a:rPr>
                        <a:t>prowadzić regularnie zajęcia z zakresu zagrożenia zdrowia środkami niebezpiecznymi. </a:t>
                      </a:r>
                      <a:endParaRPr lang="pl-PL" sz="5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22972" marR="22972" marT="0" marB="0"/>
                </a:tc>
                <a:extLst>
                  <a:ext uri="{0D108BD9-81ED-4DB2-BD59-A6C34878D82A}">
                    <a16:rowId xmlns:a16="http://schemas.microsoft.com/office/drawing/2014/main" val="969535"/>
                  </a:ext>
                </a:extLst>
              </a:tr>
            </a:tbl>
          </a:graphicData>
        </a:graphic>
      </p:graphicFrame>
      <p:sp>
        <p:nvSpPr>
          <p:cNvPr id="5" name="Rectangle 1"/>
          <p:cNvSpPr>
            <a:spLocks noChangeArrowheads="1"/>
          </p:cNvSpPr>
          <p:nvPr/>
        </p:nvSpPr>
        <p:spPr bwMode="auto">
          <a:xfrm>
            <a:off x="-9739999" y="348901"/>
            <a:ext cx="3613821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16231187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07325" y="182880"/>
            <a:ext cx="11097288" cy="1722120"/>
          </a:xfrm>
        </p:spPr>
        <p:txBody>
          <a:bodyPr>
            <a:normAutofit fontScale="90000"/>
          </a:bodyPr>
          <a:lstStyle/>
          <a:p>
            <a:r>
              <a:rPr lang="pl-PL" b="1" dirty="0"/>
              <a:t>Procedura postępowania na wypadek wystąpienia kradzieży lub wymuszenia pieniędzy lub przedmiotów wartościowych </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7887771"/>
              </p:ext>
            </p:extLst>
          </p:nvPr>
        </p:nvGraphicFramePr>
        <p:xfrm>
          <a:off x="256374" y="1717705"/>
          <a:ext cx="11451363" cy="5096994"/>
        </p:xfrm>
        <a:graphic>
          <a:graphicData uri="http://schemas.openxmlformats.org/drawingml/2006/table">
            <a:tbl>
              <a:tblPr firstRow="1" firstCol="1" bandRow="1">
                <a:tableStyleId>{5C22544A-7EE6-4342-B048-85BDC9FD1C3A}</a:tableStyleId>
              </a:tblPr>
              <a:tblGrid>
                <a:gridCol w="1936993">
                  <a:extLst>
                    <a:ext uri="{9D8B030D-6E8A-4147-A177-3AD203B41FA5}">
                      <a16:colId xmlns:a16="http://schemas.microsoft.com/office/drawing/2014/main" val="354131989"/>
                    </a:ext>
                  </a:extLst>
                </a:gridCol>
                <a:gridCol w="9514370">
                  <a:extLst>
                    <a:ext uri="{9D8B030D-6E8A-4147-A177-3AD203B41FA5}">
                      <a16:colId xmlns:a16="http://schemas.microsoft.com/office/drawing/2014/main" val="1862599835"/>
                    </a:ext>
                  </a:extLst>
                </a:gridCol>
              </a:tblGrid>
              <a:tr h="306857">
                <a:tc>
                  <a:txBody>
                    <a:bodyPr/>
                    <a:lstStyle/>
                    <a:p>
                      <a:pPr indent="540385">
                        <a:lnSpc>
                          <a:spcPct val="106000"/>
                        </a:lnSpc>
                        <a:spcAft>
                          <a:spcPts val="0"/>
                        </a:spcAft>
                      </a:pPr>
                      <a:r>
                        <a:rPr lang="pl-PL" sz="1000" dirty="0">
                          <a:effectLst/>
                        </a:rPr>
                        <a:t> </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pl-PL" sz="1000" b="1" i="0" u="none" strike="noStrike" kern="1200" baseline="0" dirty="0" smtClean="0">
                          <a:solidFill>
                            <a:schemeClr val="lt1"/>
                          </a:solidFill>
                          <a:latin typeface="+mn-lt"/>
                          <a:ea typeface="+mn-ea"/>
                          <a:cs typeface="+mn-cs"/>
                        </a:rPr>
                        <a:t>KRADZIEŻ LUB WYMUSZENIE PIENIĘDZY LUB PRZEDMIOTÓW WARTOŚCIOWYCH </a:t>
                      </a:r>
                      <a:r>
                        <a:rPr lang="pl-PL" sz="1000" b="0" i="0" u="none" strike="noStrike" kern="1200" baseline="0" dirty="0" smtClean="0">
                          <a:solidFill>
                            <a:schemeClr val="lt1"/>
                          </a:solidFill>
                          <a:latin typeface="+mn-lt"/>
                          <a:ea typeface="+mn-ea"/>
                          <a:cs typeface="+mn-cs"/>
                        </a:rPr>
                        <a:t>	</a:t>
                      </a:r>
                    </a:p>
                  </a:txBody>
                  <a:tcPr marL="68580" marR="68580" marT="0" marB="0"/>
                </a:tc>
                <a:extLst>
                  <a:ext uri="{0D108BD9-81ED-4DB2-BD59-A6C34878D82A}">
                    <a16:rowId xmlns:a16="http://schemas.microsoft.com/office/drawing/2014/main" val="3654530964"/>
                  </a:ext>
                </a:extLst>
              </a:tr>
              <a:tr h="351169">
                <a:tc>
                  <a:txBody>
                    <a:bodyPr/>
                    <a:lstStyle/>
                    <a:p>
                      <a:pPr indent="540385">
                        <a:lnSpc>
                          <a:spcPct val="106000"/>
                        </a:lnSpc>
                        <a:spcAft>
                          <a:spcPts val="0"/>
                        </a:spcAft>
                      </a:pPr>
                      <a:r>
                        <a:rPr lang="pl-PL" sz="1000">
                          <a:effectLst/>
                        </a:rPr>
                        <a:t>Cel </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00" dirty="0">
                          <a:effectLst/>
                        </a:rPr>
                        <a:t>Celem procedury jest określenie sposobu postępowania na wypadek stwierdzenia w szkole przypadku kradzieży lub wymuszenia pieniędzy lub przedmiotów wartościowych, dokonanego przez ucznia. </a:t>
                      </a:r>
                      <a:endParaRPr lang="pl-PL" sz="1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3805924111"/>
                  </a:ext>
                </a:extLst>
              </a:tr>
              <a:tr h="324740">
                <a:tc>
                  <a:txBody>
                    <a:bodyPr/>
                    <a:lstStyle/>
                    <a:p>
                      <a:pPr indent="540385">
                        <a:lnSpc>
                          <a:spcPct val="106000"/>
                        </a:lnSpc>
                        <a:spcAft>
                          <a:spcPts val="0"/>
                        </a:spcAft>
                      </a:pPr>
                      <a:r>
                        <a:rPr lang="pl-PL" sz="1000">
                          <a:effectLst/>
                        </a:rPr>
                        <a:t>Osoby odpowiedzialne za zarządzanie</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00">
                          <a:effectLst/>
                        </a:rPr>
                        <a:t>Za uruchomienie i anulowanie procedury oraz kierowanie koniecznymi działaniami odpowiadają kolejno: dyrektor placówki, w przypadku jego nieobecności wicedyrektor, a w przypadku jego nieobecności pedagog/psycholog szkolny. </a:t>
                      </a:r>
                      <a:endParaRPr lang="pl-PL" sz="10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433693115"/>
                  </a:ext>
                </a:extLst>
              </a:tr>
              <a:tr h="2529555">
                <a:tc>
                  <a:txBody>
                    <a:bodyPr/>
                    <a:lstStyle/>
                    <a:p>
                      <a:pPr indent="540385">
                        <a:lnSpc>
                          <a:spcPct val="106000"/>
                        </a:lnSpc>
                        <a:spcAft>
                          <a:spcPts val="0"/>
                        </a:spcAft>
                      </a:pPr>
                      <a:r>
                        <a:rPr lang="pl-PL" sz="1000">
                          <a:effectLst/>
                        </a:rPr>
                        <a:t>Sposób działania</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00" dirty="0">
                          <a:effectLst/>
                        </a:rPr>
                        <a:t>1. Kradzież lub wymuszenie przedmiotu znacznej wartości: </a:t>
                      </a:r>
                    </a:p>
                    <a:p>
                      <a:pPr indent="540385">
                        <a:spcAft>
                          <a:spcPts val="0"/>
                        </a:spcAft>
                      </a:pPr>
                      <a:r>
                        <a:rPr lang="pl-PL" sz="1000" dirty="0">
                          <a:effectLst/>
                        </a:rPr>
                        <a:t> Działania mające na celu powstrzymanie i niwelowanie tego zjawiska winny zostać podjęte bezzwłocznie </a:t>
                      </a:r>
                    </a:p>
                    <a:p>
                      <a:pPr indent="540385">
                        <a:spcAft>
                          <a:spcPts val="0"/>
                        </a:spcAft>
                      </a:pPr>
                      <a:r>
                        <a:rPr lang="pl-PL" sz="1000" dirty="0">
                          <a:effectLst/>
                        </a:rPr>
                        <a:t> Osoba, która wykryła kradzież, winna bezzwłocznie powiadomić dyrektora szkoły </a:t>
                      </a:r>
                    </a:p>
                    <a:p>
                      <a:pPr indent="540385">
                        <a:spcAft>
                          <a:spcPts val="0"/>
                        </a:spcAft>
                      </a:pPr>
                      <a:r>
                        <a:rPr lang="pl-PL" sz="1000" dirty="0">
                          <a:effectLst/>
                        </a:rPr>
                        <a:t> Należy przekazać sprawcę czynu (o ile jest znany i przebywa na terenie szkoły) pod opiekę pedagoga szkolnego lub dyrektora szkoły </a:t>
                      </a:r>
                    </a:p>
                    <a:p>
                      <a:pPr indent="540385">
                        <a:spcAft>
                          <a:spcPts val="0"/>
                        </a:spcAft>
                      </a:pPr>
                      <a:r>
                        <a:rPr lang="pl-PL" sz="1000" dirty="0">
                          <a:effectLst/>
                        </a:rPr>
                        <a:t> Należy zabezpieczyć dowody przestępstwa tj. przedmiotów pochodzących z kradzieży lub wymuszenia i przekazanie ich Policji </a:t>
                      </a:r>
                    </a:p>
                    <a:p>
                      <a:pPr indent="540385">
                        <a:spcAft>
                          <a:spcPts val="0"/>
                        </a:spcAft>
                      </a:pPr>
                      <a:r>
                        <a:rPr lang="pl-PL" sz="1000" dirty="0">
                          <a:effectLst/>
                        </a:rPr>
                        <a:t> Należy zażądać, aby uczeń przekazał skradzioną rzecz, pokazał zawartość torby szkolnej oraz kieszeni we własnej odzieży oraz przekazał inne przedmioty budzących podejrzenie co do ich związku z poszukiwaną rzeczą - w obecności innej osoby, np. wychowawcy klasy, pedagoga szkolnego, psychologa, dyrektora lub innego pracownika szkoły (należy pamiętać, że pracownik szkoły nie ma prawa samodzielnie wykonać czynności przeszukania odzieży ani teczki ucznia. Może to zrobić tylko Policja </a:t>
                      </a:r>
                    </a:p>
                    <a:p>
                      <a:pPr indent="540385">
                        <a:spcAft>
                          <a:spcPts val="0"/>
                        </a:spcAft>
                      </a:pPr>
                      <a:r>
                        <a:rPr lang="pl-PL" sz="1000" dirty="0">
                          <a:effectLst/>
                        </a:rPr>
                        <a:t> We współpracy z pedagogiem szkolnym należy ustalić okoliczności czynu i ewentualnych świadków zdarzenia </a:t>
                      </a:r>
                    </a:p>
                    <a:p>
                      <a:pPr indent="540385">
                        <a:spcAft>
                          <a:spcPts val="0"/>
                        </a:spcAft>
                      </a:pPr>
                      <a:r>
                        <a:rPr lang="pl-PL" sz="1000" dirty="0">
                          <a:effectLst/>
                        </a:rPr>
                        <a:t> Dyrektor szkoły winien wezwać rodziców (opiekunów prawnych) sprawcy i przeprowadzić rozmowy z uczniem w ich obecności. Należy sporządzić notatkę z tej rozmowy podpisaną przez rodziców </a:t>
                      </a:r>
                    </a:p>
                    <a:p>
                      <a:pPr indent="540385">
                        <a:spcAft>
                          <a:spcPts val="0"/>
                        </a:spcAft>
                      </a:pPr>
                      <a:r>
                        <a:rPr lang="pl-PL" sz="1000" dirty="0">
                          <a:effectLst/>
                        </a:rPr>
                        <a:t> Należy powiadomić Policję. </a:t>
                      </a:r>
                    </a:p>
                    <a:p>
                      <a:pPr indent="540385">
                        <a:spcAft>
                          <a:spcPts val="0"/>
                        </a:spcAft>
                      </a:pPr>
                      <a:r>
                        <a:rPr lang="pl-PL" sz="1000" dirty="0">
                          <a:effectLst/>
                        </a:rPr>
                        <a:t> sprawca winien dokonać zadośćuczynienia poszkodowanemu w kradzieży. </a:t>
                      </a:r>
                    </a:p>
                    <a:p>
                      <a:pPr indent="540385">
                        <a:spcAft>
                          <a:spcPts val="0"/>
                        </a:spcAft>
                      </a:pPr>
                      <a:r>
                        <a:rPr lang="pl-PL" sz="1000" dirty="0">
                          <a:effectLst/>
                        </a:rPr>
                        <a:t>2. Otrzymanie przez ucznia prawomocnego wyroku ukończenia postępowania karnego </a:t>
                      </a:r>
                    </a:p>
                    <a:p>
                      <a:pPr indent="540385">
                        <a:spcAft>
                          <a:spcPts val="0"/>
                        </a:spcAft>
                      </a:pPr>
                      <a:r>
                        <a:rPr lang="pl-PL" sz="1000" dirty="0">
                          <a:effectLst/>
                        </a:rPr>
                        <a:t> Po otrzymaniu zawiadomienia z sądu o prawomocnym ukończeniu postępowania karnego wobec ucznia dyrektor szkoły niezwłocznie na posiedzeniu Rady Pedagogicznej winien przedstawić treść zawiadomienia. </a:t>
                      </a:r>
                    </a:p>
                    <a:p>
                      <a:pPr indent="540385">
                        <a:spcAft>
                          <a:spcPts val="0"/>
                        </a:spcAft>
                      </a:pPr>
                      <a:r>
                        <a:rPr lang="pl-PL" sz="1000" dirty="0">
                          <a:effectLst/>
                        </a:rPr>
                        <a:t> Rada Pedagogiczna może podjąć decyzję o skreśleniu ucznia z listy uczniów. </a:t>
                      </a:r>
                    </a:p>
                    <a:p>
                      <a:pPr indent="540385">
                        <a:spcAft>
                          <a:spcPts val="0"/>
                        </a:spcAft>
                      </a:pPr>
                      <a:r>
                        <a:rPr lang="pl-PL" sz="1000" dirty="0">
                          <a:effectLst/>
                        </a:rPr>
                        <a:t> Następnie dyrektor szkoły powiadamia o decyzji Rady Pedagogicznej rodziców. </a:t>
                      </a:r>
                    </a:p>
                    <a:p>
                      <a:pPr indent="540385">
                        <a:spcAft>
                          <a:spcPts val="0"/>
                        </a:spcAft>
                      </a:pPr>
                      <a:r>
                        <a:rPr lang="pl-PL" sz="1000" dirty="0">
                          <a:effectLst/>
                        </a:rPr>
                        <a:t> Dyrektor - na podstawie przepisów kodeksu postępowania administracyjnego oraz po uzyskaniu opinii samorządu uczniowskiego - wydaje decyzję o skreśleniu ucznia z listy uczniów szkoły. </a:t>
                      </a:r>
                      <a:endParaRPr lang="pl-PL" sz="1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3017712712"/>
                  </a:ext>
                </a:extLst>
              </a:tr>
              <a:tr h="681905">
                <a:tc>
                  <a:txBody>
                    <a:bodyPr/>
                    <a:lstStyle/>
                    <a:p>
                      <a:pPr indent="540385">
                        <a:lnSpc>
                          <a:spcPct val="106000"/>
                        </a:lnSpc>
                        <a:spcAft>
                          <a:spcPts val="0"/>
                        </a:spcAft>
                      </a:pPr>
                      <a:r>
                        <a:rPr lang="pl-PL" sz="1000">
                          <a:effectLst/>
                        </a:rPr>
                        <a:t>Obowiązki pracowników szkoły</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Wingdings" panose="05000000000000000000" pitchFamily="2" charset="2"/>
                        <a:buChar char=""/>
                      </a:pPr>
                      <a:r>
                        <a:rPr lang="pl-PL" sz="1000" dirty="0">
                          <a:effectLst/>
                        </a:rPr>
                        <a:t>Zapoznanie się z czynnościami realizowanymi w trakcie uruchamiania procedury </a:t>
                      </a:r>
                    </a:p>
                    <a:p>
                      <a:pPr marL="342900" lvl="0" indent="-342900">
                        <a:spcAft>
                          <a:spcPts val="0"/>
                        </a:spcAft>
                        <a:buFont typeface="Wingdings" panose="05000000000000000000" pitchFamily="2" charset="2"/>
                        <a:buChar char=""/>
                      </a:pPr>
                      <a:r>
                        <a:rPr lang="pl-PL" sz="1000" dirty="0">
                          <a:effectLst/>
                        </a:rPr>
                        <a:t>Wzięcie udziału w treningach i szkoleniach z zakresu stosowania procedury </a:t>
                      </a:r>
                    </a:p>
                    <a:p>
                      <a:pPr marL="342900" lvl="0" indent="-342900">
                        <a:spcAft>
                          <a:spcPts val="0"/>
                        </a:spcAft>
                        <a:buFont typeface="Wingdings" panose="05000000000000000000" pitchFamily="2" charset="2"/>
                        <a:buChar char=""/>
                      </a:pPr>
                      <a:r>
                        <a:rPr lang="pl-PL" sz="1000" dirty="0">
                          <a:effectLst/>
                        </a:rPr>
                        <a:t>Posiadanie - dostępnych w każdej chwili – numerów telefonów osób odpowiedzialnych za uruchomienie procedury </a:t>
                      </a:r>
                    </a:p>
                    <a:p>
                      <a:pPr marL="342900" lvl="0" indent="-342900">
                        <a:spcAft>
                          <a:spcPts val="0"/>
                        </a:spcAft>
                        <a:buFont typeface="Wingdings" panose="05000000000000000000" pitchFamily="2" charset="2"/>
                        <a:buChar char=""/>
                      </a:pPr>
                      <a:r>
                        <a:rPr lang="pl-PL" sz="1000" dirty="0">
                          <a:effectLst/>
                        </a:rPr>
                        <a:t>Posiadanie wiedzy o swoich zadaniach na wypadek uruchomienia procedury </a:t>
                      </a:r>
                    </a:p>
                    <a:p>
                      <a:pPr marL="342900" lvl="0" indent="-342900">
                        <a:spcAft>
                          <a:spcPts val="0"/>
                        </a:spcAft>
                        <a:buFont typeface="Wingdings" panose="05000000000000000000" pitchFamily="2" charset="2"/>
                        <a:buChar char=""/>
                      </a:pPr>
                      <a:r>
                        <a:rPr lang="pl-PL" sz="1000" dirty="0">
                          <a:effectLst/>
                        </a:rPr>
                        <a:t>Stosowanie się do poleceń osoby zarządzającej procedurą. </a:t>
                      </a:r>
                      <a:endParaRPr lang="pl-PL" sz="1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1544344566"/>
                  </a:ext>
                </a:extLst>
              </a:tr>
            </a:tbl>
          </a:graphicData>
        </a:graphic>
      </p:graphicFrame>
      <p:sp>
        <p:nvSpPr>
          <p:cNvPr id="5" name="Rectangle 1"/>
          <p:cNvSpPr>
            <a:spLocks noChangeArrowheads="1"/>
          </p:cNvSpPr>
          <p:nvPr/>
        </p:nvSpPr>
        <p:spPr bwMode="auto">
          <a:xfrm>
            <a:off x="-1305206" y="0"/>
            <a:ext cx="1349720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4115993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3645" y="153824"/>
            <a:ext cx="11630826" cy="1401511"/>
          </a:xfrm>
        </p:spPr>
        <p:txBody>
          <a:bodyPr>
            <a:normAutofit fontScale="90000"/>
          </a:bodyPr>
          <a:lstStyle/>
          <a:p>
            <a:r>
              <a:rPr lang="pl-PL" b="1" dirty="0"/>
              <a:t>Procedura postępowania na wypadek wystąpienia przypadków pedofilii w </a:t>
            </a:r>
            <a:r>
              <a:rPr lang="pl-PL" dirty="0"/>
              <a:t/>
            </a:r>
            <a:br>
              <a:rPr lang="pl-PL" dirty="0"/>
            </a:br>
            <a:r>
              <a:rPr lang="pl-PL" b="1" dirty="0"/>
              <a:t>szkole </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929844625"/>
              </p:ext>
            </p:extLst>
          </p:nvPr>
        </p:nvGraphicFramePr>
        <p:xfrm>
          <a:off x="213645" y="1640792"/>
          <a:ext cx="11835925" cy="4961153"/>
        </p:xfrm>
        <a:graphic>
          <a:graphicData uri="http://schemas.openxmlformats.org/drawingml/2006/table">
            <a:tbl>
              <a:tblPr firstRow="1" firstCol="1" bandRow="1">
                <a:tableStyleId>{5C22544A-7EE6-4342-B048-85BDC9FD1C3A}</a:tableStyleId>
              </a:tblPr>
              <a:tblGrid>
                <a:gridCol w="2002042">
                  <a:extLst>
                    <a:ext uri="{9D8B030D-6E8A-4147-A177-3AD203B41FA5}">
                      <a16:colId xmlns:a16="http://schemas.microsoft.com/office/drawing/2014/main" val="3947194786"/>
                    </a:ext>
                  </a:extLst>
                </a:gridCol>
                <a:gridCol w="9833883">
                  <a:extLst>
                    <a:ext uri="{9D8B030D-6E8A-4147-A177-3AD203B41FA5}">
                      <a16:colId xmlns:a16="http://schemas.microsoft.com/office/drawing/2014/main" val="1882437384"/>
                    </a:ext>
                  </a:extLst>
                </a:gridCol>
              </a:tblGrid>
              <a:tr h="206030">
                <a:tc>
                  <a:txBody>
                    <a:bodyPr/>
                    <a:lstStyle/>
                    <a:p>
                      <a:pPr indent="540385">
                        <a:lnSpc>
                          <a:spcPct val="106000"/>
                        </a:lnSpc>
                        <a:spcAft>
                          <a:spcPts val="0"/>
                        </a:spcAft>
                      </a:pPr>
                      <a:r>
                        <a:rPr lang="pl-PL" sz="1200">
                          <a:effectLst/>
                        </a:rPr>
                        <a:t> </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200" dirty="0">
                          <a:effectLst/>
                        </a:rPr>
                        <a:t>WYSTĄPIENIE PRZYPADKU PEDOFILII W SZKOLE </a:t>
                      </a:r>
                      <a:endParaRPr lang="pl-PL" sz="1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1803277696"/>
                  </a:ext>
                </a:extLst>
              </a:tr>
              <a:tr h="417814">
                <a:tc>
                  <a:txBody>
                    <a:bodyPr/>
                    <a:lstStyle/>
                    <a:p>
                      <a:pPr indent="540385">
                        <a:lnSpc>
                          <a:spcPct val="106000"/>
                        </a:lnSpc>
                        <a:spcAft>
                          <a:spcPts val="0"/>
                        </a:spcAft>
                      </a:pPr>
                      <a:r>
                        <a:rPr lang="pl-PL" sz="1200">
                          <a:effectLst/>
                        </a:rPr>
                        <a:t>Cel </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200">
                          <a:effectLst/>
                        </a:rPr>
                        <a:t>Zapewnienie bezpieczeństwa fizycznego, psychicznego i emocjonalnego uczniów, na wypadek zagrożenia wewnętrznego wynikającego z możliwości pojawienia się osób, które psychicznie i fizycznie będą molestowały dzieci i nakłaniały do czynności seksualnych.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3715259875"/>
                  </a:ext>
                </a:extLst>
              </a:tr>
              <a:tr h="525578">
                <a:tc>
                  <a:txBody>
                    <a:bodyPr/>
                    <a:lstStyle/>
                    <a:p>
                      <a:pPr indent="540385">
                        <a:lnSpc>
                          <a:spcPct val="106000"/>
                        </a:lnSpc>
                        <a:spcAft>
                          <a:spcPts val="0"/>
                        </a:spcAft>
                      </a:pPr>
                      <a:r>
                        <a:rPr lang="pl-PL" sz="1200" dirty="0">
                          <a:effectLst/>
                        </a:rPr>
                        <a:t>Osoby odpowiedzialne za zarządzanie</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200">
                          <a:effectLst/>
                        </a:rPr>
                        <a:t>Dyrektor lub wicedyrektor szkoły. osoba wyznaczona w przypadku nieobecności W przypadku ich nieobecności – osoba przez nich upoważniona.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255674618"/>
                  </a:ext>
                </a:extLst>
              </a:tr>
              <a:tr h="2542549">
                <a:tc>
                  <a:txBody>
                    <a:bodyPr/>
                    <a:lstStyle/>
                    <a:p>
                      <a:pPr indent="540385">
                        <a:lnSpc>
                          <a:spcPct val="106000"/>
                        </a:lnSpc>
                        <a:spcAft>
                          <a:spcPts val="0"/>
                        </a:spcAft>
                      </a:pPr>
                      <a:r>
                        <a:rPr lang="pl-PL" sz="1200">
                          <a:effectLst/>
                        </a:rPr>
                        <a:t>Sposób działania</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200" dirty="0">
                          <a:effectLst/>
                        </a:rPr>
                        <a:t>Należy bezzwłocznie podjąć działania mające na celu powstrzymanie tego zjawiska. </a:t>
                      </a:r>
                    </a:p>
                    <a:p>
                      <a:pPr indent="540385">
                        <a:spcAft>
                          <a:spcPts val="0"/>
                        </a:spcAft>
                      </a:pPr>
                      <a:r>
                        <a:rPr lang="pl-PL" sz="1200" dirty="0">
                          <a:effectLst/>
                        </a:rPr>
                        <a:t> w pierwszym kroku po stwierdzeniu zagrożenia należy powiadomić dyrektora oraz pedagoga/psychologa szkolnego </a:t>
                      </a:r>
                    </a:p>
                    <a:p>
                      <a:pPr indent="540385">
                        <a:spcAft>
                          <a:spcPts val="0"/>
                        </a:spcAft>
                      </a:pPr>
                      <a:r>
                        <a:rPr lang="pl-PL" sz="1200" dirty="0">
                          <a:effectLst/>
                        </a:rPr>
                        <a:t> w przypadku potwierdzenia informacji o pojawianiu się osób obcych, zaczepiających uczniów, należy bezzwłocznie powiadomić najbliższą placówkę Policji </a:t>
                      </a:r>
                    </a:p>
                    <a:p>
                      <a:pPr indent="540385">
                        <a:spcAft>
                          <a:spcPts val="0"/>
                        </a:spcAft>
                      </a:pPr>
                      <a:r>
                        <a:rPr lang="pl-PL" sz="1200" dirty="0">
                          <a:effectLst/>
                        </a:rPr>
                        <a:t> następnie dyrektor szkoły winien przekazać pracownikom szkoły informację o stwierdzonym zagrożeniu </a:t>
                      </a:r>
                    </a:p>
                    <a:p>
                      <a:pPr indent="540385">
                        <a:spcAft>
                          <a:spcPts val="0"/>
                        </a:spcAft>
                      </a:pPr>
                      <a:r>
                        <a:rPr lang="pl-PL" sz="1200" dirty="0">
                          <a:effectLst/>
                        </a:rPr>
                        <a:t> wychowawcy klas oraz pedagogowie szkolni winni podjąć działania profilaktyczne wśród uczniów w celu wskazania potencjalnego zagrożenia oraz wskazania możliwych form przekazania informacji o osobach, które mogą stwarzać zagrożenie </a:t>
                      </a:r>
                    </a:p>
                    <a:p>
                      <a:pPr indent="540385">
                        <a:spcAft>
                          <a:spcPts val="0"/>
                        </a:spcAft>
                      </a:pPr>
                      <a:r>
                        <a:rPr lang="pl-PL" sz="1200" dirty="0">
                          <a:effectLst/>
                        </a:rPr>
                        <a:t> w przypadku stwierdzenia, że uczeń był molestowany, bezzwłocznie powinni zostać powiadomieni rodzice/prawni opiekunowie ucznia oraz policja w celu przeprowadzenia czynności sprawdzających, które umożliwią ustalenie sprawcy molestowania </a:t>
                      </a:r>
                    </a:p>
                    <a:p>
                      <a:pPr indent="540385">
                        <a:spcAft>
                          <a:spcPts val="0"/>
                        </a:spcAft>
                      </a:pPr>
                      <a:r>
                        <a:rPr lang="pl-PL" sz="1200" dirty="0">
                          <a:effectLst/>
                        </a:rPr>
                        <a:t> wychowawca lub pedagog/psycholog szkolny przeprowadza indywidualną rozmowę z uczniem (w obecności rodziców ustala przyczyny i okoliczności zdarzenia) </a:t>
                      </a:r>
                    </a:p>
                    <a:p>
                      <a:pPr indent="540385">
                        <a:spcAft>
                          <a:spcPts val="0"/>
                        </a:spcAft>
                      </a:pPr>
                      <a:r>
                        <a:rPr lang="pl-PL" sz="1200" dirty="0">
                          <a:effectLst/>
                        </a:rPr>
                        <a:t> dyrektor winien wezwać do szkoły rodziców/prawnych opiekunów ucznia </a:t>
                      </a:r>
                    </a:p>
                    <a:p>
                      <a:pPr indent="540385">
                        <a:spcAft>
                          <a:spcPts val="0"/>
                        </a:spcAft>
                      </a:pPr>
                      <a:r>
                        <a:rPr lang="pl-PL" sz="1200" dirty="0">
                          <a:effectLst/>
                        </a:rPr>
                        <a:t> wychowawca lub pedagog/psycholog szkolny winien przeprowadzić rozmowę z rodzicami/prawnymi opiekunami ucznia sprawcy na temat zdarzenia </a:t>
                      </a:r>
                    </a:p>
                    <a:p>
                      <a:pPr indent="540385">
                        <a:spcAft>
                          <a:spcPts val="0"/>
                        </a:spcAft>
                      </a:pPr>
                      <a:r>
                        <a:rPr lang="pl-PL" sz="1200" dirty="0">
                          <a:effectLst/>
                        </a:rPr>
                        <a:t> dyrektor szkoły w porozumieniu z rodzicami/prawnymi opiekunami ustali działania z udziałem psychologa dziecięcego lub pedagoga w celu zapewnienia opieki na uczennicą/uczniem </a:t>
                      </a:r>
                      <a:endParaRPr lang="pl-PL" sz="1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419470567"/>
                  </a:ext>
                </a:extLst>
              </a:tr>
              <a:tr h="525578">
                <a:tc>
                  <a:txBody>
                    <a:bodyPr/>
                    <a:lstStyle/>
                    <a:p>
                      <a:pPr indent="540385">
                        <a:lnSpc>
                          <a:spcPct val="106000"/>
                        </a:lnSpc>
                        <a:spcAft>
                          <a:spcPts val="0"/>
                        </a:spcAft>
                      </a:pPr>
                      <a:r>
                        <a:rPr lang="pl-PL" sz="1200">
                          <a:effectLst/>
                        </a:rPr>
                        <a:t>Podstawy prawne uruchomienia procedury</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200" dirty="0">
                          <a:effectLst/>
                        </a:rPr>
                        <a:t>Kodeks Karny: art. 197 § 3; art. 200 art. 200a; art. 200b; </a:t>
                      </a:r>
                      <a:endParaRPr lang="pl-PL" sz="1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3617462067"/>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21249185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7942" y="141315"/>
            <a:ext cx="11795759" cy="1787237"/>
          </a:xfrm>
        </p:spPr>
        <p:txBody>
          <a:bodyPr>
            <a:normAutofit fontScale="90000"/>
          </a:bodyPr>
          <a:lstStyle/>
          <a:p>
            <a:r>
              <a:rPr lang="pl-PL" b="1" dirty="0"/>
              <a:t>Procedura postępowania na wypadek wystąpienia przypadków </a:t>
            </a:r>
            <a:r>
              <a:rPr lang="pl-PL" dirty="0"/>
              <a:t/>
            </a:r>
            <a:br>
              <a:rPr lang="pl-PL" dirty="0"/>
            </a:br>
            <a:r>
              <a:rPr lang="pl-PL" b="1" dirty="0"/>
              <a:t>rozpowszechniania pornografii w szkole przez ucznia </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873886907"/>
              </p:ext>
            </p:extLst>
          </p:nvPr>
        </p:nvGraphicFramePr>
        <p:xfrm>
          <a:off x="230736" y="1928552"/>
          <a:ext cx="11880907" cy="4218313"/>
        </p:xfrm>
        <a:graphic>
          <a:graphicData uri="http://schemas.openxmlformats.org/drawingml/2006/table">
            <a:tbl>
              <a:tblPr firstRow="1" firstCol="1" bandRow="1">
                <a:tableStyleId>{5C22544A-7EE6-4342-B048-85BDC9FD1C3A}</a:tableStyleId>
              </a:tblPr>
              <a:tblGrid>
                <a:gridCol w="2009650">
                  <a:extLst>
                    <a:ext uri="{9D8B030D-6E8A-4147-A177-3AD203B41FA5}">
                      <a16:colId xmlns:a16="http://schemas.microsoft.com/office/drawing/2014/main" val="352067119"/>
                    </a:ext>
                  </a:extLst>
                </a:gridCol>
                <a:gridCol w="9871257">
                  <a:extLst>
                    <a:ext uri="{9D8B030D-6E8A-4147-A177-3AD203B41FA5}">
                      <a16:colId xmlns:a16="http://schemas.microsoft.com/office/drawing/2014/main" val="1807870075"/>
                    </a:ext>
                  </a:extLst>
                </a:gridCol>
              </a:tblGrid>
              <a:tr h="201751">
                <a:tc>
                  <a:txBody>
                    <a:bodyPr/>
                    <a:lstStyle/>
                    <a:p>
                      <a:pPr indent="540385">
                        <a:lnSpc>
                          <a:spcPct val="106000"/>
                        </a:lnSpc>
                        <a:spcAft>
                          <a:spcPts val="0"/>
                        </a:spcAft>
                      </a:pPr>
                      <a:r>
                        <a:rPr lang="pl-PL" sz="1100">
                          <a:effectLst/>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100">
                          <a:effectLst/>
                        </a:rPr>
                        <a:t>PRZYPADEK ROZPOWSZECHNIANIA PORNOGRAFII W SZKOLE PRZEZ UCZNIA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966684266"/>
                  </a:ext>
                </a:extLst>
              </a:tr>
              <a:tr h="555933">
                <a:tc>
                  <a:txBody>
                    <a:bodyPr/>
                    <a:lstStyle/>
                    <a:p>
                      <a:pPr indent="540385">
                        <a:lnSpc>
                          <a:spcPct val="106000"/>
                        </a:lnSpc>
                        <a:spcAft>
                          <a:spcPts val="0"/>
                        </a:spcAft>
                      </a:pPr>
                      <a:r>
                        <a:rPr lang="pl-PL" sz="1100">
                          <a:effectLst/>
                        </a:rPr>
                        <a:t>Cel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100">
                          <a:effectLst/>
                        </a:rPr>
                        <a:t>Zapewnienie bezpieczeństwa fizycznego, psychicznego i emocjonalnego uczniów, na wypadek zagrożenia wewnętrznego związanego z rozpowszechnianiem materiałów o charakterze pornograficznym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4203904430"/>
                  </a:ext>
                </a:extLst>
              </a:tr>
              <a:tr h="605253">
                <a:tc>
                  <a:txBody>
                    <a:bodyPr/>
                    <a:lstStyle/>
                    <a:p>
                      <a:pPr indent="540385">
                        <a:lnSpc>
                          <a:spcPct val="106000"/>
                        </a:lnSpc>
                        <a:spcAft>
                          <a:spcPts val="0"/>
                        </a:spcAft>
                      </a:pPr>
                      <a:r>
                        <a:rPr lang="pl-PL" sz="1100">
                          <a:effectLst/>
                        </a:rPr>
                        <a:t>Osoby odpowiedzialne za zarządzanie</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100">
                          <a:effectLst/>
                        </a:rPr>
                        <a:t>Dyrektor lub wicedyrektor szkoły. </a:t>
                      </a:r>
                      <a:endParaRPr lang="pl-PL" sz="1200">
                        <a:effectLst/>
                      </a:endParaRPr>
                    </a:p>
                    <a:p>
                      <a:pPr indent="540385">
                        <a:spcAft>
                          <a:spcPts val="0"/>
                        </a:spcAft>
                      </a:pPr>
                      <a:r>
                        <a:rPr lang="pl-PL" sz="1100">
                          <a:effectLst/>
                        </a:rPr>
                        <a:t>W przypadku ich nieobecności – osoba przez nich upoważniona.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3218643311"/>
                  </a:ext>
                </a:extLst>
              </a:tr>
              <a:tr h="2855376">
                <a:tc>
                  <a:txBody>
                    <a:bodyPr/>
                    <a:lstStyle/>
                    <a:p>
                      <a:pPr indent="540385">
                        <a:lnSpc>
                          <a:spcPct val="106000"/>
                        </a:lnSpc>
                        <a:spcAft>
                          <a:spcPts val="0"/>
                        </a:spcAft>
                      </a:pPr>
                      <a:r>
                        <a:rPr lang="pl-PL" sz="1100" dirty="0">
                          <a:effectLst/>
                        </a:rPr>
                        <a:t>Sposób działania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100" dirty="0">
                          <a:effectLst/>
                        </a:rPr>
                        <a:t> W przypadku powzięcia przez nauczyciela/rodzica lub inną osobę informacji o rozpowszechnianiu przez ucznia pornografii w Internecie, w szkole należy bezzwłocznie powiadomić dyrektora szkoły oraz administratora sieci o zaistniałym zdarzeniu </a:t>
                      </a:r>
                      <a:endParaRPr lang="pl-PL" sz="1200" dirty="0">
                        <a:effectLst/>
                      </a:endParaRPr>
                    </a:p>
                    <a:p>
                      <a:pPr indent="540385">
                        <a:spcAft>
                          <a:spcPts val="0"/>
                        </a:spcAft>
                      </a:pPr>
                      <a:r>
                        <a:rPr lang="pl-PL" sz="1100" dirty="0">
                          <a:effectLst/>
                        </a:rPr>
                        <a:t> W przypadku, gdy uczeń przekazuje informację o osobach, które pokazywały materiały pornograficzne, konieczne jest zapewnienie anonimowości w celu uniknięcia ewentualnych konsekwencji, które mogą być związane z przemocą skierowaną wobec tego ucznia przez sprawców zdarzenia. </a:t>
                      </a:r>
                      <a:endParaRPr lang="pl-PL" sz="1200" dirty="0">
                        <a:effectLst/>
                      </a:endParaRPr>
                    </a:p>
                    <a:p>
                      <a:pPr indent="540385">
                        <a:spcAft>
                          <a:spcPts val="0"/>
                        </a:spcAft>
                      </a:pPr>
                      <a:r>
                        <a:rPr lang="pl-PL" sz="1100" dirty="0">
                          <a:effectLst/>
                        </a:rPr>
                        <a:t> Dyrektor szkoły winien przekazać informację o stwierdzonym zagrożeniu pracownikom szkoły. </a:t>
                      </a:r>
                      <a:endParaRPr lang="pl-PL" sz="1200" dirty="0">
                        <a:effectLst/>
                      </a:endParaRPr>
                    </a:p>
                    <a:p>
                      <a:pPr indent="540385">
                        <a:spcAft>
                          <a:spcPts val="0"/>
                        </a:spcAft>
                      </a:pPr>
                      <a:r>
                        <a:rPr lang="pl-PL" sz="1100" dirty="0">
                          <a:effectLst/>
                        </a:rPr>
                        <a:t> Wychowawca klasy i pedagog szkolny winien podjąć działania profilaktyczne wśród uczniów w celu wskazania zagrożeń, jakie niesie za sobą upublicznianie materiałów o charakterze pornograficznym oraz wskazania możliwych konsekwencji tego typu działań </a:t>
                      </a:r>
                      <a:endParaRPr lang="pl-PL" sz="1200" dirty="0">
                        <a:effectLst/>
                      </a:endParaRPr>
                    </a:p>
                    <a:p>
                      <a:pPr indent="540385">
                        <a:spcAft>
                          <a:spcPts val="0"/>
                        </a:spcAft>
                      </a:pPr>
                      <a:r>
                        <a:rPr lang="pl-PL" sz="1100" dirty="0">
                          <a:effectLst/>
                        </a:rPr>
                        <a:t> Dyrektor winien wezwać do szkoły rodziców/prawnych opiekunów ucznia, który rozpowszechniał materiały pornograficzne </a:t>
                      </a:r>
                      <a:endParaRPr lang="pl-PL" sz="1200" dirty="0">
                        <a:effectLst/>
                      </a:endParaRPr>
                    </a:p>
                    <a:p>
                      <a:pPr indent="540385">
                        <a:spcAft>
                          <a:spcPts val="0"/>
                        </a:spcAft>
                      </a:pPr>
                      <a:r>
                        <a:rPr lang="pl-PL" sz="1100" dirty="0">
                          <a:effectLst/>
                        </a:rPr>
                        <a:t> Wychowawca lub pedagog/psycholog szkolny winien przeprowadzić rozmowę z rodzicami/prawnymi opiekunami ucznia sprawcy na temat zdarzenia. </a:t>
                      </a:r>
                      <a:endParaRPr lang="pl-PL" sz="1200" dirty="0">
                        <a:effectLst/>
                      </a:endParaRPr>
                    </a:p>
                    <a:p>
                      <a:pPr indent="540385">
                        <a:spcAft>
                          <a:spcPts val="0"/>
                        </a:spcAft>
                      </a:pPr>
                      <a:r>
                        <a:rPr lang="pl-PL" sz="1100" dirty="0">
                          <a:effectLst/>
                        </a:rPr>
                        <a:t> </a:t>
                      </a:r>
                      <a:endParaRPr lang="pl-PL" sz="1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1738082373"/>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33321061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7943" y="108065"/>
            <a:ext cx="11837322" cy="1313411"/>
          </a:xfrm>
        </p:spPr>
        <p:txBody>
          <a:bodyPr>
            <a:normAutofit/>
          </a:bodyPr>
          <a:lstStyle/>
          <a:p>
            <a:r>
              <a:rPr lang="pl-PL" b="1" dirty="0"/>
              <a:t>Procedura postępowania na wypadek wystąpienia przypadków prostytucji </a:t>
            </a:r>
            <a:r>
              <a:rPr lang="pl-PL" b="1" dirty="0" smtClean="0"/>
              <a:t>w </a:t>
            </a:r>
            <a:r>
              <a:rPr lang="pl-PL" b="1" dirty="0"/>
              <a:t>szkole lub wśród uczniów </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100984939"/>
              </p:ext>
            </p:extLst>
          </p:nvPr>
        </p:nvGraphicFramePr>
        <p:xfrm>
          <a:off x="606829" y="1421477"/>
          <a:ext cx="11263745" cy="5480785"/>
        </p:xfrm>
        <a:graphic>
          <a:graphicData uri="http://schemas.openxmlformats.org/drawingml/2006/table">
            <a:tbl>
              <a:tblPr firstRow="1" firstCol="1" bandRow="1">
                <a:tableStyleId>{5C22544A-7EE6-4342-B048-85BDC9FD1C3A}</a:tableStyleId>
              </a:tblPr>
              <a:tblGrid>
                <a:gridCol w="1905259">
                  <a:extLst>
                    <a:ext uri="{9D8B030D-6E8A-4147-A177-3AD203B41FA5}">
                      <a16:colId xmlns:a16="http://schemas.microsoft.com/office/drawing/2014/main" val="2570762704"/>
                    </a:ext>
                  </a:extLst>
                </a:gridCol>
                <a:gridCol w="9358486">
                  <a:extLst>
                    <a:ext uri="{9D8B030D-6E8A-4147-A177-3AD203B41FA5}">
                      <a16:colId xmlns:a16="http://schemas.microsoft.com/office/drawing/2014/main" val="3454409673"/>
                    </a:ext>
                  </a:extLst>
                </a:gridCol>
              </a:tblGrid>
              <a:tr h="171832">
                <a:tc>
                  <a:txBody>
                    <a:bodyPr/>
                    <a:lstStyle/>
                    <a:p>
                      <a:pPr indent="540385">
                        <a:lnSpc>
                          <a:spcPct val="106000"/>
                        </a:lnSpc>
                        <a:spcAft>
                          <a:spcPts val="0"/>
                        </a:spcAft>
                      </a:pPr>
                      <a:r>
                        <a:rPr lang="pl-PL" sz="1000" dirty="0">
                          <a:effectLst/>
                        </a:rPr>
                        <a:t> </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00">
                          <a:effectLst/>
                        </a:rPr>
                        <a:t>PRZYPADEK PROSTYTUCJI W SZKOLE LUB WŚRÓD UCZNIÓW </a:t>
                      </a:r>
                      <a:endParaRPr lang="pl-PL" sz="10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3790636089"/>
                  </a:ext>
                </a:extLst>
              </a:tr>
              <a:tr h="326931">
                <a:tc>
                  <a:txBody>
                    <a:bodyPr/>
                    <a:lstStyle/>
                    <a:p>
                      <a:pPr indent="540385">
                        <a:lnSpc>
                          <a:spcPct val="106000"/>
                        </a:lnSpc>
                        <a:spcAft>
                          <a:spcPts val="0"/>
                        </a:spcAft>
                      </a:pPr>
                      <a:r>
                        <a:rPr lang="pl-PL" sz="1000">
                          <a:effectLst/>
                        </a:rPr>
                        <a:t>Cel </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00">
                          <a:effectLst/>
                        </a:rPr>
                        <a:t>Zapewnienie bezpieczeństwa fizycznego, psychicznego i emocjonalnego uczniów, na wypadek zagrożenia wewnętrznego związanego z prostytucją w szkole lub wśród uczniów. </a:t>
                      </a:r>
                      <a:endParaRPr lang="pl-PL" sz="10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321407813"/>
                  </a:ext>
                </a:extLst>
              </a:tr>
              <a:tr h="390698">
                <a:tc>
                  <a:txBody>
                    <a:bodyPr/>
                    <a:lstStyle/>
                    <a:p>
                      <a:pPr indent="540385">
                        <a:lnSpc>
                          <a:spcPct val="106000"/>
                        </a:lnSpc>
                        <a:spcAft>
                          <a:spcPts val="0"/>
                        </a:spcAft>
                      </a:pPr>
                      <a:r>
                        <a:rPr lang="pl-PL" sz="1000" dirty="0">
                          <a:effectLst/>
                        </a:rPr>
                        <a:t>Osoby odpowiedzialne za zarządzanie</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00" dirty="0">
                          <a:effectLst/>
                        </a:rPr>
                        <a:t>Dyrektor lub wicedyrektor szkoły </a:t>
                      </a:r>
                    </a:p>
                    <a:p>
                      <a:pPr indent="540385">
                        <a:spcAft>
                          <a:spcPts val="0"/>
                        </a:spcAft>
                      </a:pPr>
                      <a:r>
                        <a:rPr lang="pl-PL" sz="1000" dirty="0">
                          <a:effectLst/>
                        </a:rPr>
                        <a:t>W przypadku ich nieobecności – osoba przez nich upoważniona. </a:t>
                      </a:r>
                      <a:endParaRPr lang="pl-PL" sz="1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1729603899"/>
                  </a:ext>
                </a:extLst>
              </a:tr>
              <a:tr h="3173556">
                <a:tc>
                  <a:txBody>
                    <a:bodyPr/>
                    <a:lstStyle/>
                    <a:p>
                      <a:pPr indent="540385">
                        <a:lnSpc>
                          <a:spcPct val="106000"/>
                        </a:lnSpc>
                        <a:spcAft>
                          <a:spcPts val="0"/>
                        </a:spcAft>
                      </a:pPr>
                      <a:r>
                        <a:rPr lang="pl-PL" sz="1000">
                          <a:effectLst/>
                        </a:rPr>
                        <a:t>Sposób działania</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00" dirty="0">
                          <a:effectLst/>
                        </a:rPr>
                        <a:t> </a:t>
                      </a:r>
                      <a:r>
                        <a:rPr lang="pl-PL" sz="1000" dirty="0" smtClean="0">
                          <a:effectLst/>
                        </a:rPr>
                        <a:t>W </a:t>
                      </a:r>
                      <a:r>
                        <a:rPr lang="pl-PL" sz="1000" dirty="0">
                          <a:effectLst/>
                        </a:rPr>
                        <a:t>przypadku otrzymania informacji o sytuacji, w której uczeń był świadkiem czynności mogących mieć znamiona prostytucji, nauczyciel/pracownik przyjmujący zawiadomienie powinien powiadomić o zaistniałym wydarzeniu dyrektora szkoły. </a:t>
                      </a:r>
                    </a:p>
                    <a:p>
                      <a:pPr indent="540385">
                        <a:spcAft>
                          <a:spcPts val="0"/>
                        </a:spcAft>
                      </a:pPr>
                      <a:r>
                        <a:rPr lang="pl-PL" sz="1000" dirty="0">
                          <a:effectLst/>
                        </a:rPr>
                        <a:t> W przypadku uzyskania informacji, że uczeń, który nie ukończył 18 lat, uprawia nierząd, bądź przejawia inne zachowania świadczące o demoralizacji, nauczyciel powiadamia wychowawcę klasy, który powinien wezwać do szkoły rodziców/prawnych opiekunów ucznia. </a:t>
                      </a:r>
                    </a:p>
                    <a:p>
                      <a:pPr indent="540385">
                        <a:spcAft>
                          <a:spcPts val="0"/>
                        </a:spcAft>
                      </a:pPr>
                      <a:r>
                        <a:rPr lang="pl-PL" sz="1000" dirty="0">
                          <a:effectLst/>
                        </a:rPr>
                        <a:t> W przypadku stwierdzenia przez pracownika/nauczyciela, że uczeń/uczennica świadomie lub nie, dopuszczał się czynności, które mogłyby być uznane za prostytuowanie się, powinien wezwać do szkoły rodziców/prawnych opiekunów ucznia. </a:t>
                      </a:r>
                    </a:p>
                    <a:p>
                      <a:pPr indent="540385">
                        <a:spcAft>
                          <a:spcPts val="0"/>
                        </a:spcAft>
                      </a:pPr>
                      <a:r>
                        <a:rPr lang="pl-PL" sz="1000" dirty="0">
                          <a:effectLst/>
                        </a:rPr>
                        <a:t> Wychowawca winien przeprowadzić rozmowę z rodzicami oraz z uczniem, w ich obecności. W przypadku potwierdzenia informacji, zobowiązuje ucznia do </a:t>
                      </a:r>
                      <a:r>
                        <a:rPr lang="pl-PL" sz="1000" dirty="0" smtClean="0">
                          <a:effectLst/>
                        </a:rPr>
                        <a:t>zaniechania </a:t>
                      </a:r>
                      <a:r>
                        <a:rPr lang="pl-PL" sz="1000" dirty="0">
                          <a:effectLst/>
                        </a:rPr>
                        <a:t>negatywnego postępowania, rodziców zaś bezwzględnie do szczególnego nadzoru nad dzieckiem. W toku interwencji profilaktycznej można zaproponować rodzicom skierowanie dziecka do specjalistycznej placówki i udział dziecka w programie terapeutycznym. </a:t>
                      </a:r>
                    </a:p>
                    <a:p>
                      <a:pPr indent="540385">
                        <a:spcAft>
                          <a:spcPts val="0"/>
                        </a:spcAft>
                      </a:pPr>
                      <a:r>
                        <a:rPr lang="pl-PL" sz="1000" dirty="0">
                          <a:effectLst/>
                        </a:rPr>
                        <a:t> Jeżeli rodzice/opiekunowie prawni ucznia odmawiają współpracy lub nie stawiają się do szkoły, a nadal z wiarygodnych źródeł napływają informacje o przejawach demoralizacji ich dziecka, dyrektor szkoły winien pisemnie powiadomić o zaistniałej sytuacji sąd rodzinny lub Policję (specjalistę ds. nieletnich). </a:t>
                      </a:r>
                    </a:p>
                    <a:p>
                      <a:pPr indent="540385">
                        <a:spcAft>
                          <a:spcPts val="0"/>
                        </a:spcAft>
                      </a:pPr>
                      <a:r>
                        <a:rPr lang="pl-PL" sz="1000" dirty="0">
                          <a:effectLst/>
                        </a:rPr>
                        <a:t> W sytuacji, gdy szkoła wykorzystała wszystkie dostępne jej środki oddziaływań wychowawczych (rozmowa z rodzicami, ostrzeżenia ucznia, spotkania z pedagogiem, psychologiem i itp.), a ich zastosowanie nie przynosi oczekiwanych rezultatów, dyrektor szkoły winien powiadomić sąd rodzinny lub Policję. Dalszy tok postępowania leży w kompetencji tych instytucji. </a:t>
                      </a:r>
                    </a:p>
                    <a:p>
                      <a:pPr indent="540385">
                        <a:spcAft>
                          <a:spcPts val="0"/>
                        </a:spcAft>
                      </a:pPr>
                      <a:r>
                        <a:rPr lang="pl-PL" sz="1000" dirty="0">
                          <a:effectLst/>
                        </a:rPr>
                        <a:t> Jeżeli postępowanie świadczące o demoralizacji przejawia uczeń, który ukończył 18 lat, a nie jest to udział w działalności grup przestępczych, czy popełnienie przestępstwa, to postępowanie nauczyciela powinno być określone przez statut i/lub regulamin szkoły. </a:t>
                      </a:r>
                    </a:p>
                    <a:p>
                      <a:pPr indent="540385">
                        <a:spcAft>
                          <a:spcPts val="0"/>
                        </a:spcAft>
                      </a:pPr>
                      <a:r>
                        <a:rPr lang="pl-PL" sz="1000" dirty="0">
                          <a:effectLst/>
                        </a:rPr>
                        <a:t> W przypadku uzyskania informacji o popełnieniu przez ucznia, który ukończył 17 lat, przestępstwa ściganego z urzędu lub jego udziału w działalności grup przestępczych, zgodnie z art. 304 § 2 kodeksu karnego, dyrektor szkoły jest obowiązany niezwłocznie zawiadomić o tym prokuratora lub Policję. </a:t>
                      </a:r>
                    </a:p>
                    <a:p>
                      <a:pPr indent="540385">
                        <a:spcAft>
                          <a:spcPts val="0"/>
                        </a:spcAft>
                      </a:pPr>
                      <a:r>
                        <a:rPr lang="pl-PL" sz="1000" dirty="0">
                          <a:effectLst/>
                        </a:rPr>
                        <a:t> Dyrektor szkoły winien powiadomić Policję o podejrzeniu popełnienia przestępstwa. </a:t>
                      </a:r>
                    </a:p>
                    <a:p>
                      <a:pPr indent="540385">
                        <a:spcAft>
                          <a:spcPts val="0"/>
                        </a:spcAft>
                      </a:pPr>
                      <a:r>
                        <a:rPr lang="pl-PL" sz="1000" dirty="0">
                          <a:effectLst/>
                        </a:rPr>
                        <a:t> Wychowawca lub pedagog/psycholog szkolny winien przeprowadzić rozmowę z rodzicami/prawnymi opiekunami ucznia sprawcy na temat zdarzenia. </a:t>
                      </a:r>
                    </a:p>
                    <a:p>
                      <a:pPr indent="540385">
                        <a:spcAft>
                          <a:spcPts val="0"/>
                        </a:spcAft>
                      </a:pPr>
                      <a:r>
                        <a:rPr lang="pl-PL" sz="1000" dirty="0">
                          <a:effectLst/>
                        </a:rPr>
                        <a:t> Dyrektor szkoły w porozumieniu z rodzicami/prawnymi opiekunami ustala konieczność podjęcia działań z udziałem psychologa dziecięcego w celu zapewnienia opieki nad uczniem/uczennicą, którzy świadomie lub nie dopuszczali się czynności, które mogłyby być uznane za prostytuowanie się. </a:t>
                      </a:r>
                      <a:endParaRPr lang="pl-PL" sz="1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704397108"/>
                  </a:ext>
                </a:extLst>
              </a:tr>
              <a:tr h="390654">
                <a:tc>
                  <a:txBody>
                    <a:bodyPr/>
                    <a:lstStyle/>
                    <a:p>
                      <a:pPr indent="540385">
                        <a:lnSpc>
                          <a:spcPct val="106000"/>
                        </a:lnSpc>
                        <a:spcAft>
                          <a:spcPts val="0"/>
                        </a:spcAft>
                      </a:pPr>
                      <a:r>
                        <a:rPr lang="pl-PL" sz="1000">
                          <a:effectLst/>
                        </a:rPr>
                        <a:t>Podstawa prawna</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00" dirty="0">
                          <a:effectLst/>
                        </a:rPr>
                        <a:t>Kodeks Karny: art. 18 § 3, art. 203, art. 204. </a:t>
                      </a:r>
                      <a:endParaRPr lang="pl-PL" sz="1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4279941586"/>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3453728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2757" y="157942"/>
            <a:ext cx="11820698" cy="1803862"/>
          </a:xfrm>
        </p:spPr>
        <p:txBody>
          <a:bodyPr>
            <a:normAutofit fontScale="90000"/>
          </a:bodyPr>
          <a:lstStyle/>
          <a:p>
            <a:r>
              <a:rPr lang="pl-PL" b="1" dirty="0"/>
              <a:t>Procedura postępowania w sytuacji wystąpienia przypadków </a:t>
            </a:r>
            <a:r>
              <a:rPr lang="pl-PL" dirty="0"/>
              <a:t/>
            </a:r>
            <a:br>
              <a:rPr lang="pl-PL" dirty="0"/>
            </a:br>
            <a:r>
              <a:rPr lang="pl-PL" b="1" dirty="0"/>
              <a:t>niepokojących zachowań seksualnych uczniów w szkole </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040621405"/>
              </p:ext>
            </p:extLst>
          </p:nvPr>
        </p:nvGraphicFramePr>
        <p:xfrm>
          <a:off x="340822" y="1753984"/>
          <a:ext cx="11546377" cy="5030737"/>
        </p:xfrm>
        <a:graphic>
          <a:graphicData uri="http://schemas.openxmlformats.org/drawingml/2006/table">
            <a:tbl>
              <a:tblPr firstRow="1" firstCol="1" bandRow="1">
                <a:tableStyleId>{5C22544A-7EE6-4342-B048-85BDC9FD1C3A}</a:tableStyleId>
              </a:tblPr>
              <a:tblGrid>
                <a:gridCol w="1953065">
                  <a:extLst>
                    <a:ext uri="{9D8B030D-6E8A-4147-A177-3AD203B41FA5}">
                      <a16:colId xmlns:a16="http://schemas.microsoft.com/office/drawing/2014/main" val="981089144"/>
                    </a:ext>
                  </a:extLst>
                </a:gridCol>
                <a:gridCol w="9593312">
                  <a:extLst>
                    <a:ext uri="{9D8B030D-6E8A-4147-A177-3AD203B41FA5}">
                      <a16:colId xmlns:a16="http://schemas.microsoft.com/office/drawing/2014/main" val="425539577"/>
                    </a:ext>
                  </a:extLst>
                </a:gridCol>
              </a:tblGrid>
              <a:tr h="140530">
                <a:tc>
                  <a:txBody>
                    <a:bodyPr/>
                    <a:lstStyle/>
                    <a:p>
                      <a:pPr indent="540385">
                        <a:lnSpc>
                          <a:spcPct val="106000"/>
                        </a:lnSpc>
                        <a:spcAft>
                          <a:spcPts val="0"/>
                        </a:spcAft>
                      </a:pPr>
                      <a:r>
                        <a:rPr lang="pl-PL" sz="1050" dirty="0">
                          <a:effectLst/>
                        </a:rPr>
                        <a:t> </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50" dirty="0">
                          <a:effectLst/>
                        </a:rPr>
                        <a:t>PRZYPADEK NIEPOKOJĄCYCH ZACHOWAŃ SEKSUALNYCH UCZNIÓW W SZKOLE </a:t>
                      </a:r>
                      <a:endParaRPr lang="pl-PL" sz="105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4002177696"/>
                  </a:ext>
                </a:extLst>
              </a:tr>
              <a:tr h="368820">
                <a:tc>
                  <a:txBody>
                    <a:bodyPr/>
                    <a:lstStyle/>
                    <a:p>
                      <a:pPr indent="540385">
                        <a:lnSpc>
                          <a:spcPct val="106000"/>
                        </a:lnSpc>
                        <a:spcAft>
                          <a:spcPts val="0"/>
                        </a:spcAft>
                      </a:pPr>
                      <a:r>
                        <a:rPr lang="pl-PL" sz="1050">
                          <a:effectLst/>
                        </a:rPr>
                        <a:t>Cel </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50">
                          <a:effectLst/>
                        </a:rPr>
                        <a:t>Zapewnienie bezpieczeństwa fizycznego, psychicznego i emocjonalnego uczniów, na wypadek zagrożenia wewnętrznego związanego z zachowaniami uczniów o charakterze seksualnym. </a:t>
                      </a:r>
                      <a:endParaRPr lang="pl-PL" sz="105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32423306"/>
                  </a:ext>
                </a:extLst>
              </a:tr>
              <a:tr h="394058">
                <a:tc>
                  <a:txBody>
                    <a:bodyPr/>
                    <a:lstStyle/>
                    <a:p>
                      <a:pPr indent="540385">
                        <a:lnSpc>
                          <a:spcPct val="106000"/>
                        </a:lnSpc>
                        <a:spcAft>
                          <a:spcPts val="0"/>
                        </a:spcAft>
                      </a:pPr>
                      <a:r>
                        <a:rPr lang="pl-PL" sz="1050">
                          <a:effectLst/>
                        </a:rPr>
                        <a:t>Osoby odpowiedzialne za zarządzanie</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50">
                          <a:effectLst/>
                        </a:rPr>
                        <a:t>Dyrektor lub wicedyrektor szkoły. </a:t>
                      </a:r>
                    </a:p>
                    <a:p>
                      <a:pPr indent="540385">
                        <a:spcAft>
                          <a:spcPts val="0"/>
                        </a:spcAft>
                      </a:pPr>
                      <a:r>
                        <a:rPr lang="pl-PL" sz="1050">
                          <a:effectLst/>
                        </a:rPr>
                        <a:t>W przypadku ich nieobecności – osoba przez nich upoważniona, </a:t>
                      </a:r>
                      <a:endParaRPr lang="pl-PL" sz="105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1702698474"/>
                  </a:ext>
                </a:extLst>
              </a:tr>
              <a:tr h="3469088">
                <a:tc>
                  <a:txBody>
                    <a:bodyPr/>
                    <a:lstStyle/>
                    <a:p>
                      <a:pPr indent="540385">
                        <a:lnSpc>
                          <a:spcPct val="106000"/>
                        </a:lnSpc>
                        <a:spcAft>
                          <a:spcPts val="0"/>
                        </a:spcAft>
                      </a:pPr>
                      <a:r>
                        <a:rPr lang="pl-PL" sz="1050">
                          <a:effectLst/>
                        </a:rPr>
                        <a:t>Sposób działania</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50" dirty="0">
                          <a:effectLst/>
                        </a:rPr>
                        <a:t> Nauczyciel lub inny pracownik szkoły pracownik powinien powiadomić wychowawcę klasy i/lub pedagoga/psychologa szkolnego o przypadkach niepokojących zachowań seksualnych uczniów w szkole, a jeżeli jest ich świadkiem, żąda od ucznia zaprzestania czynności i podejmuje z nim rozmowę wychowawczą. </a:t>
                      </a:r>
                    </a:p>
                    <a:p>
                      <a:pPr indent="540385">
                        <a:spcAft>
                          <a:spcPts val="0"/>
                        </a:spcAft>
                      </a:pPr>
                      <a:r>
                        <a:rPr lang="pl-PL" sz="1050" dirty="0">
                          <a:effectLst/>
                        </a:rPr>
                        <a:t> W przypadku, gdy uczeń przekazuje nauczycielowi informację o niepokojących </a:t>
                      </a:r>
                      <a:r>
                        <a:rPr lang="pl-PL" sz="1050" dirty="0" err="1">
                          <a:effectLst/>
                        </a:rPr>
                        <a:t>zachowaniach</a:t>
                      </a:r>
                      <a:r>
                        <a:rPr lang="pl-PL" sz="1050" dirty="0">
                          <a:effectLst/>
                        </a:rPr>
                        <a:t> seksualnych, konieczne jest zapewnienie anonimowości w celu uniknięcia ewentualnych konsekwencji, które mogą być związane z przemocą skierowaną wobec tego ucznia przez uczniów, którzy brali czynny udział w tego typu </a:t>
                      </a:r>
                      <a:r>
                        <a:rPr lang="pl-PL" sz="1050" dirty="0" err="1">
                          <a:effectLst/>
                        </a:rPr>
                        <a:t>zachowaniach</a:t>
                      </a:r>
                      <a:r>
                        <a:rPr lang="pl-PL" sz="1050" dirty="0">
                          <a:effectLst/>
                        </a:rPr>
                        <a:t> </a:t>
                      </a:r>
                    </a:p>
                    <a:p>
                      <a:pPr indent="540385">
                        <a:spcAft>
                          <a:spcPts val="0"/>
                        </a:spcAft>
                      </a:pPr>
                      <a:r>
                        <a:rPr lang="pl-PL" sz="1050" dirty="0">
                          <a:effectLst/>
                        </a:rPr>
                        <a:t> Wychowawca lub pedagog/ psycholog szkolny przeprowadza rozmowę z uczniem oraz informuje o zaistniałym zdarzeniu rodziców ucznia. </a:t>
                      </a:r>
                    </a:p>
                    <a:p>
                      <a:pPr indent="540385">
                        <a:spcAft>
                          <a:spcPts val="0"/>
                        </a:spcAft>
                      </a:pPr>
                      <a:r>
                        <a:rPr lang="pl-PL" sz="1050" dirty="0">
                          <a:effectLst/>
                        </a:rPr>
                        <a:t> Jeżeli przeprowadzenie rozmowy z uczniem nie jest wystarczające dla zmiany jego zachowań, wychowawca, pedagog lub psycholog szkolny przekazuje rodzicom informację o zachowaniu ich dziecka, zobowiązując ich jednocześnie do szczególnego nadzoru nad nim </a:t>
                      </a:r>
                    </a:p>
                    <a:p>
                      <a:pPr indent="540385">
                        <a:spcAft>
                          <a:spcPts val="0"/>
                        </a:spcAft>
                      </a:pPr>
                      <a:r>
                        <a:rPr lang="pl-PL" sz="1050" dirty="0">
                          <a:effectLst/>
                        </a:rPr>
                        <a:t> Wychowawca może wezwać rodziców/opiekunów prawnych ucznia do szkoły i przeprowadzić rozmowę z uczniem w ich obecności oraz ustalić z nimi dalsze wspólne postępowanie z dzieckiem. </a:t>
                      </a:r>
                    </a:p>
                    <a:p>
                      <a:pPr indent="540385">
                        <a:spcAft>
                          <a:spcPts val="0"/>
                        </a:spcAft>
                      </a:pPr>
                      <a:r>
                        <a:rPr lang="pl-PL" sz="1050" dirty="0">
                          <a:effectLst/>
                        </a:rPr>
                        <a:t> W sytuacji kiedy rodzice odmawiają współpracy lub nie reagują na wezwanie do pojawienia się w szkole, gdy szkoła wykorzysta dostępne jej metody oddziaływań wychowawczych i nie przynoszą one spodziewanych efektów, a zachowanie ucznia wskazuje na znaczny stopień demoralizacji (np. uprawianie nierządu), dyrektor szkoły pisemnie powiadamia o zaistniałej sytuacji Sąd Rejonowy Wydział Rodzinny i Nieletnich lub Policję – Wydział ds. Nieletnich. </a:t>
                      </a:r>
                    </a:p>
                    <a:p>
                      <a:pPr indent="540385">
                        <a:spcAft>
                          <a:spcPts val="0"/>
                        </a:spcAft>
                      </a:pPr>
                      <a:r>
                        <a:rPr lang="pl-PL" sz="1050" dirty="0">
                          <a:effectLst/>
                        </a:rPr>
                        <a:t> Gdy zachowanie ucznia może świadczyć o popełnieniu przez niego przestępstwa (np. gwałtu), pedagog/psycholog szkolny w porozumieniu z dyrektorem szkoły po uprzednim powiadomieniu o zajściu rodziców/opiekunów ucznia, zawiadamia najbliższą jednostkę Policji, która dalej postępuje zgodnie ze swoimi procedurami. Pedagog całe zdarzenie dokumentuje, sporządzając możliwie dokładną notatkę. </a:t>
                      </a:r>
                    </a:p>
                    <a:p>
                      <a:pPr indent="540385">
                        <a:spcAft>
                          <a:spcPts val="0"/>
                        </a:spcAft>
                      </a:pPr>
                      <a:r>
                        <a:rPr lang="pl-PL" sz="1050" dirty="0">
                          <a:effectLst/>
                        </a:rPr>
                        <a:t> Jeżeli postępowanie świadczące o demoralizacji przejawia uczeń, który ukończył 18 lat, a nie jest to udział w działalności grup przestępczych, czy popełnienie przestępstwa, to postępowanie nauczyciela powinno być określone przez statut i/lub regulamin szkoły. </a:t>
                      </a:r>
                    </a:p>
                    <a:p>
                      <a:pPr indent="540385">
                        <a:spcAft>
                          <a:spcPts val="0"/>
                        </a:spcAft>
                      </a:pPr>
                      <a:r>
                        <a:rPr lang="pl-PL" sz="1050" dirty="0">
                          <a:effectLst/>
                        </a:rPr>
                        <a:t> W przypadku uzyskania informacji o popełnieniu przez ucznia, który ukończył 17 lat, przestępstwa ściganego z urzędu lub jego udziału w działalności grup przestępczych, zgodnie z art. 304 § 2 kodeksu karnego, dyrektor szkoły jako przedstawiciel instytucji jest obowiązany niezwłocznie zawiadomić o tym prokuratora lub Policję. </a:t>
                      </a:r>
                    </a:p>
                    <a:p>
                      <a:pPr indent="540385">
                        <a:spcAft>
                          <a:spcPts val="0"/>
                        </a:spcAft>
                      </a:pPr>
                      <a:r>
                        <a:rPr lang="pl-PL" sz="1050" dirty="0">
                          <a:effectLst/>
                        </a:rPr>
                        <a:t> </a:t>
                      </a:r>
                      <a:endParaRPr lang="pl-PL" sz="105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1617480548"/>
                  </a:ext>
                </a:extLst>
              </a:tr>
            </a:tbl>
          </a:graphicData>
        </a:graphic>
      </p:graphicFrame>
      <p:sp>
        <p:nvSpPr>
          <p:cNvPr id="5" name="Rectangle 1"/>
          <p:cNvSpPr>
            <a:spLocks noChangeArrowheads="1"/>
          </p:cNvSpPr>
          <p:nvPr/>
        </p:nvSpPr>
        <p:spPr bwMode="auto">
          <a:xfrm>
            <a:off x="0" y="-20699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2383427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4306" y="52664"/>
            <a:ext cx="11296794" cy="640079"/>
          </a:xfrm>
        </p:spPr>
        <p:txBody>
          <a:bodyPr>
            <a:normAutofit/>
          </a:bodyPr>
          <a:lstStyle/>
          <a:p>
            <a:r>
              <a:rPr lang="pl-PL" sz="2800" b="1" dirty="0"/>
              <a:t>Procedura postępowania w sytuacji wypadku ucznia w szkole </a:t>
            </a:r>
            <a:endParaRPr lang="pl-PL" sz="28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649617892"/>
              </p:ext>
            </p:extLst>
          </p:nvPr>
        </p:nvGraphicFramePr>
        <p:xfrm>
          <a:off x="338413" y="667642"/>
          <a:ext cx="11770978" cy="6213857"/>
        </p:xfrm>
        <a:graphic>
          <a:graphicData uri="http://schemas.openxmlformats.org/drawingml/2006/table">
            <a:tbl>
              <a:tblPr firstRow="1" firstCol="1" bandRow="1">
                <a:tableStyleId>{5C22544A-7EE6-4342-B048-85BDC9FD1C3A}</a:tableStyleId>
              </a:tblPr>
              <a:tblGrid>
                <a:gridCol w="1245334">
                  <a:extLst>
                    <a:ext uri="{9D8B030D-6E8A-4147-A177-3AD203B41FA5}">
                      <a16:colId xmlns:a16="http://schemas.microsoft.com/office/drawing/2014/main" val="3202587825"/>
                    </a:ext>
                  </a:extLst>
                </a:gridCol>
                <a:gridCol w="10525644">
                  <a:extLst>
                    <a:ext uri="{9D8B030D-6E8A-4147-A177-3AD203B41FA5}">
                      <a16:colId xmlns:a16="http://schemas.microsoft.com/office/drawing/2014/main" val="3731576488"/>
                    </a:ext>
                  </a:extLst>
                </a:gridCol>
              </a:tblGrid>
              <a:tr h="105901">
                <a:tc>
                  <a:txBody>
                    <a:bodyPr/>
                    <a:lstStyle/>
                    <a:p>
                      <a:pPr indent="540385">
                        <a:lnSpc>
                          <a:spcPct val="106000"/>
                        </a:lnSpc>
                        <a:spcAft>
                          <a:spcPts val="0"/>
                        </a:spcAft>
                      </a:pPr>
                      <a:r>
                        <a:rPr lang="pl-PL" sz="700">
                          <a:effectLst/>
                        </a:rPr>
                        <a:t> </a:t>
                      </a:r>
                      <a:endParaRPr lang="pl-PL" sz="700">
                        <a:effectLst/>
                        <a:latin typeface="Calibri" panose="020F0502020204030204" pitchFamily="34" charset="0"/>
                        <a:ea typeface="Calibri" panose="020F0502020204030204" pitchFamily="34" charset="0"/>
                        <a:cs typeface="Times New Roman" panose="02020603050405020304" pitchFamily="18" charset="0"/>
                      </a:endParaRPr>
                    </a:p>
                  </a:txBody>
                  <a:tcPr marL="45530" marR="45530" marT="0" marB="0"/>
                </a:tc>
                <a:tc>
                  <a:txBody>
                    <a:bodyPr/>
                    <a:lstStyle/>
                    <a:p>
                      <a:pPr indent="540385">
                        <a:spcAft>
                          <a:spcPts val="0"/>
                        </a:spcAft>
                      </a:pPr>
                      <a:r>
                        <a:rPr lang="pl-PL" sz="700">
                          <a:effectLst/>
                        </a:rPr>
                        <a:t>SYTUACJA WYPADKU UCZNIA W SZKOLE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530" marR="45530" marT="0" marB="0"/>
                </a:tc>
                <a:extLst>
                  <a:ext uri="{0D108BD9-81ED-4DB2-BD59-A6C34878D82A}">
                    <a16:rowId xmlns:a16="http://schemas.microsoft.com/office/drawing/2014/main" val="390942583"/>
                  </a:ext>
                </a:extLst>
              </a:tr>
              <a:tr h="105901">
                <a:tc>
                  <a:txBody>
                    <a:bodyPr/>
                    <a:lstStyle/>
                    <a:p>
                      <a:pPr indent="540385">
                        <a:lnSpc>
                          <a:spcPct val="106000"/>
                        </a:lnSpc>
                        <a:spcAft>
                          <a:spcPts val="0"/>
                        </a:spcAft>
                      </a:pPr>
                      <a:r>
                        <a:rPr lang="pl-PL" sz="700">
                          <a:effectLst/>
                        </a:rPr>
                        <a:t>Cel </a:t>
                      </a:r>
                      <a:endParaRPr lang="pl-PL" sz="700">
                        <a:effectLst/>
                        <a:latin typeface="Calibri" panose="020F0502020204030204" pitchFamily="34" charset="0"/>
                        <a:ea typeface="Calibri" panose="020F0502020204030204" pitchFamily="34" charset="0"/>
                        <a:cs typeface="Times New Roman" panose="02020603050405020304" pitchFamily="18" charset="0"/>
                      </a:endParaRPr>
                    </a:p>
                  </a:txBody>
                  <a:tcPr marL="45530" marR="45530" marT="0" marB="0"/>
                </a:tc>
                <a:tc>
                  <a:txBody>
                    <a:bodyPr/>
                    <a:lstStyle/>
                    <a:p>
                      <a:pPr indent="540385">
                        <a:spcAft>
                          <a:spcPts val="0"/>
                        </a:spcAft>
                      </a:pPr>
                      <a:r>
                        <a:rPr lang="pl-PL" sz="700">
                          <a:effectLst/>
                        </a:rPr>
                        <a:t>Zapewnienie profesjonalnych działań pracowników szkoły gwarantujących poszkodowanemu w wypadku w szkole uczniowi należytą opiekę i niezbędną pomoc.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530" marR="45530" marT="0" marB="0"/>
                </a:tc>
                <a:extLst>
                  <a:ext uri="{0D108BD9-81ED-4DB2-BD59-A6C34878D82A}">
                    <a16:rowId xmlns:a16="http://schemas.microsoft.com/office/drawing/2014/main" val="2072203756"/>
                  </a:ext>
                </a:extLst>
              </a:tr>
              <a:tr h="317702">
                <a:tc>
                  <a:txBody>
                    <a:bodyPr/>
                    <a:lstStyle/>
                    <a:p>
                      <a:pPr indent="540385">
                        <a:lnSpc>
                          <a:spcPct val="106000"/>
                        </a:lnSpc>
                        <a:spcAft>
                          <a:spcPts val="0"/>
                        </a:spcAft>
                      </a:pPr>
                      <a:r>
                        <a:rPr lang="pl-PL" sz="700" dirty="0">
                          <a:effectLst/>
                        </a:rPr>
                        <a:t>Osoby odpowiedzialne za zarządzanie</a:t>
                      </a:r>
                      <a:endParaRPr lang="pl-PL"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530" marR="45530" marT="0" marB="0"/>
                </a:tc>
                <a:tc>
                  <a:txBody>
                    <a:bodyPr/>
                    <a:lstStyle/>
                    <a:p>
                      <a:pPr indent="540385">
                        <a:spcAft>
                          <a:spcPts val="0"/>
                        </a:spcAft>
                      </a:pPr>
                      <a:r>
                        <a:rPr lang="pl-PL" sz="700" dirty="0">
                          <a:effectLst/>
                        </a:rPr>
                        <a:t>Dyrektor lub wicedyrektor szkoły. </a:t>
                      </a:r>
                    </a:p>
                    <a:p>
                      <a:pPr indent="540385">
                        <a:spcAft>
                          <a:spcPts val="0"/>
                        </a:spcAft>
                      </a:pPr>
                      <a:r>
                        <a:rPr lang="pl-PL" sz="700" dirty="0">
                          <a:effectLst/>
                        </a:rPr>
                        <a:t>W przypadku ich nieobecności – osoba upoważniona przez nich. </a:t>
                      </a:r>
                      <a:endParaRPr lang="pl-PL" sz="7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530" marR="45530" marT="0" marB="0"/>
                </a:tc>
                <a:extLst>
                  <a:ext uri="{0D108BD9-81ED-4DB2-BD59-A6C34878D82A}">
                    <a16:rowId xmlns:a16="http://schemas.microsoft.com/office/drawing/2014/main" val="3813425917"/>
                  </a:ext>
                </a:extLst>
              </a:tr>
              <a:tr h="5494213">
                <a:tc>
                  <a:txBody>
                    <a:bodyPr/>
                    <a:lstStyle/>
                    <a:p>
                      <a:pPr indent="540385">
                        <a:lnSpc>
                          <a:spcPct val="106000"/>
                        </a:lnSpc>
                        <a:spcAft>
                          <a:spcPts val="0"/>
                        </a:spcAft>
                      </a:pPr>
                      <a:r>
                        <a:rPr lang="pl-PL" sz="700">
                          <a:effectLst/>
                        </a:rPr>
                        <a:t>Sposób działania</a:t>
                      </a:r>
                      <a:endParaRPr lang="pl-PL" sz="700">
                        <a:effectLst/>
                        <a:latin typeface="Calibri" panose="020F0502020204030204" pitchFamily="34" charset="0"/>
                        <a:ea typeface="Calibri" panose="020F0502020204030204" pitchFamily="34" charset="0"/>
                        <a:cs typeface="Times New Roman" panose="02020603050405020304" pitchFamily="18" charset="0"/>
                      </a:endParaRPr>
                    </a:p>
                  </a:txBody>
                  <a:tcPr marL="45530" marR="45530" marT="0" marB="0"/>
                </a:tc>
                <a:tc>
                  <a:txBody>
                    <a:bodyPr/>
                    <a:lstStyle/>
                    <a:p>
                      <a:pPr indent="540385">
                        <a:spcAft>
                          <a:spcPts val="0"/>
                        </a:spcAft>
                      </a:pPr>
                      <a:r>
                        <a:rPr lang="pl-PL" sz="700" dirty="0">
                          <a:effectLst/>
                        </a:rPr>
                        <a:t>Wypadek ucznia jest to nagłe zdarzenie wywołane przyczyną zewnętrzną, powodujące uraz lub śmierć, które nastąpiło w czasie pozostawania ucznia pod opieką szkoły: na terenie szkoły lub poza jej terenem (w trakcie wycieczki lub wyjścia pod opieką nauczycieli). </a:t>
                      </a:r>
                    </a:p>
                    <a:p>
                      <a:pPr indent="540385">
                        <a:spcAft>
                          <a:spcPts val="0"/>
                        </a:spcAft>
                      </a:pPr>
                      <a:r>
                        <a:rPr lang="pl-PL" sz="700" dirty="0">
                          <a:effectLst/>
                        </a:rPr>
                        <a:t> </a:t>
                      </a:r>
                      <a:r>
                        <a:rPr lang="pl-PL" sz="700" dirty="0" smtClean="0">
                          <a:effectLst/>
                        </a:rPr>
                        <a:t>1</a:t>
                      </a:r>
                      <a:r>
                        <a:rPr lang="pl-PL" sz="700" dirty="0">
                          <a:effectLst/>
                        </a:rPr>
                        <a:t>. Udzielenie pierwszej pomocy przedmedycznej poszkodowanemu </a:t>
                      </a:r>
                    </a:p>
                    <a:p>
                      <a:pPr indent="540385">
                        <a:spcAft>
                          <a:spcPts val="0"/>
                        </a:spcAft>
                      </a:pPr>
                      <a:r>
                        <a:rPr lang="pl-PL" sz="700" dirty="0">
                          <a:effectLst/>
                        </a:rPr>
                        <a:t>Pracownik szkoły, który powziął wiadomość o wypadku ucznia niezwłocznie zapewnia poszkodowanemu opiekę, w szczególności sprowadzając fachową pomoc medyczną, a w miarę możliwości udzielając poszkodowanemu pierwszej pomocy. Udzielenie pierwszej pomocy w wypadkach jest prawnym obowiązkiem każdego pracownika szkoły. </a:t>
                      </a:r>
                    </a:p>
                    <a:p>
                      <a:pPr indent="540385">
                        <a:spcAft>
                          <a:spcPts val="0"/>
                        </a:spcAft>
                      </a:pPr>
                      <a:r>
                        <a:rPr lang="pl-PL" sz="700" dirty="0">
                          <a:effectLst/>
                        </a:rPr>
                        <a:t>Jej nieudzielenie, szczególnie w odniesieniu do osoby odpowiedzialnej za bezpieczeństwo ucznia, skutkuje sankcją karną. </a:t>
                      </a:r>
                    </a:p>
                    <a:p>
                      <a:pPr indent="540385">
                        <a:spcAft>
                          <a:spcPts val="0"/>
                        </a:spcAft>
                      </a:pPr>
                      <a:r>
                        <a:rPr lang="pl-PL" sz="700" dirty="0">
                          <a:effectLst/>
                        </a:rPr>
                        <a:t>W sytuacji wypadku ucznia, nauczyciel przerywa lekcję, wyprowadzając uczniów z miejsca zagrożenia, jeżeli miejsce, w którym są lub będą prowadzone zajęcia może stwarzać zagrożenie dla bezpieczeństwa uczniów. Pracownik zobowiązany jest do niezwłocznego powiadomienia dyrektora szkoły o sytuacji. </a:t>
                      </a:r>
                    </a:p>
                    <a:p>
                      <a:pPr indent="540385">
                        <a:spcAft>
                          <a:spcPts val="0"/>
                        </a:spcAft>
                      </a:pPr>
                      <a:r>
                        <a:rPr lang="pl-PL" sz="700" dirty="0">
                          <a:effectLst/>
                        </a:rPr>
                        <a:t>2. Obowiązek powiadamiania i zabezpieczenia miejsca zdarzenia </a:t>
                      </a:r>
                    </a:p>
                    <a:p>
                      <a:pPr indent="540385">
                        <a:spcAft>
                          <a:spcPts val="0"/>
                        </a:spcAft>
                      </a:pPr>
                      <a:r>
                        <a:rPr lang="pl-PL" sz="700" dirty="0">
                          <a:effectLst/>
                        </a:rPr>
                        <a:t>O każdym wypadku zawiadamia się niezwłocznie: rodziców (opiekunów) poszkodowanego, pracownika szkoły odpowiedzialnego za bezpieczeństwo i higienę pracy, społecznego inspektora pracy, organ prowadzący szkołę lub placówkę oraz radę rodziców. </a:t>
                      </a:r>
                    </a:p>
                    <a:p>
                      <a:pPr indent="540385">
                        <a:spcAft>
                          <a:spcPts val="0"/>
                        </a:spcAft>
                      </a:pPr>
                      <a:r>
                        <a:rPr lang="pl-PL" sz="700" dirty="0">
                          <a:effectLst/>
                        </a:rPr>
                        <a:t>O wypadku śmiertelnym, ciężkim i zbiorowym zawiadamia się niezwłocznie prokuratora i kuratora oświaty. O wypadku, do którego doszło w wyniku zatrucia, zawiadamia się niezwłocznie państwowego inspektora sanitarnego. Zawiadomień dokonuje dyrektor lub upoważniony przez niego pracownik szkoły. Fakt ten powiadamiający dokumentuje wpisem w dzienniku zajęć podając datę i godzinę powiadomienia rodziców / opiekunów prawnych ucznia o wypadku. Przy lekkich przypadkach (brak wyraźnych obrażeń – np. widoczne tylko lekkie zaczerwienienie, zadrapanie, lekkie skaleczenie), po udzieleniu pierwszej pomocy poszkodowanemu uczniowi, powiadamiający o zdarzeniu ustala z nim: potrzebę wezwania pogotowia ratunkowego lub potrzebę wcześniejszego przyjścia rodzica i godzinę odbioru dziecka ze szkoły w dniu zdarzenia. Informację o powyższych ustaleniach powiadamiający zamieszcza również w dzienniku zajęć. </a:t>
                      </a:r>
                    </a:p>
                    <a:p>
                      <a:pPr indent="540385">
                        <a:spcAft>
                          <a:spcPts val="0"/>
                        </a:spcAft>
                      </a:pPr>
                      <a:r>
                        <a:rPr lang="pl-PL" sz="700" dirty="0">
                          <a:effectLst/>
                        </a:rPr>
                        <a:t>W każdym trudniejszym przypadku (widoczne obrażenia, urazy, niepokojące objawy) dyrektor lub upoważniona osoba wzywa pogotowie ratunkowe. W przypadku stwierdzenia przez lekarza potrzeby pobytu ucznia w szpitalu, </a:t>
                      </a:r>
                    </a:p>
                    <a:p>
                      <a:pPr indent="540385">
                        <a:spcAft>
                          <a:spcPts val="0"/>
                        </a:spcAft>
                      </a:pPr>
                      <a:r>
                        <a:rPr lang="pl-PL" sz="700" dirty="0">
                          <a:effectLst/>
                        </a:rPr>
                        <a:t>należy zapewnić uczniowi opiekę w </a:t>
                      </a:r>
                      <a:r>
                        <a:rPr lang="pl-PL" sz="650" dirty="0">
                          <a:effectLst/>
                        </a:rPr>
                        <a:t>drodze</a:t>
                      </a:r>
                      <a:r>
                        <a:rPr lang="pl-PL" sz="700" dirty="0">
                          <a:effectLst/>
                        </a:rPr>
                        <a:t> do szpitala. </a:t>
                      </a:r>
                    </a:p>
                    <a:p>
                      <a:pPr indent="540385">
                        <a:spcAft>
                          <a:spcPts val="0"/>
                        </a:spcAft>
                      </a:pPr>
                      <a:r>
                        <a:rPr lang="pl-PL" sz="700" dirty="0">
                          <a:effectLst/>
                        </a:rPr>
                        <a:t>Jeżeli wypadek został spowodowany niesprawnością techniczną pomieszczenia lub urządzeń, miejsce wypadku pozostawia się nienaruszone. Dyrektor zabezpiecza je do czasu dokonania oględzin lub wykonania szkicu przez zespół powypadkowy. </a:t>
                      </a:r>
                    </a:p>
                    <a:p>
                      <a:pPr indent="540385">
                        <a:spcAft>
                          <a:spcPts val="0"/>
                        </a:spcAft>
                      </a:pPr>
                      <a:r>
                        <a:rPr lang="pl-PL" sz="700" dirty="0">
                          <a:effectLst/>
                        </a:rPr>
                        <a:t>Jeżeli wypadek zdarzył się w czasie wyjścia, imprezy organizowanej poza terenem szkoły, wszystkie stosowne decyzje podejmuje opiekun grupy/kierownik wycieczki i odpowiada za nie. Do czasu rozpoczęcia pracy przez zespół powypadkowy dyrektor zabezpiecza miejsce wypadku w sposób wykluczający dopuszczenie osób niepowołanych. </a:t>
                      </a:r>
                    </a:p>
                    <a:p>
                      <a:pPr indent="540385">
                        <a:spcAft>
                          <a:spcPts val="0"/>
                        </a:spcAft>
                      </a:pPr>
                      <a:r>
                        <a:rPr lang="pl-PL" sz="700" dirty="0">
                          <a:effectLst/>
                        </a:rPr>
                        <a:t>Jeżeli czynności związanych z zabezpieczeniem miejsca wypadku nie może wykonać dyrektor, wykonuje je upoważniony przez dyrektora pracownik szkoły. </a:t>
                      </a:r>
                    </a:p>
                    <a:p>
                      <a:pPr indent="540385">
                        <a:spcAft>
                          <a:spcPts val="0"/>
                        </a:spcAft>
                      </a:pPr>
                      <a:r>
                        <a:rPr lang="pl-PL" sz="700" dirty="0">
                          <a:effectLst/>
                        </a:rPr>
                        <a:t>3. Zespół powypadkowy </a:t>
                      </a:r>
                    </a:p>
                    <a:p>
                      <a:pPr indent="540385">
                        <a:spcAft>
                          <a:spcPts val="0"/>
                        </a:spcAft>
                      </a:pPr>
                      <a:r>
                        <a:rPr lang="pl-PL" sz="700" dirty="0">
                          <a:effectLst/>
                        </a:rPr>
                        <a:t>Dyrektor szkoły powołuje zespół powypadkowy. W jego skład wchodzi z zasady pracownik odpowiedzialny za służby bezpieczeństwo i higienę pracy. Jeżeli w składzie zespołu nie może uczestniczyć pracownik służby BHP, w skład zespołu wchodzi dyrektor szkoły. W składzie zespołu może uczestniczyć przedstawiciel organu prowadzącego, kuratora oświaty lub rady rodziców. </a:t>
                      </a:r>
                    </a:p>
                    <a:p>
                      <a:pPr indent="540385">
                        <a:spcAft>
                          <a:spcPts val="0"/>
                        </a:spcAft>
                      </a:pPr>
                      <a:r>
                        <a:rPr lang="pl-PL" sz="700" dirty="0">
                          <a:effectLst/>
                        </a:rPr>
                        <a:t>Przewodniczącym zespołu jest pracownik odpowiedzialny za BHP w szkole, a jeżeli nie ma go w składzie zespołu – przewodniczącego zespołu spośród pracowników szkoły wyznacza dyrektor. </a:t>
                      </a:r>
                    </a:p>
                    <a:p>
                      <a:pPr indent="540385">
                        <a:spcAft>
                          <a:spcPts val="0"/>
                        </a:spcAft>
                      </a:pPr>
                      <a:r>
                        <a:rPr lang="pl-PL" sz="700" dirty="0">
                          <a:effectLst/>
                        </a:rPr>
                        <a:t>4. Postępowanie powypadkowe </a:t>
                      </a:r>
                    </a:p>
                    <a:p>
                      <a:pPr indent="540385">
                        <a:spcAft>
                          <a:spcPts val="0"/>
                        </a:spcAft>
                      </a:pPr>
                      <a:r>
                        <a:rPr lang="pl-PL" sz="700" dirty="0">
                          <a:effectLst/>
                        </a:rPr>
                        <a:t>Zespół powypadkowy: </a:t>
                      </a:r>
                    </a:p>
                    <a:p>
                      <a:pPr indent="540385">
                        <a:spcAft>
                          <a:spcPts val="0"/>
                        </a:spcAft>
                      </a:pPr>
                      <a:r>
                        <a:rPr lang="pl-PL" sz="700" dirty="0">
                          <a:effectLst/>
                        </a:rPr>
                        <a:t> przeprowadza postępowanie powypadkowe i sporządza dokumentację powypadkową </a:t>
                      </a:r>
                    </a:p>
                    <a:p>
                      <a:pPr indent="540385">
                        <a:spcAft>
                          <a:spcPts val="0"/>
                        </a:spcAft>
                      </a:pPr>
                      <a:r>
                        <a:rPr lang="pl-PL" sz="700" dirty="0">
                          <a:effectLst/>
                        </a:rPr>
                        <a:t> rozmawia z uczniem (w obecności rodzica lub wychowawcy/pedagoga/psychologa szkolnego) i sporządza protokół przesłuchania </a:t>
                      </a:r>
                    </a:p>
                    <a:p>
                      <a:pPr indent="540385">
                        <a:spcAft>
                          <a:spcPts val="0"/>
                        </a:spcAft>
                      </a:pPr>
                      <a:r>
                        <a:rPr lang="pl-PL" sz="700" dirty="0">
                          <a:effectLst/>
                        </a:rPr>
                        <a:t> rozmawia ze świadkami wypadku i sporządza protokoły przesłuchania; jeżeli świadkami są uczniowie - przesłuchanie odbywa się w obecności wychowawcy lub pedagoga/psychologa szkolnego, a protokół przesłuchania odczytuje się w obecności ucznia - świadka i jego rodziców </a:t>
                      </a:r>
                    </a:p>
                    <a:p>
                      <a:pPr indent="540385">
                        <a:spcAft>
                          <a:spcPts val="0"/>
                        </a:spcAft>
                      </a:pPr>
                      <a:r>
                        <a:rPr lang="pl-PL" sz="700" dirty="0">
                          <a:effectLst/>
                        </a:rPr>
                        <a:t> sporządza szkic lub fotografię miejsca wypadku </a:t>
                      </a:r>
                    </a:p>
                    <a:p>
                      <a:pPr indent="540385">
                        <a:spcAft>
                          <a:spcPts val="0"/>
                        </a:spcAft>
                      </a:pPr>
                      <a:r>
                        <a:rPr lang="pl-PL" sz="700" dirty="0">
                          <a:effectLst/>
                        </a:rPr>
                        <a:t> uzyskuje pisemne oświadczenie nauczyciela, pod opieką którego uczeń przebywał w czasie, gdy zdarzył się wypadek </a:t>
                      </a:r>
                    </a:p>
                    <a:p>
                      <a:pPr indent="540385">
                        <a:spcAft>
                          <a:spcPts val="0"/>
                        </a:spcAft>
                      </a:pPr>
                      <a:r>
                        <a:rPr lang="pl-PL" sz="700" dirty="0">
                          <a:effectLst/>
                        </a:rPr>
                        <a:t> uzyskuje opinię lekarską z opisem doznanych obrażeń i określeniem rodzaju wypadku </a:t>
                      </a:r>
                    </a:p>
                    <a:p>
                      <a:pPr indent="540385">
                        <a:spcAft>
                          <a:spcPts val="0"/>
                        </a:spcAft>
                      </a:pPr>
                      <a:r>
                        <a:rPr lang="pl-PL" sz="700" dirty="0">
                          <a:effectLst/>
                        </a:rPr>
                        <a:t> sporządza protokół powypadkowy nie później niż w ciągu 14 dni od daty uzyskania zawiadomienia o wypadku – protokół powypadkowy podpisują członkowie zespołu oraz dyrektor szkoły. </a:t>
                      </a:r>
                    </a:p>
                    <a:p>
                      <a:pPr indent="540385">
                        <a:spcAft>
                          <a:spcPts val="0"/>
                        </a:spcAft>
                      </a:pPr>
                      <a:r>
                        <a:rPr lang="pl-PL" sz="700" dirty="0">
                          <a:effectLst/>
                        </a:rPr>
                        <a:t>Przekroczenie 14 dniowego terminu może nastąpić w przypadku, gdy wystąpią uzasadnione przeszkody lub trudności uniemożliwiające sporządzenie protokołu w wyznaczonym terminie. W sprawach spornych rozstrzygające jest stanowisko przewodniczącego zespołu. </a:t>
                      </a:r>
                    </a:p>
                    <a:p>
                      <a:pPr indent="540385">
                        <a:spcAft>
                          <a:spcPts val="0"/>
                        </a:spcAft>
                      </a:pPr>
                      <a:r>
                        <a:rPr lang="pl-PL" sz="700" dirty="0">
                          <a:effectLst/>
                        </a:rPr>
                        <a:t>Członek zespołu, który nie zgadza się ze stanowiskiem przewodniczącego, może </a:t>
                      </a:r>
                    </a:p>
                    <a:p>
                      <a:pPr indent="540385">
                        <a:spcAft>
                          <a:spcPts val="0"/>
                        </a:spcAft>
                      </a:pPr>
                      <a:r>
                        <a:rPr lang="pl-PL" sz="700" dirty="0">
                          <a:effectLst/>
                        </a:rPr>
                        <a:t>złożyć zdanie odrębne, które odnotowuje się w protokole powypadkowym. Protokół powypadkowy podpisują członkowie zespołu oraz dyrektor szkoły. Jeżeli do treści protokołu powypadkowego nie zostały zgłoszone zastrzeżenia przez rodziców ucznia poszkodowanego postępowanie powypadkowe uznaje się za zakończone. Protokół powypadkowy sporządza się w trzech egzemplarzach dla: poszkodowanego, szkoły, która przechowuje go w dokumentacji powypadkowej wypadku ucznia oraz dla organu prowadzącego lub kuratora oświaty (na żądanie). </a:t>
                      </a:r>
                    </a:p>
                    <a:p>
                      <a:pPr indent="540385">
                        <a:spcAft>
                          <a:spcPts val="0"/>
                        </a:spcAft>
                      </a:pPr>
                      <a:r>
                        <a:rPr lang="pl-PL" sz="700" dirty="0">
                          <a:effectLst/>
                        </a:rPr>
                        <a:t>Z treścią protokołu powypadkowego i innymi materiałami postępowania powypadkowego zaznajamia się: poszkodowanego pełnoletniego i rodziców (opiekunów) poszkodowanego małoletniego. Jeżeli poszkodowany pełnoletni zmarł lub nie pozwala mu na to stan zdrowia, z materiałami postępowania powypadkowego zaznajamia się jego rodziców (opiekunów). Protokół powypadkowy doręcza się osobom uprawnionym do zaznajomienia się z materiałami postępowania powypadkowego. </a:t>
                      </a:r>
                    </a:p>
                    <a:p>
                      <a:pPr indent="540385">
                        <a:spcAft>
                          <a:spcPts val="0"/>
                        </a:spcAft>
                      </a:pPr>
                      <a:r>
                        <a:rPr lang="pl-PL" sz="700" dirty="0">
                          <a:effectLst/>
                        </a:rPr>
                        <a:t>5. Składanie zastrzeżeń do protokołu powypadkowego </a:t>
                      </a:r>
                    </a:p>
                    <a:p>
                      <a:pPr indent="540385">
                        <a:spcAft>
                          <a:spcPts val="0"/>
                        </a:spcAft>
                      </a:pPr>
                      <a:r>
                        <a:rPr lang="pl-PL" sz="700" dirty="0">
                          <a:effectLst/>
                        </a:rPr>
                        <a:t>W ciągu 7 dni od dnia doręczenia protokołu powypadkowego osoby, którym doręczono protokół, mogą złożyć zastrzeżenia do ustaleń protokołu (są o tym informowani przy odbieraniu protokołu). Zastrzeżenia składa się przewodniczącemu zespołu: ustnie i wtedy przewodniczący wpisuje je do protokołu lub na piśmie. Zastrzeżenia mogą dotyczyć w szczególności: niewykorzystania wszystkich środków dowodowych niezbędnych dla ustalenia stanu faktycznego, sprzeczności istotnych ustaleń protokołu z zebranym materiałem dowodowym Zastrzeżenia rozpatruje organ prowadzący szkołę. Po rozpatrzeniu zastrzeżeń organ prowadzący szkołę może: zlecić dotychczasowemu zespołowi wyjaśnienie ustaleń protokołu lub przeprowadzenie określonych czynności dowodowych, powołać nowy zespół celem ponownego przeprowadzenia postępowania powypadkowego. </a:t>
                      </a:r>
                    </a:p>
                    <a:p>
                      <a:pPr indent="540385">
                        <a:spcAft>
                          <a:spcPts val="0"/>
                        </a:spcAft>
                      </a:pPr>
                      <a:r>
                        <a:rPr lang="pl-PL" sz="700" dirty="0">
                          <a:effectLst/>
                        </a:rPr>
                        <a:t>6. Dokumentacja </a:t>
                      </a:r>
                    </a:p>
                    <a:p>
                      <a:pPr indent="540385">
                        <a:spcAft>
                          <a:spcPts val="0"/>
                        </a:spcAft>
                      </a:pPr>
                      <a:r>
                        <a:rPr lang="pl-PL" sz="700" dirty="0">
                          <a:effectLst/>
                        </a:rPr>
                        <a:t>Dyrektor szkoły prowadzi rejestr wypadków. Dyrektor wskazuje prawidłowe zachowania i odstępstwa od niniejszej procedury, informuje o wnioskach i podjętych działaniach profilaktycznych zmierzających do zapobiegania analogicznym wypadkom. </a:t>
                      </a:r>
                      <a:endParaRPr lang="pl-PL" sz="7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530" marR="45530" marT="0" marB="0"/>
                </a:tc>
                <a:extLst>
                  <a:ext uri="{0D108BD9-81ED-4DB2-BD59-A6C34878D82A}">
                    <a16:rowId xmlns:a16="http://schemas.microsoft.com/office/drawing/2014/main" val="3975921836"/>
                  </a:ext>
                </a:extLst>
              </a:tr>
            </a:tbl>
          </a:graphicData>
        </a:graphic>
      </p:graphicFrame>
      <p:sp>
        <p:nvSpPr>
          <p:cNvPr id="5" name="Rectangle 1"/>
          <p:cNvSpPr>
            <a:spLocks noChangeArrowheads="1"/>
          </p:cNvSpPr>
          <p:nvPr/>
        </p:nvSpPr>
        <p:spPr bwMode="auto">
          <a:xfrm>
            <a:off x="-4641179" y="0"/>
            <a:ext cx="1860314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2284851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9753" y="116378"/>
            <a:ext cx="11912138" cy="1313411"/>
          </a:xfrm>
        </p:spPr>
        <p:txBody>
          <a:bodyPr>
            <a:normAutofit/>
          </a:bodyPr>
          <a:lstStyle/>
          <a:p>
            <a:r>
              <a:rPr lang="pl-PL" b="1" dirty="0"/>
              <a:t>Procedura postępowania na wypadek popełnienia przez ucznia czynu karalnego </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745722678"/>
              </p:ext>
            </p:extLst>
          </p:nvPr>
        </p:nvGraphicFramePr>
        <p:xfrm>
          <a:off x="367468" y="1429790"/>
          <a:ext cx="11519731" cy="4829147"/>
        </p:xfrm>
        <a:graphic>
          <a:graphicData uri="http://schemas.openxmlformats.org/drawingml/2006/table">
            <a:tbl>
              <a:tblPr firstRow="1" firstCol="1" bandRow="1">
                <a:tableStyleId>{5C22544A-7EE6-4342-B048-85BDC9FD1C3A}</a:tableStyleId>
              </a:tblPr>
              <a:tblGrid>
                <a:gridCol w="1948559">
                  <a:extLst>
                    <a:ext uri="{9D8B030D-6E8A-4147-A177-3AD203B41FA5}">
                      <a16:colId xmlns:a16="http://schemas.microsoft.com/office/drawing/2014/main" val="193462221"/>
                    </a:ext>
                  </a:extLst>
                </a:gridCol>
                <a:gridCol w="9571172">
                  <a:extLst>
                    <a:ext uri="{9D8B030D-6E8A-4147-A177-3AD203B41FA5}">
                      <a16:colId xmlns:a16="http://schemas.microsoft.com/office/drawing/2014/main" val="806675744"/>
                    </a:ext>
                  </a:extLst>
                </a:gridCol>
              </a:tblGrid>
              <a:tr h="218240">
                <a:tc>
                  <a:txBody>
                    <a:bodyPr/>
                    <a:lstStyle/>
                    <a:p>
                      <a:pPr indent="540385">
                        <a:lnSpc>
                          <a:spcPct val="106000"/>
                        </a:lnSpc>
                        <a:spcAft>
                          <a:spcPts val="0"/>
                        </a:spcAft>
                      </a:pPr>
                      <a:r>
                        <a:rPr lang="pl-PL" sz="1050">
                          <a:effectLst/>
                        </a:rPr>
                        <a:t> </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pl-PL" sz="1050" b="1" i="0" u="none" strike="noStrike" kern="1200" baseline="0" dirty="0" smtClean="0">
                          <a:solidFill>
                            <a:schemeClr val="lt1"/>
                          </a:solidFill>
                          <a:latin typeface="+mn-lt"/>
                          <a:ea typeface="+mn-ea"/>
                          <a:cs typeface="+mn-cs"/>
                        </a:rPr>
                        <a:t>POPEŁNIENIE PRZEZ UCZNIA CZYNU KARALNEGO </a:t>
                      </a:r>
                      <a:r>
                        <a:rPr lang="pl-PL" sz="1050" b="0" i="0" u="none" strike="noStrike" kern="1200" baseline="0" dirty="0" smtClean="0">
                          <a:solidFill>
                            <a:schemeClr val="lt1"/>
                          </a:solidFill>
                          <a:latin typeface="+mn-lt"/>
                          <a:ea typeface="+mn-ea"/>
                          <a:cs typeface="+mn-cs"/>
                        </a:rPr>
                        <a:t>	</a:t>
                      </a:r>
                    </a:p>
                  </a:txBody>
                  <a:tcPr marL="68580" marR="68580" marT="0" marB="0"/>
                </a:tc>
                <a:extLst>
                  <a:ext uri="{0D108BD9-81ED-4DB2-BD59-A6C34878D82A}">
                    <a16:rowId xmlns:a16="http://schemas.microsoft.com/office/drawing/2014/main" val="561535056"/>
                  </a:ext>
                </a:extLst>
              </a:tr>
              <a:tr h="342058">
                <a:tc>
                  <a:txBody>
                    <a:bodyPr/>
                    <a:lstStyle/>
                    <a:p>
                      <a:pPr indent="540385">
                        <a:lnSpc>
                          <a:spcPct val="106000"/>
                        </a:lnSpc>
                        <a:spcAft>
                          <a:spcPts val="0"/>
                        </a:spcAft>
                      </a:pPr>
                      <a:r>
                        <a:rPr lang="pl-PL" sz="1050">
                          <a:effectLst/>
                        </a:rPr>
                        <a:t>Cel </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50">
                          <a:effectLst/>
                        </a:rPr>
                        <a:t>Zapewnienie bezpieczeństwa fizycznego w szkole na wypadek popełnienia przez ucznia czynu karalnego oraz udzielenie pomocy uczniowi – sprawcy czynu karalnego </a:t>
                      </a:r>
                      <a:endParaRPr lang="pl-PL" sz="105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1439705701"/>
                  </a:ext>
                </a:extLst>
              </a:tr>
              <a:tr h="351460">
                <a:tc>
                  <a:txBody>
                    <a:bodyPr/>
                    <a:lstStyle/>
                    <a:p>
                      <a:pPr indent="540385">
                        <a:lnSpc>
                          <a:spcPct val="106000"/>
                        </a:lnSpc>
                        <a:spcAft>
                          <a:spcPts val="0"/>
                        </a:spcAft>
                      </a:pPr>
                      <a:r>
                        <a:rPr lang="pl-PL" sz="1050">
                          <a:effectLst/>
                        </a:rPr>
                        <a:t>Osoby odpowiedzialne za zarządzanie</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50" dirty="0">
                          <a:effectLst/>
                        </a:rPr>
                        <a:t>Dyrektor lub wicedyrektor szkoły, osoba wyznaczona w przypadku nieobecności w/w. </a:t>
                      </a:r>
                      <a:endParaRPr lang="pl-PL" sz="105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802820281"/>
                  </a:ext>
                </a:extLst>
              </a:tr>
              <a:tr h="2062138">
                <a:tc>
                  <a:txBody>
                    <a:bodyPr/>
                    <a:lstStyle/>
                    <a:p>
                      <a:pPr indent="540385">
                        <a:spcAft>
                          <a:spcPts val="0"/>
                        </a:spcAft>
                      </a:pPr>
                      <a:r>
                        <a:rPr lang="pl-PL" sz="1050">
                          <a:effectLst/>
                        </a:rPr>
                        <a:t>Podstawy uruchomienia działań </a:t>
                      </a:r>
                      <a:endParaRPr lang="pl-PL" sz="105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50" dirty="0">
                          <a:effectLst/>
                        </a:rPr>
                        <a:t>Przypadek dotyczy czynów zabronionych przez ustawę o postępowaniu w sprawach nieletnich rozumianych jako przestępstwo, przestępstwo skarbowe albo wykroczenie określone w artykułach: </a:t>
                      </a:r>
                    </a:p>
                    <a:p>
                      <a:pPr indent="540385">
                        <a:spcAft>
                          <a:spcPts val="0"/>
                        </a:spcAft>
                      </a:pPr>
                      <a:r>
                        <a:rPr lang="pl-PL" sz="1050" dirty="0">
                          <a:effectLst/>
                        </a:rPr>
                        <a:t> art. 50a – posiadanie noża, maczety lub innego podobnie niebezpiecznego przedmiotu w miejscu publicznym </a:t>
                      </a:r>
                    </a:p>
                    <a:p>
                      <a:pPr indent="540385">
                        <a:spcAft>
                          <a:spcPts val="0"/>
                        </a:spcAft>
                      </a:pPr>
                      <a:r>
                        <a:rPr lang="pl-PL" sz="1050" dirty="0">
                          <a:effectLst/>
                        </a:rPr>
                        <a:t> art. 51 – zakłócenie spokoju lub porządku publicznego, </a:t>
                      </a:r>
                    </a:p>
                    <a:p>
                      <a:pPr indent="540385">
                        <a:spcAft>
                          <a:spcPts val="0"/>
                        </a:spcAft>
                      </a:pPr>
                      <a:r>
                        <a:rPr lang="pl-PL" sz="1050" dirty="0">
                          <a:effectLst/>
                        </a:rPr>
                        <a:t> art. 69 – umyślne niszczenie, uszkadzanie, usuwanie znaków, </a:t>
                      </a:r>
                    </a:p>
                    <a:p>
                      <a:pPr indent="540385">
                        <a:spcAft>
                          <a:spcPts val="0"/>
                        </a:spcAft>
                      </a:pPr>
                      <a:r>
                        <a:rPr lang="pl-PL" sz="1050" dirty="0">
                          <a:effectLst/>
                        </a:rPr>
                        <a:t> art. 74 – niszczenie, uszkadzanie, usuwanie znaków ostrzegawczych, </a:t>
                      </a:r>
                    </a:p>
                    <a:p>
                      <a:pPr indent="540385">
                        <a:spcAft>
                          <a:spcPts val="0"/>
                        </a:spcAft>
                      </a:pPr>
                      <a:r>
                        <a:rPr lang="pl-PL" sz="1050" dirty="0">
                          <a:effectLst/>
                        </a:rPr>
                        <a:t> art. 76 – rzucanie przedmiotami w pojazd mechaniczny, </a:t>
                      </a:r>
                    </a:p>
                    <a:p>
                      <a:pPr indent="540385">
                        <a:spcAft>
                          <a:spcPts val="0"/>
                        </a:spcAft>
                      </a:pPr>
                      <a:r>
                        <a:rPr lang="pl-PL" sz="1050" dirty="0">
                          <a:effectLst/>
                        </a:rPr>
                        <a:t> art. 85 – samowolne ustawianie, niszczenie, uszkadzanie znaków, </a:t>
                      </a:r>
                    </a:p>
                    <a:p>
                      <a:pPr indent="540385">
                        <a:spcAft>
                          <a:spcPts val="0"/>
                        </a:spcAft>
                      </a:pPr>
                      <a:r>
                        <a:rPr lang="pl-PL" sz="1050" dirty="0">
                          <a:effectLst/>
                        </a:rPr>
                        <a:t> art. 87 – prowadzenie pojazdu w stanie po użyciu alkoholu, </a:t>
                      </a:r>
                    </a:p>
                    <a:p>
                      <a:pPr indent="540385">
                        <a:spcAft>
                          <a:spcPts val="0"/>
                        </a:spcAft>
                      </a:pPr>
                      <a:r>
                        <a:rPr lang="pl-PL" sz="1050" dirty="0">
                          <a:effectLst/>
                        </a:rPr>
                        <a:t> art. 119 – kradzież lub przywłaszczenie, </a:t>
                      </a:r>
                    </a:p>
                    <a:p>
                      <a:pPr indent="540385">
                        <a:spcAft>
                          <a:spcPts val="0"/>
                        </a:spcAft>
                      </a:pPr>
                      <a:r>
                        <a:rPr lang="pl-PL" sz="1050" dirty="0">
                          <a:effectLst/>
                        </a:rPr>
                        <a:t> art. 122 – paserstwo czyli nabycie mienia, wiedząc o tym, że pochodzi ono z kradzieży, </a:t>
                      </a:r>
                    </a:p>
                    <a:p>
                      <a:pPr indent="540385">
                        <a:spcAft>
                          <a:spcPts val="0"/>
                        </a:spcAft>
                      </a:pPr>
                      <a:r>
                        <a:rPr lang="pl-PL" sz="1050" dirty="0">
                          <a:effectLst/>
                        </a:rPr>
                        <a:t> art. 124 – niszczenie lub uszkadzanie cudzej rzeczy, </a:t>
                      </a:r>
                    </a:p>
                    <a:p>
                      <a:pPr indent="540385">
                        <a:spcAft>
                          <a:spcPts val="0"/>
                        </a:spcAft>
                      </a:pPr>
                      <a:r>
                        <a:rPr lang="pl-PL" sz="1050" dirty="0">
                          <a:effectLst/>
                        </a:rPr>
                        <a:t> art. 133 – spekulacja biletami, tzw. konik, </a:t>
                      </a:r>
                    </a:p>
                    <a:p>
                      <a:pPr indent="540385">
                        <a:spcAft>
                          <a:spcPts val="0"/>
                        </a:spcAft>
                      </a:pPr>
                      <a:r>
                        <a:rPr lang="pl-PL" sz="1050" dirty="0">
                          <a:effectLst/>
                        </a:rPr>
                        <a:t> art. 143 – utrudnianie lub uniemożliwianie korzystania z urządzeń użytku publicznego. </a:t>
                      </a:r>
                    </a:p>
                    <a:p>
                      <a:pPr indent="540385">
                        <a:spcAft>
                          <a:spcPts val="0"/>
                        </a:spcAft>
                      </a:pPr>
                      <a:r>
                        <a:rPr lang="pl-PL" sz="1050" dirty="0">
                          <a:effectLst/>
                        </a:rPr>
                        <a:t> </a:t>
                      </a:r>
                      <a:endParaRPr lang="pl-PL" sz="105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3538266923"/>
                  </a:ext>
                </a:extLst>
              </a:tr>
              <a:tr h="1368232">
                <a:tc>
                  <a:txBody>
                    <a:bodyPr/>
                    <a:lstStyle/>
                    <a:p>
                      <a:pPr indent="540385">
                        <a:lnSpc>
                          <a:spcPct val="106000"/>
                        </a:lnSpc>
                        <a:spcAft>
                          <a:spcPts val="0"/>
                        </a:spcAft>
                      </a:pPr>
                      <a:r>
                        <a:rPr lang="pl-PL" sz="1050">
                          <a:effectLst/>
                        </a:rPr>
                        <a:t>Sposób działania</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50" dirty="0">
                          <a:effectLst/>
                        </a:rPr>
                        <a:t> Osoba będąca świadkiem/dostrzegła zagrożenie zobowiązania jest do powiadomienia dyrektora szkoły. </a:t>
                      </a:r>
                    </a:p>
                    <a:p>
                      <a:pPr indent="540385">
                        <a:spcAft>
                          <a:spcPts val="0"/>
                        </a:spcAft>
                      </a:pPr>
                      <a:r>
                        <a:rPr lang="pl-PL" sz="1050" dirty="0">
                          <a:effectLst/>
                        </a:rPr>
                        <a:t> Dyrektor szkoły odpowiada za ustalenie okoliczności czynu i ewentualnych świadków zdarzenia </a:t>
                      </a:r>
                    </a:p>
                    <a:p>
                      <a:pPr indent="540385">
                        <a:spcAft>
                          <a:spcPts val="0"/>
                        </a:spcAft>
                      </a:pPr>
                      <a:r>
                        <a:rPr lang="pl-PL" sz="1050" dirty="0">
                          <a:effectLst/>
                        </a:rPr>
                        <a:t> W przypadku, gdy sprawca jest znany i przebywa na terenie szkoły, wyznaczone przez niego osoby winny zatrzymać i przekazać go dyrektorowi szkoły lub pedagogowi szkolnemu pod opiekę. </a:t>
                      </a:r>
                    </a:p>
                    <a:p>
                      <a:pPr indent="540385">
                        <a:spcAft>
                          <a:spcPts val="0"/>
                        </a:spcAft>
                      </a:pPr>
                      <a:r>
                        <a:rPr lang="pl-PL" sz="1050" dirty="0">
                          <a:effectLst/>
                        </a:rPr>
                        <a:t> Dyrektor szkoły winien powiadomić rodziców ucznia o zaistniałym przypadku. </a:t>
                      </a:r>
                    </a:p>
                    <a:p>
                      <a:pPr indent="540385">
                        <a:spcAft>
                          <a:spcPts val="0"/>
                        </a:spcAft>
                      </a:pPr>
                      <a:r>
                        <a:rPr lang="pl-PL" sz="1050" dirty="0">
                          <a:effectLst/>
                        </a:rPr>
                        <a:t> Dyrektor szkoły jest zobowiązany do niezwłocznego powiadomienia Policji w przypadku, gdy sprawa jest poważna (np. rozbój, uszkodzenie ciała, itp.) lub w przypadku, gdy nieletni sprawca nie jest uczniem szkoły i jego tożsamość jest nieznana. Do jego obowiązków należy także zabezpieczenie ewentualnych dowodów lub przedmiotów pochodzących z przestępstwa i przekazanie ich Policji. </a:t>
                      </a:r>
                      <a:endParaRPr lang="pl-PL" sz="105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454905580"/>
                  </a:ext>
                </a:extLst>
              </a:tr>
            </a:tbl>
          </a:graphicData>
        </a:graphic>
      </p:graphicFrame>
      <p:sp>
        <p:nvSpPr>
          <p:cNvPr id="5" name="Rectangle 1"/>
          <p:cNvSpPr>
            <a:spLocks noChangeArrowheads="1"/>
          </p:cNvSpPr>
          <p:nvPr/>
        </p:nvSpPr>
        <p:spPr bwMode="auto">
          <a:xfrm>
            <a:off x="-1417821" y="0"/>
            <a:ext cx="1405825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1561096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2633" y="124691"/>
            <a:ext cx="11646130" cy="1205345"/>
          </a:xfrm>
        </p:spPr>
        <p:txBody>
          <a:bodyPr>
            <a:normAutofit/>
          </a:bodyPr>
          <a:lstStyle/>
          <a:p>
            <a:r>
              <a:rPr lang="pl-PL" b="1" dirty="0"/>
              <a:t>Procedura postępowania na wypadek ucznia będącego ofiarą czynu karalnego </a:t>
            </a:r>
            <a:endParaRPr lang="pl-PL" dirty="0"/>
          </a:p>
        </p:txBody>
      </p:sp>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7" name="Symbol zastępczy zawartości 6"/>
          <p:cNvGraphicFramePr>
            <a:graphicFrameLocks noGrp="1"/>
          </p:cNvGraphicFramePr>
          <p:nvPr>
            <p:ph idx="1"/>
            <p:extLst>
              <p:ext uri="{D42A27DB-BD31-4B8C-83A1-F6EECF244321}">
                <p14:modId xmlns:p14="http://schemas.microsoft.com/office/powerpoint/2010/main" val="2388881526"/>
              </p:ext>
            </p:extLst>
          </p:nvPr>
        </p:nvGraphicFramePr>
        <p:xfrm>
          <a:off x="498765" y="1589518"/>
          <a:ext cx="10004016" cy="3407615"/>
        </p:xfrm>
        <a:graphic>
          <a:graphicData uri="http://schemas.openxmlformats.org/drawingml/2006/table">
            <a:tbl>
              <a:tblPr firstRow="1" firstCol="1" bandRow="1">
                <a:tableStyleId>{5C22544A-7EE6-4342-B048-85BDC9FD1C3A}</a:tableStyleId>
              </a:tblPr>
              <a:tblGrid>
                <a:gridCol w="1692175">
                  <a:extLst>
                    <a:ext uri="{9D8B030D-6E8A-4147-A177-3AD203B41FA5}">
                      <a16:colId xmlns:a16="http://schemas.microsoft.com/office/drawing/2014/main" val="3749261158"/>
                    </a:ext>
                  </a:extLst>
                </a:gridCol>
                <a:gridCol w="8311841">
                  <a:extLst>
                    <a:ext uri="{9D8B030D-6E8A-4147-A177-3AD203B41FA5}">
                      <a16:colId xmlns:a16="http://schemas.microsoft.com/office/drawing/2014/main" val="3477449491"/>
                    </a:ext>
                  </a:extLst>
                </a:gridCol>
              </a:tblGrid>
              <a:tr h="253258">
                <a:tc>
                  <a:txBody>
                    <a:bodyPr/>
                    <a:lstStyle/>
                    <a:p>
                      <a:pPr indent="540385">
                        <a:lnSpc>
                          <a:spcPct val="106000"/>
                        </a:lnSpc>
                        <a:spcAft>
                          <a:spcPts val="0"/>
                        </a:spcAft>
                      </a:pPr>
                      <a:r>
                        <a:rPr lang="pl-PL" sz="1100">
                          <a:effectLst/>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100">
                          <a:effectLst/>
                        </a:rPr>
                        <a:t>PRZYPADEK UCZNIA BĘDĄCEGO OFIARĄ CZYNU KARALNEGO </a:t>
                      </a:r>
                      <a:endParaRPr lang="pl-PL" sz="11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1481519682"/>
                  </a:ext>
                </a:extLst>
              </a:tr>
              <a:tr h="446561">
                <a:tc>
                  <a:txBody>
                    <a:bodyPr/>
                    <a:lstStyle/>
                    <a:p>
                      <a:pPr indent="540385">
                        <a:lnSpc>
                          <a:spcPct val="106000"/>
                        </a:lnSpc>
                        <a:spcAft>
                          <a:spcPts val="0"/>
                        </a:spcAft>
                      </a:pPr>
                      <a:r>
                        <a:rPr lang="pl-PL" sz="1100">
                          <a:effectLst/>
                        </a:rPr>
                        <a:t>Cel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100">
                          <a:effectLst/>
                        </a:rPr>
                        <a:t>Zapewnienie bezpieczeństwa fizycznego w szkole na wypadek zidentyfikowania w szkole ucznia będącego ofiarą czynu karalnego ucznia oraz udzielenie pomocy uczniowi - ofierze czynu karalnego. </a:t>
                      </a:r>
                      <a:endParaRPr lang="pl-PL" sz="11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383772257"/>
                  </a:ext>
                </a:extLst>
              </a:tr>
              <a:tr h="698270">
                <a:tc>
                  <a:txBody>
                    <a:bodyPr/>
                    <a:lstStyle/>
                    <a:p>
                      <a:pPr indent="540385">
                        <a:lnSpc>
                          <a:spcPct val="106000"/>
                        </a:lnSpc>
                        <a:spcAft>
                          <a:spcPts val="0"/>
                        </a:spcAft>
                      </a:pPr>
                      <a:r>
                        <a:rPr lang="pl-PL" sz="1100">
                          <a:effectLst/>
                        </a:rPr>
                        <a:t>Osoby odpowiedzialne za zarządzanie</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100">
                          <a:effectLst/>
                        </a:rPr>
                        <a:t>Dyrektor lub wicedyrektor szkoły. </a:t>
                      </a:r>
                    </a:p>
                    <a:p>
                      <a:pPr indent="540385">
                        <a:spcAft>
                          <a:spcPts val="0"/>
                        </a:spcAft>
                      </a:pPr>
                      <a:r>
                        <a:rPr lang="pl-PL" sz="1100">
                          <a:effectLst/>
                        </a:rPr>
                        <a:t>W przypadku ich nieobecności – osoba przez nich upoważniona </a:t>
                      </a:r>
                      <a:endParaRPr lang="pl-PL" sz="11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1503537964"/>
                  </a:ext>
                </a:extLst>
              </a:tr>
              <a:tr h="446561">
                <a:tc>
                  <a:txBody>
                    <a:bodyPr/>
                    <a:lstStyle/>
                    <a:p>
                      <a:pPr indent="540385">
                        <a:spcAft>
                          <a:spcPts val="0"/>
                        </a:spcAft>
                      </a:pPr>
                      <a:r>
                        <a:rPr lang="pl-PL" sz="1100">
                          <a:effectLst/>
                        </a:rPr>
                        <a:t>Podstawy uruchomienia działań </a:t>
                      </a:r>
                      <a:endParaRPr lang="pl-PL" sz="11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100">
                          <a:effectLst/>
                        </a:rPr>
                        <a:t>Sytuacja, w której uczeń stał się ofiarą czynu karalnego zabronionego przez ustawę o postępowaniu w sprawach nieletnich. </a:t>
                      </a:r>
                      <a:endParaRPr lang="pl-PL" sz="11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674786442"/>
                  </a:ext>
                </a:extLst>
              </a:tr>
              <a:tr h="1562965">
                <a:tc>
                  <a:txBody>
                    <a:bodyPr/>
                    <a:lstStyle/>
                    <a:p>
                      <a:pPr indent="540385">
                        <a:lnSpc>
                          <a:spcPct val="106000"/>
                        </a:lnSpc>
                        <a:spcAft>
                          <a:spcPts val="0"/>
                        </a:spcAft>
                      </a:pPr>
                      <a:r>
                        <a:rPr lang="pl-PL" sz="1100">
                          <a:effectLst/>
                        </a:rPr>
                        <a:t>Sposób działania</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Wingdings" panose="05000000000000000000" pitchFamily="2" charset="2"/>
                        <a:buChar char=""/>
                      </a:pPr>
                      <a:r>
                        <a:rPr lang="pl-PL" sz="1100" dirty="0">
                          <a:effectLst/>
                        </a:rPr>
                        <a:t>Osoba będąca świadkiem, która dostrzegła zagrożenie, winna udzielić ofierze czynu karalnego pierwszej pomocy (przedmedycznej), bądź zapewnić jej udzielenie poprzez wezwanie lekarza, w przypadku kiedy ofiara doznała obrażeń. Następnie świadek powinien powiadomić o sytuacji dyrektora szkoły. </a:t>
                      </a:r>
                    </a:p>
                    <a:p>
                      <a:pPr marL="342900" lvl="0" indent="-342900">
                        <a:spcAft>
                          <a:spcPts val="0"/>
                        </a:spcAft>
                        <a:buFont typeface="Wingdings" panose="05000000000000000000" pitchFamily="2" charset="2"/>
                        <a:buChar char=""/>
                      </a:pPr>
                      <a:r>
                        <a:rPr lang="pl-PL" sz="1100" dirty="0">
                          <a:effectLst/>
                        </a:rPr>
                        <a:t>Obowiązkiem dyrektora szkoły jest niezwłoczne powiadomienie rodziców ucznia - ofiary czynu karalnego. </a:t>
                      </a:r>
                    </a:p>
                    <a:p>
                      <a:pPr indent="540385">
                        <a:spcAft>
                          <a:spcPts val="0"/>
                        </a:spcAft>
                      </a:pPr>
                      <a:r>
                        <a:rPr lang="pl-PL" sz="1100" dirty="0">
                          <a:effectLst/>
                        </a:rPr>
                        <a:t> Następnie dyrektor szkoły winien niezwłocznie wezwać Policję, szczególnie w przypadku, kiedy istnieje konieczność profesjonalnego zabezpieczenia śladów przestępstwa, ustalenia okoliczności i ewentualnych świadków zdarzenia. </a:t>
                      </a:r>
                    </a:p>
                    <a:p>
                      <a:pPr indent="540385">
                        <a:spcAft>
                          <a:spcPts val="0"/>
                        </a:spcAft>
                      </a:pPr>
                      <a:r>
                        <a:rPr lang="pl-PL" sz="1100" dirty="0">
                          <a:effectLst/>
                        </a:rPr>
                        <a:t> W dalszej kolejności ofiara czynu karalnego powinna otrzymać pomoc, wsparcie psychologiczne. </a:t>
                      </a:r>
                    </a:p>
                    <a:p>
                      <a:pPr indent="540385">
                        <a:spcAft>
                          <a:spcPts val="0"/>
                        </a:spcAft>
                      </a:pPr>
                      <a:r>
                        <a:rPr lang="pl-PL" sz="1100" dirty="0">
                          <a:effectLst/>
                        </a:rPr>
                        <a:t> </a:t>
                      </a:r>
                      <a:endParaRPr lang="pl-PL" sz="11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607328669"/>
                  </a:ext>
                </a:extLst>
              </a:tr>
            </a:tbl>
          </a:graphicData>
        </a:graphic>
      </p:graphicFrame>
      <p:sp>
        <p:nvSpPr>
          <p:cNvPr id="8" name="Rectangle 2"/>
          <p:cNvSpPr>
            <a:spLocks noChangeArrowheads="1"/>
          </p:cNvSpPr>
          <p:nvPr/>
        </p:nvSpPr>
        <p:spPr bwMode="auto">
          <a:xfrm>
            <a:off x="-2865754" y="0"/>
            <a:ext cx="1369143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2710445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85107" y="108721"/>
            <a:ext cx="8911687" cy="963621"/>
          </a:xfrm>
        </p:spPr>
        <p:txBody>
          <a:bodyPr/>
          <a:lstStyle/>
          <a:p>
            <a:r>
              <a:rPr lang="pl-PL" dirty="0" smtClean="0"/>
              <a:t>Cyberprzemoc - rekomendacje</a:t>
            </a:r>
            <a:endParaRPr lang="pl-PL" dirty="0"/>
          </a:p>
        </p:txBody>
      </p:sp>
      <p:sp>
        <p:nvSpPr>
          <p:cNvPr id="3" name="Symbol zastępczy zawartości 2"/>
          <p:cNvSpPr>
            <a:spLocks noGrp="1"/>
          </p:cNvSpPr>
          <p:nvPr>
            <p:ph idx="1"/>
          </p:nvPr>
        </p:nvSpPr>
        <p:spPr>
          <a:xfrm>
            <a:off x="665018" y="989215"/>
            <a:ext cx="10997738" cy="5627716"/>
          </a:xfrm>
        </p:spPr>
        <p:txBody>
          <a:bodyPr>
            <a:normAutofit lnSpcReduction="10000"/>
          </a:bodyPr>
          <a:lstStyle/>
          <a:p>
            <a:pPr marL="0" indent="0">
              <a:buNone/>
            </a:pPr>
            <a:r>
              <a:rPr lang="pl-PL" b="1" dirty="0"/>
              <a:t>Najważniejsze znaczenie dla zapewnienia podstaw bezpieczeństwa cyfrowego w szkole odgrywają działania profilaktyczne </a:t>
            </a:r>
            <a:r>
              <a:rPr lang="pl-PL" b="1" dirty="0" smtClean="0"/>
              <a:t>prowadzone </a:t>
            </a:r>
            <a:r>
              <a:rPr lang="pl-PL" b="1" dirty="0"/>
              <a:t>wobec i z udziałem wszystkich członków społeczności </a:t>
            </a:r>
            <a:r>
              <a:rPr lang="pl-PL" b="1" dirty="0" smtClean="0"/>
              <a:t>szkolnej</a:t>
            </a:r>
            <a:r>
              <a:rPr lang="pl-PL" dirty="0" smtClean="0"/>
              <a:t>.</a:t>
            </a:r>
          </a:p>
          <a:p>
            <a:r>
              <a:rPr lang="pl-PL" dirty="0"/>
              <a:t>Opracowanie, realizacja i aktualizacja </a:t>
            </a:r>
            <a:r>
              <a:rPr lang="pl-PL" dirty="0" smtClean="0"/>
              <a:t>szkolnych </a:t>
            </a:r>
            <a:r>
              <a:rPr lang="pl-PL" dirty="0"/>
              <a:t>działań mających na celu zapewnienia bezpieczeństwa cyfrowego (np. plan, strategia</a:t>
            </a:r>
            <a:r>
              <a:rPr lang="pl-PL" dirty="0" smtClean="0"/>
              <a:t>);</a:t>
            </a:r>
          </a:p>
          <a:p>
            <a:r>
              <a:rPr lang="pl-PL" dirty="0"/>
              <a:t>Wdrożenie bezpieczeństwa na poziomie klas </a:t>
            </a:r>
            <a:r>
              <a:rPr lang="pl-PL" dirty="0" smtClean="0"/>
              <a:t>szkolnych;</a:t>
            </a:r>
            <a:r>
              <a:rPr lang="pl-PL" dirty="0"/>
              <a:t>	</a:t>
            </a:r>
            <a:endParaRPr lang="pl-PL" dirty="0" smtClean="0"/>
          </a:p>
          <a:p>
            <a:r>
              <a:rPr lang="pl-PL" dirty="0"/>
              <a:t>Przeprowadzenie dyskusji nad szkolnym kontraktem cyfrowym, zawierającym uzgodnienia odnośnie zakresu i zasad korzystania z Internetu w szkole. Formalne uzgodnienie kontraktu i jego okresowa </a:t>
            </a:r>
            <a:r>
              <a:rPr lang="pl-PL" dirty="0" smtClean="0"/>
              <a:t>aktualizacja</a:t>
            </a:r>
            <a:r>
              <a:rPr lang="pl-PL" dirty="0"/>
              <a:t>;</a:t>
            </a:r>
            <a:endParaRPr lang="pl-PL" dirty="0" smtClean="0"/>
          </a:p>
          <a:p>
            <a:r>
              <a:rPr lang="pl-PL" dirty="0"/>
              <a:t>Działania wychowawcze i edukacyjne adresowane do </a:t>
            </a:r>
            <a:r>
              <a:rPr lang="pl-PL" dirty="0" smtClean="0"/>
              <a:t>uczniów;</a:t>
            </a:r>
            <a:r>
              <a:rPr lang="pl-PL" dirty="0"/>
              <a:t>	</a:t>
            </a:r>
          </a:p>
          <a:p>
            <a:r>
              <a:rPr lang="pl-PL" dirty="0"/>
              <a:t>Nabycie przez dyrektorów, wszystkich nauczycieli i innych pracowników szkoły podstawowej kompetencji w zakresie bezpieczeństwa </a:t>
            </a:r>
            <a:r>
              <a:rPr lang="pl-PL" dirty="0" smtClean="0"/>
              <a:t>cyfrowego;</a:t>
            </a:r>
            <a:endParaRPr lang="pl-PL" dirty="0"/>
          </a:p>
          <a:p>
            <a:r>
              <a:rPr lang="pl-PL" dirty="0"/>
              <a:t>Uświadamianie rodzicom i opiekunom prawnym uczniów znaczenia działań wychowawczych z zakresu bezpieczeństwa </a:t>
            </a:r>
            <a:r>
              <a:rPr lang="pl-PL" dirty="0" smtClean="0"/>
              <a:t>cyfrowego;</a:t>
            </a:r>
          </a:p>
          <a:p>
            <a:r>
              <a:rPr lang="pl-PL" dirty="0"/>
              <a:t>Opracowanie i wdrożenie w praktyce szkolnej tzw. polityki bezpieczeństwa cyfrowego, ukierunkowanej na eliminację zagrożeń sieci komputerowych, systemów operacyjnych i innego oprogramowania wykorzystywanego w </a:t>
            </a:r>
            <a:r>
              <a:rPr lang="pl-PL" dirty="0" smtClean="0"/>
              <a:t>szkole.</a:t>
            </a:r>
            <a:endParaRPr lang="pl-PL" dirty="0"/>
          </a:p>
          <a:p>
            <a:endParaRPr lang="pl-PL" dirty="0"/>
          </a:p>
          <a:p>
            <a:pPr marL="0" indent="0">
              <a:buNone/>
            </a:pPr>
            <a:endParaRPr lang="pl-PL" dirty="0"/>
          </a:p>
        </p:txBody>
      </p:sp>
    </p:spTree>
    <p:extLst>
      <p:ext uri="{BB962C8B-B14F-4D97-AF65-F5344CB8AC3E}">
        <p14:creationId xmlns:p14="http://schemas.microsoft.com/office/powerpoint/2010/main" val="3689010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Uwarunkowania prawne zapewniania bezpieczeństwa w szkole</a:t>
            </a:r>
            <a:endParaRPr lang="pl-PL" dirty="0"/>
          </a:p>
        </p:txBody>
      </p:sp>
      <p:sp>
        <p:nvSpPr>
          <p:cNvPr id="3" name="Symbol zastępczy zawartości 2"/>
          <p:cNvSpPr>
            <a:spLocks noGrp="1"/>
          </p:cNvSpPr>
          <p:nvPr>
            <p:ph idx="1"/>
          </p:nvPr>
        </p:nvSpPr>
        <p:spPr/>
        <p:txBody>
          <a:bodyPr/>
          <a:lstStyle/>
          <a:p>
            <a:r>
              <a:rPr lang="pl-PL" dirty="0" smtClean="0"/>
              <a:t>ustawa </a:t>
            </a:r>
            <a:r>
              <a:rPr lang="pl-PL" dirty="0"/>
              <a:t>z dnia 14 grudnia 2016 r. Prawo oświatowe </a:t>
            </a:r>
          </a:p>
          <a:p>
            <a:r>
              <a:rPr lang="pl-PL" dirty="0"/>
              <a:t>ustawa z dnia 10 czerwca 2016 r. o działaniach antyterrorystycznych. </a:t>
            </a:r>
          </a:p>
          <a:p>
            <a:r>
              <a:rPr lang="pl-PL" dirty="0"/>
              <a:t>ustawa Karta Nauczyciela z 26 stycznia 1982r </a:t>
            </a:r>
            <a:endParaRPr lang="pl-PL" dirty="0" smtClean="0"/>
          </a:p>
          <a:p>
            <a:r>
              <a:rPr lang="pl-PL" dirty="0"/>
              <a:t>ustawa o postępowaniu w sprawach nieletnich z 26 października 1982r. </a:t>
            </a:r>
            <a:endParaRPr lang="pl-PL" dirty="0" smtClean="0"/>
          </a:p>
          <a:p>
            <a:r>
              <a:rPr lang="pl-PL" dirty="0"/>
              <a:t>ustawa Kodeks Karny z dnia 6 czerwca 1997r </a:t>
            </a:r>
            <a:endParaRPr lang="pl-PL" dirty="0" smtClean="0"/>
          </a:p>
          <a:p>
            <a:r>
              <a:rPr lang="pl-PL" dirty="0"/>
              <a:t>ustawa o wychowaniu w trzeźwości i przeciwdziałaniu alkoholizmowi z 26 października 1982. </a:t>
            </a:r>
            <a:endParaRPr lang="pl-PL" dirty="0" smtClean="0"/>
          </a:p>
          <a:p>
            <a:r>
              <a:rPr lang="pl-PL" dirty="0"/>
              <a:t>ustawa o przeciwdziałaniu narkomanii z dnia 29 lipca 2005 r. </a:t>
            </a:r>
          </a:p>
          <a:p>
            <a:endParaRPr lang="pl-PL" dirty="0"/>
          </a:p>
          <a:p>
            <a:endParaRPr lang="pl-PL" dirty="0"/>
          </a:p>
          <a:p>
            <a:endParaRPr lang="pl-PL" dirty="0"/>
          </a:p>
        </p:txBody>
      </p:sp>
    </p:spTree>
    <p:extLst>
      <p:ext uri="{BB962C8B-B14F-4D97-AF65-F5344CB8AC3E}">
        <p14:creationId xmlns:p14="http://schemas.microsoft.com/office/powerpoint/2010/main" val="33271055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29638" y="299913"/>
            <a:ext cx="8911687" cy="1404196"/>
          </a:xfrm>
        </p:spPr>
        <p:txBody>
          <a:bodyPr>
            <a:normAutofit fontScale="90000"/>
          </a:bodyPr>
          <a:lstStyle/>
          <a:p>
            <a:r>
              <a:rPr lang="pl-PL" dirty="0" smtClean="0"/>
              <a:t>Obligatoryjne działania interwencyjne, będące następstwem wystąpienia zagrożenia</a:t>
            </a:r>
            <a:endParaRPr lang="pl-PL" dirty="0"/>
          </a:p>
        </p:txBody>
      </p:sp>
      <p:sp>
        <p:nvSpPr>
          <p:cNvPr id="3" name="Symbol zastępczy zawartości 2"/>
          <p:cNvSpPr>
            <a:spLocks noGrp="1"/>
          </p:cNvSpPr>
          <p:nvPr>
            <p:ph idx="1"/>
          </p:nvPr>
        </p:nvSpPr>
        <p:spPr/>
        <p:txBody>
          <a:bodyPr>
            <a:normAutofit/>
          </a:bodyPr>
          <a:lstStyle/>
          <a:p>
            <a:r>
              <a:rPr lang="pl-PL" dirty="0" smtClean="0"/>
              <a:t>1</a:t>
            </a:r>
            <a:r>
              <a:rPr lang="pl-PL" dirty="0"/>
              <a:t>) </a:t>
            </a:r>
            <a:r>
              <a:rPr lang="pl-PL" b="1" dirty="0"/>
              <a:t>działania wobec aktu/zdarzenia </a:t>
            </a:r>
            <a:r>
              <a:rPr lang="pl-PL" dirty="0"/>
              <a:t>- opis przypadku, ustalenie okoliczności zdarzenia, zabezpieczenie dowodów oraz monitoring </a:t>
            </a:r>
            <a:r>
              <a:rPr lang="pl-PL" dirty="0" err="1"/>
              <a:t>pointerwencyjny</a:t>
            </a:r>
            <a:r>
              <a:rPr lang="pl-PL" dirty="0"/>
              <a:t> </a:t>
            </a:r>
            <a:r>
              <a:rPr lang="pl-PL" sz="1200" dirty="0" smtClean="0"/>
              <a:t>(</a:t>
            </a:r>
            <a:r>
              <a:rPr lang="pl-PL" sz="1200" dirty="0"/>
              <a:t>polegają przede wszystkim na zachowaniu (nie usuwaniu) dokumentacji cyfrowej: wiadomości sms, e-maili, nagrań z poczty głosowej telefonu, komentarzy w serwisie społecznościowym, zapisów w blogu i plików filmów wideo. O ile to możliwe, należy także zarchiwizować treść rozmów w komunikatorach oraz linki (konkretne adresy URL) oraz danych o potencjalnym sprawcy. Każde zdarzenie wymaga udokumentowania w stosownym </a:t>
            </a:r>
            <a:r>
              <a:rPr lang="pl-PL" sz="1200" dirty="0" smtClean="0"/>
              <a:t>protokole)</a:t>
            </a:r>
            <a:endParaRPr lang="pl-PL" sz="1200" dirty="0"/>
          </a:p>
          <a:p>
            <a:r>
              <a:rPr lang="pl-PL" dirty="0"/>
              <a:t>2) </a:t>
            </a:r>
            <a:r>
              <a:rPr lang="pl-PL" b="1" dirty="0"/>
              <a:t>działania wobec uczestników zdarzenia </a:t>
            </a:r>
            <a:r>
              <a:rPr lang="pl-PL" dirty="0"/>
              <a:t>-</a:t>
            </a:r>
            <a:r>
              <a:rPr lang="pl-PL" dirty="0" smtClean="0"/>
              <a:t>ofiara </a:t>
            </a:r>
            <a:r>
              <a:rPr lang="pl-PL" b="1" dirty="0"/>
              <a:t>- </a:t>
            </a:r>
            <a:r>
              <a:rPr lang="pl-PL" dirty="0"/>
              <a:t>sprawca </a:t>
            </a:r>
            <a:r>
              <a:rPr lang="pl-PL" b="1" dirty="0"/>
              <a:t>- </a:t>
            </a:r>
            <a:r>
              <a:rPr lang="pl-PL" dirty="0"/>
              <a:t>świadek, </a:t>
            </a:r>
            <a:r>
              <a:rPr lang="pl-PL" dirty="0" smtClean="0"/>
              <a:t>rodzice</a:t>
            </a:r>
            <a:r>
              <a:rPr lang="pl-PL" dirty="0"/>
              <a:t> </a:t>
            </a:r>
            <a:r>
              <a:rPr lang="pl-PL" sz="1200" dirty="0" smtClean="0"/>
              <a:t>(</a:t>
            </a:r>
            <a:r>
              <a:rPr lang="pl-PL" sz="1200" dirty="0"/>
              <a:t>aktywności podejmowane wobec </a:t>
            </a:r>
            <a:r>
              <a:rPr lang="pl-PL" sz="1200" b="1" dirty="0"/>
              <a:t>ofiar </a:t>
            </a:r>
            <a:r>
              <a:rPr lang="pl-PL" sz="1200" dirty="0"/>
              <a:t>(osób poszkodowanych), </a:t>
            </a:r>
            <a:r>
              <a:rPr lang="pl-PL" sz="1200" b="1" dirty="0"/>
              <a:t>sprawców </a:t>
            </a:r>
            <a:r>
              <a:rPr lang="pl-PL" sz="1200" dirty="0"/>
              <a:t>i </a:t>
            </a:r>
            <a:r>
              <a:rPr lang="pl-PL" sz="1200" b="1" dirty="0"/>
              <a:t>świadków zdarzenia. </a:t>
            </a:r>
            <a:r>
              <a:rPr lang="pl-PL" sz="1200" dirty="0"/>
              <a:t>W szkole osobami poszkodowanymi będą w przeważającym odsetku przypadków dzieci (nieletni). Dlatego jako kolejną grupę pośrednich uczestników zdarzenia wyróżniamy ich </a:t>
            </a:r>
            <a:r>
              <a:rPr lang="pl-PL" sz="1200" dirty="0" smtClean="0"/>
              <a:t>rodziców) </a:t>
            </a:r>
            <a:endParaRPr lang="pl-PL" sz="1200" dirty="0"/>
          </a:p>
          <a:p>
            <a:r>
              <a:rPr lang="pl-PL" dirty="0"/>
              <a:t>3) </a:t>
            </a:r>
            <a:r>
              <a:rPr lang="pl-PL" b="1" dirty="0"/>
              <a:t>działania wobec instytucji/organizacji/służb pomocowych i współpracujących </a:t>
            </a:r>
            <a:r>
              <a:rPr lang="pl-PL" dirty="0"/>
              <a:t>– Policji, wymiaru sprawiedliwości, służb </a:t>
            </a:r>
            <a:r>
              <a:rPr lang="pl-PL" dirty="0" smtClean="0"/>
              <a:t>społecznych</a:t>
            </a:r>
            <a:r>
              <a:rPr lang="pl-PL" dirty="0"/>
              <a:t> </a:t>
            </a:r>
            <a:r>
              <a:rPr lang="pl-PL" dirty="0" smtClean="0"/>
              <a:t>(</a:t>
            </a:r>
            <a:r>
              <a:rPr lang="pl-PL" sz="1100" dirty="0"/>
              <a:t>są niezbędne w przypadku naruszenia przepisów prawa przez uczniów lub osoby spoza szkoły16. Pośród nich należy wyróżnić szczególnie współpracę z: (1) Policją i sądami rodzinnymi, (2) służbami społecznymi i placówkami specjalistycznymi oraz (3) dostawcami usług internetowych oraz operatorami </a:t>
            </a:r>
            <a:r>
              <a:rPr lang="pl-PL" sz="1100" dirty="0" smtClean="0"/>
              <a:t>telekomunikacyjnymi). </a:t>
            </a:r>
            <a:endParaRPr lang="pl-PL" sz="1100" dirty="0"/>
          </a:p>
          <a:p>
            <a:pPr marL="0" indent="0">
              <a:buNone/>
            </a:pPr>
            <a:endParaRPr lang="pl-PL" dirty="0"/>
          </a:p>
        </p:txBody>
      </p:sp>
    </p:spTree>
    <p:extLst>
      <p:ext uri="{BB962C8B-B14F-4D97-AF65-F5344CB8AC3E}">
        <p14:creationId xmlns:p14="http://schemas.microsoft.com/office/powerpoint/2010/main" val="39327390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21325" y="92094"/>
            <a:ext cx="9103082" cy="1645265"/>
          </a:xfrm>
        </p:spPr>
        <p:txBody>
          <a:bodyPr>
            <a:normAutofit fontScale="90000"/>
          </a:bodyPr>
          <a:lstStyle/>
          <a:p>
            <a:r>
              <a:rPr lang="pl-PL" dirty="0" smtClean="0"/>
              <a:t>Sprawców </a:t>
            </a:r>
            <a:r>
              <a:rPr lang="pl-PL" dirty="0"/>
              <a:t>wszystkich </a:t>
            </a:r>
            <a:r>
              <a:rPr lang="pl-PL" dirty="0" smtClean="0"/>
              <a:t>rodzajów zagrożeń bezpieczeństwa </a:t>
            </a:r>
            <a:r>
              <a:rPr lang="pl-PL" dirty="0"/>
              <a:t>cyfrowego w szkole </a:t>
            </a:r>
            <a:r>
              <a:rPr lang="pl-PL" dirty="0" smtClean="0"/>
              <a:t>należy objąć, </a:t>
            </a:r>
            <a:r>
              <a:rPr lang="pl-PL" dirty="0"/>
              <a:t>co najmniej </a:t>
            </a:r>
            <a:r>
              <a:rPr lang="pl-PL" dirty="0" smtClean="0"/>
              <a:t>poniższymi </a:t>
            </a:r>
            <a:r>
              <a:rPr lang="pl-PL" dirty="0"/>
              <a:t>działaniami: </a:t>
            </a:r>
          </a:p>
        </p:txBody>
      </p:sp>
      <p:sp>
        <p:nvSpPr>
          <p:cNvPr id="3" name="Symbol zastępczy zawartości 2"/>
          <p:cNvSpPr>
            <a:spLocks noGrp="1"/>
          </p:cNvSpPr>
          <p:nvPr>
            <p:ph idx="1"/>
          </p:nvPr>
        </p:nvSpPr>
        <p:spPr>
          <a:xfrm>
            <a:off x="315884" y="1737359"/>
            <a:ext cx="11188728" cy="4173863"/>
          </a:xfrm>
        </p:spPr>
        <p:txBody>
          <a:bodyPr>
            <a:normAutofit fontScale="92500" lnSpcReduction="10000"/>
          </a:bodyPr>
          <a:lstStyle/>
          <a:p>
            <a:r>
              <a:rPr lang="pl-PL" dirty="0" smtClean="0"/>
              <a:t>Komunikat </a:t>
            </a:r>
            <a:r>
              <a:rPr lang="pl-PL" dirty="0"/>
              <a:t>od przedstawicieli szkoły </a:t>
            </a:r>
            <a:r>
              <a:rPr lang="pl-PL" dirty="0" smtClean="0"/>
              <a:t>o </a:t>
            </a:r>
            <a:r>
              <a:rPr lang="pl-PL" dirty="0"/>
              <a:t>braku akceptacji dla </a:t>
            </a:r>
            <a:r>
              <a:rPr lang="pl-PL" dirty="0" smtClean="0"/>
              <a:t>działań </a:t>
            </a:r>
            <a:r>
              <a:rPr lang="pl-PL" dirty="0"/>
              <a:t>, jakich </a:t>
            </a:r>
            <a:r>
              <a:rPr lang="pl-PL" dirty="0" smtClean="0"/>
              <a:t>dokonał</a:t>
            </a:r>
            <a:r>
              <a:rPr lang="pl-PL" dirty="0"/>
              <a:t> </a:t>
            </a:r>
            <a:r>
              <a:rPr lang="pl-PL" dirty="0" smtClean="0"/>
              <a:t>sprawca;</a:t>
            </a:r>
          </a:p>
          <a:p>
            <a:r>
              <a:rPr lang="pl-PL" dirty="0" smtClean="0"/>
              <a:t>Zapoznanie go ze skutkami postępowania</a:t>
            </a:r>
            <a:r>
              <a:rPr lang="pl-PL" dirty="0"/>
              <a:t>, a </a:t>
            </a:r>
            <a:r>
              <a:rPr lang="pl-PL" dirty="0" smtClean="0"/>
              <a:t>także konsekwencjami, </a:t>
            </a:r>
            <a:r>
              <a:rPr lang="pl-PL" dirty="0"/>
              <a:t>jakie mogą </a:t>
            </a:r>
            <a:r>
              <a:rPr lang="pl-PL" dirty="0" smtClean="0"/>
              <a:t>zostać </a:t>
            </a:r>
            <a:r>
              <a:rPr lang="pl-PL" dirty="0"/>
              <a:t>wobec niego wyciągnięte (np. wynikające z statutu i/lub regulaminu szkoły lub wprowadzonego kontraktu-umowy</a:t>
            </a:r>
            <a:r>
              <a:rPr lang="pl-PL" dirty="0" smtClean="0"/>
              <a:t>);</a:t>
            </a:r>
          </a:p>
          <a:p>
            <a:r>
              <a:rPr lang="pl-PL" dirty="0" smtClean="0"/>
              <a:t>W </a:t>
            </a:r>
            <a:r>
              <a:rPr lang="pl-PL" dirty="0"/>
              <a:t>trakcie rozmowy sprawca powinien </a:t>
            </a:r>
            <a:r>
              <a:rPr lang="pl-PL" dirty="0" smtClean="0"/>
              <a:t>zostać </a:t>
            </a:r>
            <a:r>
              <a:rPr lang="pl-PL" dirty="0"/>
              <a:t>wezwany do zaprzestania podejmowania podobnych </a:t>
            </a:r>
            <a:r>
              <a:rPr lang="pl-PL" dirty="0" smtClean="0"/>
              <a:t>działań </a:t>
            </a:r>
            <a:r>
              <a:rPr lang="pl-PL" dirty="0"/>
              <a:t>w </a:t>
            </a:r>
            <a:r>
              <a:rPr lang="pl-PL" dirty="0" smtClean="0"/>
              <a:t>przyszłości</a:t>
            </a:r>
            <a:r>
              <a:rPr lang="pl-PL" dirty="0"/>
              <a:t>, w tym usunięcia </a:t>
            </a:r>
            <a:r>
              <a:rPr lang="pl-PL" dirty="0" smtClean="0"/>
              <a:t>skutków </a:t>
            </a:r>
            <a:r>
              <a:rPr lang="pl-PL" dirty="0"/>
              <a:t>swoich </a:t>
            </a:r>
            <a:r>
              <a:rPr lang="pl-PL" dirty="0" smtClean="0"/>
              <a:t>działań;</a:t>
            </a:r>
          </a:p>
          <a:p>
            <a:r>
              <a:rPr lang="pl-PL" dirty="0" smtClean="0"/>
              <a:t>Sprawca </a:t>
            </a:r>
            <a:r>
              <a:rPr lang="pl-PL" dirty="0"/>
              <a:t>powinien </a:t>
            </a:r>
            <a:r>
              <a:rPr lang="pl-PL" dirty="0" smtClean="0"/>
              <a:t>również zostać </a:t>
            </a:r>
            <a:r>
              <a:rPr lang="pl-PL" dirty="0"/>
              <a:t>objęty odpowiednią pomocą psychologiczną -pedagogiczną w celu zrozumienia konsekwencji jego zachowania oraz zmianie postawy i dalszego postępowania. </a:t>
            </a:r>
            <a:r>
              <a:rPr lang="pl-PL" dirty="0" smtClean="0"/>
              <a:t>Jeśli sprawców </a:t>
            </a:r>
            <a:r>
              <a:rPr lang="pl-PL" dirty="0"/>
              <a:t>jest więcej, to z </a:t>
            </a:r>
            <a:r>
              <a:rPr lang="pl-PL" dirty="0" smtClean="0"/>
              <a:t>każdym </a:t>
            </a:r>
            <a:r>
              <a:rPr lang="pl-PL" dirty="0"/>
              <a:t>z nich </a:t>
            </a:r>
            <a:r>
              <a:rPr lang="pl-PL" dirty="0" smtClean="0"/>
              <a:t>należy rozmawiać </a:t>
            </a:r>
            <a:r>
              <a:rPr lang="pl-PL" dirty="0"/>
              <a:t>osobno. </a:t>
            </a:r>
          </a:p>
          <a:p>
            <a:endParaRPr lang="pl-PL" dirty="0"/>
          </a:p>
          <a:p>
            <a:r>
              <a:rPr lang="pl-PL" dirty="0" smtClean="0"/>
              <a:t>Należy zadbać </a:t>
            </a:r>
            <a:r>
              <a:rPr lang="pl-PL" dirty="0"/>
              <a:t>o to, </a:t>
            </a:r>
            <a:r>
              <a:rPr lang="pl-PL" dirty="0" smtClean="0"/>
              <a:t>żeby </a:t>
            </a:r>
            <a:r>
              <a:rPr lang="pl-PL" dirty="0"/>
              <a:t>osoba reprezentująca szkołę (psycholog, pedagog, wychowawca) ograniczała się do podjęcia interwencji, a nie wymierzała karę. Decyzję o tym, jaką karę </a:t>
            </a:r>
            <a:r>
              <a:rPr lang="pl-PL" dirty="0" smtClean="0"/>
              <a:t>wymierzyć </a:t>
            </a:r>
            <a:r>
              <a:rPr lang="pl-PL" dirty="0"/>
              <a:t>sprawcy, powinna </a:t>
            </a:r>
            <a:r>
              <a:rPr lang="pl-PL" dirty="0" smtClean="0"/>
              <a:t>podejmować </a:t>
            </a:r>
            <a:r>
              <a:rPr lang="pl-PL" dirty="0"/>
              <a:t>rada pedagogiczna (po poznaniu wszystkich </a:t>
            </a:r>
            <a:r>
              <a:rPr lang="pl-PL" dirty="0" smtClean="0"/>
              <a:t>okoliczności </a:t>
            </a:r>
            <a:r>
              <a:rPr lang="pl-PL" dirty="0"/>
              <a:t>zdarzenia), a </a:t>
            </a:r>
            <a:r>
              <a:rPr lang="pl-PL" dirty="0" smtClean="0"/>
              <a:t>przekazywać </a:t>
            </a:r>
            <a:r>
              <a:rPr lang="pl-PL" dirty="0"/>
              <a:t>dyrektor szkoły. </a:t>
            </a:r>
            <a:r>
              <a:rPr lang="pl-PL" dirty="0" smtClean="0"/>
              <a:t>Ważne </a:t>
            </a:r>
            <a:r>
              <a:rPr lang="pl-PL" dirty="0"/>
              <a:t>jest zatem oddzielenie osoby pedagoga, nawiązującego relację z uczniem, od organu wymierzającego </a:t>
            </a:r>
            <a:r>
              <a:rPr lang="pl-PL" dirty="0" smtClean="0"/>
              <a:t>karę.</a:t>
            </a:r>
            <a:endParaRPr lang="pl-PL" dirty="0"/>
          </a:p>
          <a:p>
            <a:endParaRPr lang="pl-PL" dirty="0"/>
          </a:p>
          <a:p>
            <a:endParaRPr lang="pl-PL" dirty="0"/>
          </a:p>
        </p:txBody>
      </p:sp>
    </p:spTree>
    <p:extLst>
      <p:ext uri="{BB962C8B-B14F-4D97-AF65-F5344CB8AC3E}">
        <p14:creationId xmlns:p14="http://schemas.microsoft.com/office/powerpoint/2010/main" val="905647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31520" y="340822"/>
            <a:ext cx="10773092" cy="5570400"/>
          </a:xfrm>
        </p:spPr>
        <p:txBody>
          <a:bodyPr>
            <a:normAutofit lnSpcReduction="10000"/>
          </a:bodyPr>
          <a:lstStyle/>
          <a:p>
            <a:pPr marL="0" indent="0">
              <a:buNone/>
            </a:pPr>
            <a:r>
              <a:rPr lang="pl-PL" sz="2400" dirty="0"/>
              <a:t>Celem sankcji wobec sprawcy jest przede wszystkim: zatrzymanie jego </a:t>
            </a:r>
            <a:r>
              <a:rPr lang="pl-PL" sz="2400" dirty="0" smtClean="0"/>
              <a:t>działań </a:t>
            </a:r>
            <a:r>
              <a:rPr lang="pl-PL" sz="2400" dirty="0"/>
              <a:t>i zapewnienie poczucia </a:t>
            </a:r>
            <a:r>
              <a:rPr lang="pl-PL" sz="2400" dirty="0" smtClean="0"/>
              <a:t>bezpieczeństwa </a:t>
            </a:r>
            <a:r>
              <a:rPr lang="pl-PL" sz="2400" dirty="0"/>
              <a:t>ofierze oraz zmiana postawy sprawcy. Sankcje mają na celu </a:t>
            </a:r>
            <a:r>
              <a:rPr lang="pl-PL" sz="2400" dirty="0" smtClean="0"/>
              <a:t>także </a:t>
            </a:r>
            <a:r>
              <a:rPr lang="pl-PL" sz="2400" dirty="0"/>
              <a:t>pokazanie </a:t>
            </a:r>
            <a:r>
              <a:rPr lang="pl-PL" sz="2400" dirty="0" smtClean="0"/>
              <a:t>społeczności </a:t>
            </a:r>
            <a:r>
              <a:rPr lang="pl-PL" sz="2400" dirty="0"/>
              <a:t>szkolnej, z e działania sprawcy nie będą tolerowane i z e szkoła jest w stanie skutecznie </a:t>
            </a:r>
            <a:r>
              <a:rPr lang="pl-PL" sz="2400" dirty="0" smtClean="0"/>
              <a:t>zareagować </a:t>
            </a:r>
            <a:r>
              <a:rPr lang="pl-PL" sz="2400" dirty="0"/>
              <a:t>w tego rodzaju sytuacji. Podejmując decyzję o sankcjach, </a:t>
            </a:r>
            <a:r>
              <a:rPr lang="pl-PL" sz="2400" dirty="0" smtClean="0"/>
              <a:t>należy wziąć </a:t>
            </a:r>
            <a:r>
              <a:rPr lang="pl-PL" sz="2400" dirty="0"/>
              <a:t>pod uwagę</a:t>
            </a:r>
            <a:r>
              <a:rPr lang="pl-PL" sz="2400" dirty="0" smtClean="0"/>
              <a:t>:</a:t>
            </a:r>
          </a:p>
          <a:p>
            <a:endParaRPr lang="pl-PL" dirty="0"/>
          </a:p>
          <a:p>
            <a:r>
              <a:rPr lang="pl-PL" b="1" dirty="0" smtClean="0"/>
              <a:t>rozmiar </a:t>
            </a:r>
            <a:r>
              <a:rPr lang="pl-PL" b="1" dirty="0"/>
              <a:t>i rangę szkody </a:t>
            </a:r>
            <a:r>
              <a:rPr lang="pl-PL" dirty="0"/>
              <a:t>–np. czy w przypadku cyberprzemocy materiał został upubliczniony w </a:t>
            </a:r>
            <a:r>
              <a:rPr lang="pl-PL" dirty="0" smtClean="0"/>
              <a:t>sposób </a:t>
            </a:r>
            <a:r>
              <a:rPr lang="pl-PL" dirty="0"/>
              <a:t>pozwalający na dotarcie do niego wielu osobom </a:t>
            </a:r>
            <a:r>
              <a:rPr lang="pl-PL" dirty="0" smtClean="0"/>
              <a:t>(określa </a:t>
            </a:r>
            <a:r>
              <a:rPr lang="pl-PL" dirty="0"/>
              <a:t>to rozmiar upokorzenia, jakiego doznaje ofiara), czy trudno jest </a:t>
            </a:r>
            <a:r>
              <a:rPr lang="pl-PL" dirty="0" smtClean="0"/>
              <a:t>wycofać </a:t>
            </a:r>
            <a:r>
              <a:rPr lang="pl-PL" dirty="0"/>
              <a:t>materiał z sieci itp. </a:t>
            </a:r>
          </a:p>
          <a:p>
            <a:r>
              <a:rPr lang="pl-PL" b="1" dirty="0" smtClean="0"/>
              <a:t>czas </a:t>
            </a:r>
            <a:r>
              <a:rPr lang="pl-PL" b="1" dirty="0"/>
              <a:t>trwania prześladowania </a:t>
            </a:r>
            <a:r>
              <a:rPr lang="pl-PL" dirty="0"/>
              <a:t>–czy było to długotrwałe działanie, czy pojedynczy incydent </a:t>
            </a:r>
          </a:p>
          <a:p>
            <a:r>
              <a:rPr lang="pl-PL" b="1" dirty="0" smtClean="0"/>
              <a:t>świadomość </a:t>
            </a:r>
            <a:r>
              <a:rPr lang="pl-PL" b="1" dirty="0"/>
              <a:t>popełnianego czynu </a:t>
            </a:r>
            <a:r>
              <a:rPr lang="pl-PL" dirty="0"/>
              <a:t>–czy działanie było zaplanowane, a sprawca był s wiadomy, z e postąpił nagannie np. czy wie, z e wyrządza krzywdę koledze, jak wiele wysiłku </a:t>
            </a:r>
            <a:r>
              <a:rPr lang="pl-PL" dirty="0" smtClean="0"/>
              <a:t>włożył </a:t>
            </a:r>
            <a:r>
              <a:rPr lang="pl-PL" dirty="0"/>
              <a:t>w ukrycie swojej </a:t>
            </a:r>
            <a:r>
              <a:rPr lang="pl-PL" dirty="0" smtClean="0"/>
              <a:t>tożsamości </a:t>
            </a:r>
            <a:r>
              <a:rPr lang="pl-PL" dirty="0"/>
              <a:t>itp. </a:t>
            </a:r>
          </a:p>
          <a:p>
            <a:r>
              <a:rPr lang="pl-PL" b="1" dirty="0" smtClean="0"/>
              <a:t>motywację </a:t>
            </a:r>
            <a:r>
              <a:rPr lang="pl-PL" b="1" dirty="0"/>
              <a:t>sprawcy </a:t>
            </a:r>
            <a:r>
              <a:rPr lang="pl-PL" dirty="0" smtClean="0"/>
              <a:t>–należy sprawdzić </a:t>
            </a:r>
            <a:r>
              <a:rPr lang="pl-PL" dirty="0"/>
              <a:t>, czy działanie sprawcy nie jest działaniem odwetowym w odpowiedzi na uprzednie </a:t>
            </a:r>
            <a:r>
              <a:rPr lang="pl-PL" dirty="0" smtClean="0"/>
              <a:t>doświadczenia </a:t>
            </a:r>
            <a:r>
              <a:rPr lang="pl-PL" dirty="0"/>
              <a:t>sprawcy. </a:t>
            </a:r>
          </a:p>
          <a:p>
            <a:endParaRPr lang="pl-PL" dirty="0"/>
          </a:p>
        </p:txBody>
      </p:sp>
    </p:spTree>
    <p:extLst>
      <p:ext uri="{BB962C8B-B14F-4D97-AF65-F5344CB8AC3E}">
        <p14:creationId xmlns:p14="http://schemas.microsoft.com/office/powerpoint/2010/main" val="38218923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37951" y="117034"/>
            <a:ext cx="9718224" cy="1370944"/>
          </a:xfrm>
        </p:spPr>
        <p:txBody>
          <a:bodyPr>
            <a:normAutofit fontScale="90000"/>
          </a:bodyPr>
          <a:lstStyle/>
          <a:p>
            <a:r>
              <a:rPr lang="pl-PL" b="1" dirty="0" smtClean="0"/>
              <a:t>Dostęp </a:t>
            </a:r>
            <a:r>
              <a:rPr lang="pl-PL" b="1" dirty="0"/>
              <a:t>do treści szkodliwych, niepożądanych, nielegalnych - procedura reagowania </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821313789"/>
              </p:ext>
            </p:extLst>
          </p:nvPr>
        </p:nvGraphicFramePr>
        <p:xfrm>
          <a:off x="315885" y="1230283"/>
          <a:ext cx="11679380" cy="5032319"/>
        </p:xfrm>
        <a:graphic>
          <a:graphicData uri="http://schemas.openxmlformats.org/drawingml/2006/table">
            <a:tbl>
              <a:tblPr firstRow="1" firstCol="1" bandRow="1">
                <a:tableStyleId>{5C22544A-7EE6-4342-B048-85BDC9FD1C3A}</a:tableStyleId>
              </a:tblPr>
              <a:tblGrid>
                <a:gridCol w="1975565">
                  <a:extLst>
                    <a:ext uri="{9D8B030D-6E8A-4147-A177-3AD203B41FA5}">
                      <a16:colId xmlns:a16="http://schemas.microsoft.com/office/drawing/2014/main" val="753877416"/>
                    </a:ext>
                  </a:extLst>
                </a:gridCol>
                <a:gridCol w="9703815">
                  <a:extLst>
                    <a:ext uri="{9D8B030D-6E8A-4147-A177-3AD203B41FA5}">
                      <a16:colId xmlns:a16="http://schemas.microsoft.com/office/drawing/2014/main" val="2857856393"/>
                    </a:ext>
                  </a:extLst>
                </a:gridCol>
              </a:tblGrid>
              <a:tr h="184456">
                <a:tc>
                  <a:txBody>
                    <a:bodyPr/>
                    <a:lstStyle/>
                    <a:p>
                      <a:pPr indent="540385">
                        <a:lnSpc>
                          <a:spcPct val="106000"/>
                        </a:lnSpc>
                        <a:spcAft>
                          <a:spcPts val="0"/>
                        </a:spcAft>
                      </a:pPr>
                      <a:r>
                        <a:rPr lang="pl-PL" sz="800">
                          <a:effectLst/>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45890" marR="45890" marT="0" marB="0"/>
                </a:tc>
                <a:tc>
                  <a:txBody>
                    <a:bodyPr/>
                    <a:lstStyle/>
                    <a:p>
                      <a:pPr indent="540385">
                        <a:spcAft>
                          <a:spcPts val="0"/>
                        </a:spcAft>
                      </a:pPr>
                      <a:r>
                        <a:rPr lang="pl-PL" sz="800">
                          <a:effectLst/>
                        </a:rPr>
                        <a:t>DOSTĘP DO TREŚCI SZKODLIWYCH, </a:t>
                      </a:r>
                    </a:p>
                    <a:p>
                      <a:pPr indent="540385">
                        <a:spcAft>
                          <a:spcPts val="0"/>
                        </a:spcAft>
                      </a:pPr>
                      <a:r>
                        <a:rPr lang="pl-PL" sz="800">
                          <a:effectLst/>
                        </a:rPr>
                        <a:t>NIEPOŻĄDANYCH I NIELEGALNYCH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extLst>
                  <a:ext uri="{0D108BD9-81ED-4DB2-BD59-A6C34878D82A}">
                    <a16:rowId xmlns:a16="http://schemas.microsoft.com/office/drawing/2014/main" val="2533259289"/>
                  </a:ext>
                </a:extLst>
              </a:tr>
              <a:tr h="239494">
                <a:tc>
                  <a:txBody>
                    <a:bodyPr/>
                    <a:lstStyle/>
                    <a:p>
                      <a:pPr indent="540385">
                        <a:spcAft>
                          <a:spcPts val="0"/>
                        </a:spcAft>
                      </a:pPr>
                      <a:r>
                        <a:rPr lang="pl-PL" sz="800">
                          <a:effectLst/>
                        </a:rPr>
                        <a:t>Podstawy prawne uruchomienia procedury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tc>
                  <a:txBody>
                    <a:bodyPr/>
                    <a:lstStyle/>
                    <a:p>
                      <a:pPr indent="540385">
                        <a:spcAft>
                          <a:spcPts val="0"/>
                        </a:spcAft>
                      </a:pPr>
                      <a:r>
                        <a:rPr lang="pl-PL" sz="800">
                          <a:effectLst/>
                        </a:rPr>
                        <a:t>Kodeks Karny, Statut szkoły, Regulamin szkoły </a:t>
                      </a:r>
                    </a:p>
                    <a:p>
                      <a:pPr indent="540385">
                        <a:spcAft>
                          <a:spcPts val="0"/>
                        </a:spcAft>
                      </a:pPr>
                      <a:r>
                        <a:rPr lang="pl-PL" sz="800">
                          <a:effectLst/>
                        </a:rPr>
                        <a:t>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extLst>
                  <a:ext uri="{0D108BD9-81ED-4DB2-BD59-A6C34878D82A}">
                    <a16:rowId xmlns:a16="http://schemas.microsoft.com/office/drawing/2014/main" val="42898848"/>
                  </a:ext>
                </a:extLst>
              </a:tr>
              <a:tr h="274320">
                <a:tc>
                  <a:txBody>
                    <a:bodyPr/>
                    <a:lstStyle/>
                    <a:p>
                      <a:pPr indent="540385">
                        <a:spcAft>
                          <a:spcPts val="0"/>
                        </a:spcAft>
                      </a:pPr>
                      <a:r>
                        <a:rPr lang="pl-PL" sz="800">
                          <a:effectLst/>
                        </a:rPr>
                        <a:t>Rodzaj zagrożenia objętego procedurą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tc>
                  <a:txBody>
                    <a:bodyPr/>
                    <a:lstStyle/>
                    <a:p>
                      <a:pPr indent="540385">
                        <a:spcAft>
                          <a:spcPts val="0"/>
                        </a:spcAft>
                      </a:pPr>
                      <a:r>
                        <a:rPr lang="pl-PL" sz="800">
                          <a:effectLst/>
                        </a:rPr>
                        <a:t>Zagrożenie łatwym dostępem do treści szkodliwych, niedozwolonych, nielegalnych i niebezpiecznych dla zdrowia (pornografia, treści obrazujące przemoc i promujące działania szkodliwe dla zdrowia i życia dzieci, popularyzujące ideologię faszystowską i działalność niezgodną z prawem, nawoływanie do samookaleczeń i samobójstw, korzystania z narkotyków; niebezpieczeństwo werbunku dzieci i młodzieży do organizacji nielegalnych i terrorystycznych)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extLst>
                  <a:ext uri="{0D108BD9-81ED-4DB2-BD59-A6C34878D82A}">
                    <a16:rowId xmlns:a16="http://schemas.microsoft.com/office/drawing/2014/main" val="3141930314"/>
                  </a:ext>
                </a:extLst>
              </a:tr>
              <a:tr h="257694">
                <a:tc>
                  <a:txBody>
                    <a:bodyPr/>
                    <a:lstStyle/>
                    <a:p>
                      <a:pPr indent="540385">
                        <a:spcAft>
                          <a:spcPts val="0"/>
                        </a:spcAft>
                      </a:pPr>
                      <a:r>
                        <a:rPr lang="pl-PL" sz="800">
                          <a:effectLst/>
                        </a:rPr>
                        <a:t>Podstawy uruchomienia </a:t>
                      </a:r>
                    </a:p>
                    <a:p>
                      <a:pPr indent="540385">
                        <a:spcAft>
                          <a:spcPts val="0"/>
                        </a:spcAft>
                      </a:pPr>
                      <a:r>
                        <a:rPr lang="pl-PL" sz="800">
                          <a:effectLst/>
                        </a:rPr>
                        <a:t>Telefony/kontakty alarmowe krajowe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tc>
                  <a:txBody>
                    <a:bodyPr/>
                    <a:lstStyle/>
                    <a:p>
                      <a:pPr indent="540385">
                        <a:spcAft>
                          <a:spcPts val="0"/>
                        </a:spcAft>
                      </a:pPr>
                      <a:r>
                        <a:rPr lang="pl-PL" sz="800" dirty="0">
                          <a:effectLst/>
                        </a:rPr>
                        <a:t>Zgłaszanie nielegalnych treści: </a:t>
                      </a:r>
                    </a:p>
                    <a:p>
                      <a:pPr indent="540385">
                        <a:spcAft>
                          <a:spcPts val="0"/>
                        </a:spcAft>
                      </a:pPr>
                      <a:r>
                        <a:rPr lang="pl-PL" sz="800" dirty="0">
                          <a:effectLst/>
                        </a:rPr>
                        <a:t>dyzurnet@dyzurnet.pl, tel. 801 615 005, Policja 997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extLst>
                  <a:ext uri="{0D108BD9-81ED-4DB2-BD59-A6C34878D82A}">
                    <a16:rowId xmlns:a16="http://schemas.microsoft.com/office/drawing/2014/main" val="178108943"/>
                  </a:ext>
                </a:extLst>
              </a:tr>
              <a:tr h="190006">
                <a:tc>
                  <a:txBody>
                    <a:bodyPr/>
                    <a:lstStyle/>
                    <a:p>
                      <a:pPr indent="540385"/>
                      <a:endParaRPr lang="pl-PL" sz="800">
                        <a:effectLst/>
                        <a:latin typeface="Calibri" panose="020F0502020204030204" pitchFamily="34" charset="0"/>
                      </a:endParaRPr>
                    </a:p>
                  </a:txBody>
                  <a:tcPr marL="45890" marR="45890" marT="0" marB="0"/>
                </a:tc>
                <a:tc>
                  <a:txBody>
                    <a:bodyPr/>
                    <a:lstStyle/>
                    <a:p>
                      <a:pPr indent="540385">
                        <a:spcAft>
                          <a:spcPts val="0"/>
                        </a:spcAft>
                      </a:pPr>
                      <a:r>
                        <a:rPr lang="pl-PL" sz="800">
                          <a:effectLst/>
                        </a:rPr>
                        <a:t>SPOSÓB POSTĘPOWANIA W PRZYPADKU WYSTĄPIENIA ZAGROŻENIA </a:t>
                      </a:r>
                    </a:p>
                    <a:p>
                      <a:pPr indent="540385">
                        <a:spcAft>
                          <a:spcPts val="0"/>
                        </a:spcAft>
                      </a:pPr>
                      <a:r>
                        <a:rPr lang="pl-PL" sz="800">
                          <a:effectLst/>
                        </a:rPr>
                        <a:t>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extLst>
                  <a:ext uri="{0D108BD9-81ED-4DB2-BD59-A6C34878D82A}">
                    <a16:rowId xmlns:a16="http://schemas.microsoft.com/office/drawing/2014/main" val="2857344341"/>
                  </a:ext>
                </a:extLst>
              </a:tr>
              <a:tr h="591390">
                <a:tc>
                  <a:txBody>
                    <a:bodyPr/>
                    <a:lstStyle/>
                    <a:p>
                      <a:pPr indent="540385">
                        <a:spcAft>
                          <a:spcPts val="0"/>
                        </a:spcAft>
                      </a:pPr>
                      <a:r>
                        <a:rPr lang="pl-PL" sz="800">
                          <a:effectLst/>
                        </a:rPr>
                        <a:t>Opis okoliczności, analiza, zabezpieczenie dowodów </a:t>
                      </a:r>
                    </a:p>
                    <a:p>
                      <a:pPr indent="540385">
                        <a:lnSpc>
                          <a:spcPct val="106000"/>
                        </a:lnSpc>
                        <a:spcAft>
                          <a:spcPts val="0"/>
                        </a:spcAft>
                      </a:pPr>
                      <a:r>
                        <a:rPr lang="pl-PL" sz="800">
                          <a:effectLst/>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45890" marR="45890" marT="0" marB="0"/>
                </a:tc>
                <a:tc>
                  <a:txBody>
                    <a:bodyPr/>
                    <a:lstStyle/>
                    <a:p>
                      <a:pPr indent="540385">
                        <a:spcAft>
                          <a:spcPts val="0"/>
                        </a:spcAft>
                      </a:pPr>
                      <a:r>
                        <a:rPr lang="pl-PL" sz="800" dirty="0">
                          <a:effectLst/>
                        </a:rPr>
                        <a:t>Reakcja szkoły w przypadku pozyskania wiedzy o wystąpieniu zagrożenia będzie zależna od tego, czy: (1) treści te można bezpośrednio powiązać z uczniami danej szkoły, czy też (2) treści nielegalne lub szkodliwe nie mają związku z uczniami danej szkoły, lecz wymagają kontaktu szkoły z odpowiednimi służbami. </a:t>
                      </a:r>
                    </a:p>
                    <a:p>
                      <a:pPr indent="540385">
                        <a:spcAft>
                          <a:spcPts val="0"/>
                        </a:spcAft>
                      </a:pPr>
                      <a:r>
                        <a:rPr lang="pl-PL" sz="800" dirty="0">
                          <a:effectLst/>
                        </a:rPr>
                        <a:t>W pierwszej kolejności należy zabezpieczyć dowody w formie elektronicznej (pliki z treściami niedozwolonymi, zapisy rozmów w komunikatorach, e-maile, zrzuty ekranu), znalezione w Internecie lub w komputerze dziecka. Zabezpieczenie dowodów jest zadaniem rodziców lub opiekunów prawnych dziecka, w czynnościach tych może wspomagać ich przedstawiciel szkoły posiadający odpowiednie kompetencje techniczne. W przypadku sytuacji (1) rozwiązanie leży po stronie szkoły, zaś (2) należy rozważyć zgłoszenie incydentu na Policję oraz zgłosić go do serwisu </a:t>
                      </a:r>
                      <a:r>
                        <a:rPr lang="pl-PL" sz="800" dirty="0" err="1">
                          <a:effectLst/>
                        </a:rPr>
                        <a:t>Dyżurnet</a:t>
                      </a:r>
                      <a:r>
                        <a:rPr lang="pl-PL" sz="800" dirty="0">
                          <a:effectLst/>
                        </a:rPr>
                        <a:t> (dyzurnet.pl).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extLst>
                  <a:ext uri="{0D108BD9-81ED-4DB2-BD59-A6C34878D82A}">
                    <a16:rowId xmlns:a16="http://schemas.microsoft.com/office/drawing/2014/main" val="623029684"/>
                  </a:ext>
                </a:extLst>
              </a:tr>
              <a:tr h="299258">
                <a:tc>
                  <a:txBody>
                    <a:bodyPr/>
                    <a:lstStyle/>
                    <a:p>
                      <a:pPr indent="540385">
                        <a:spcAft>
                          <a:spcPts val="0"/>
                        </a:spcAft>
                      </a:pPr>
                      <a:r>
                        <a:rPr lang="pl-PL" sz="800">
                          <a:effectLst/>
                        </a:rPr>
                        <a:t>Identyfikacja sprawcy(-ów)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tc>
                  <a:txBody>
                    <a:bodyPr/>
                    <a:lstStyle/>
                    <a:p>
                      <a:pPr indent="540385">
                        <a:spcAft>
                          <a:spcPts val="0"/>
                        </a:spcAft>
                      </a:pPr>
                      <a:r>
                        <a:rPr lang="pl-PL" sz="800" dirty="0">
                          <a:effectLst/>
                        </a:rPr>
                        <a:t> W identyfikacji sprawców kluczowe znaczenie odgrywać będą zgromadzone dowody. W procesie udostępniania nielegalnych i szkodliwych treści małoletnim występują na ogół: twórca treści (np. pornografii) oraz osoby, która udostępniły je dziecku. Często osobami tymi są rówieśnicy – uczniowie tej samej szkoły czy klasy, dzieci sąsiadów. Konieczne jest poinformowanie wszystkich rodziców lub opiekunów dzieci uczestniczących w zdarzeniu o sytuacji i roli ich dzieci.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extLst>
                  <a:ext uri="{0D108BD9-81ED-4DB2-BD59-A6C34878D82A}">
                    <a16:rowId xmlns:a16="http://schemas.microsoft.com/office/drawing/2014/main" val="2090912375"/>
                  </a:ext>
                </a:extLst>
              </a:tr>
              <a:tr h="343752">
                <a:tc>
                  <a:txBody>
                    <a:bodyPr/>
                    <a:lstStyle/>
                    <a:p>
                      <a:pPr indent="540385">
                        <a:spcAft>
                          <a:spcPts val="0"/>
                        </a:spcAft>
                      </a:pPr>
                      <a:r>
                        <a:rPr lang="pl-PL" sz="800" dirty="0">
                          <a:effectLst/>
                        </a:rPr>
                        <a:t>Działania wobec sprawców zdarzenia ze szkoły/ spoza szkoły </a:t>
                      </a:r>
                    </a:p>
                    <a:p>
                      <a:pPr indent="540385">
                        <a:spcAft>
                          <a:spcPts val="0"/>
                        </a:spcAft>
                      </a:pPr>
                      <a:r>
                        <a:rPr lang="pl-PL" sz="800" dirty="0">
                          <a:effectLst/>
                        </a:rPr>
                        <a:t>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tc>
                  <a:txBody>
                    <a:bodyPr/>
                    <a:lstStyle/>
                    <a:p>
                      <a:pPr indent="540385">
                        <a:spcAft>
                          <a:spcPts val="0"/>
                        </a:spcAft>
                      </a:pPr>
                      <a:r>
                        <a:rPr lang="pl-PL" sz="800">
                          <a:effectLst/>
                        </a:rPr>
                        <a:t>W przypadku udostępniania (szerowania, dzielenia się) treści opisanych wcześniej jako szkodliwych/ niedozwolonych/nielegalnych i niebezpiecznych dla zdrowia przez ucznia należy przeprowadzić z nim rozmowę na temat jego postępowania i w jej trakcie uzmysłowić mu szkodliwość prowadzonych przez niego działania. Działania szkoły powinny koncentrować się jednak na aktywnościach wychowawczych. W przypadku upowszechniania przez sprawców treści nielegalnych (np. pornografii dziecięcej) należy złożyć zawiadomienie o zdarzeniu na Policję. </a:t>
                      </a:r>
                    </a:p>
                    <a:p>
                      <a:pPr indent="540385">
                        <a:spcAft>
                          <a:spcPts val="0"/>
                        </a:spcAft>
                      </a:pPr>
                      <a:r>
                        <a:rPr lang="pl-PL" sz="800">
                          <a:effectLst/>
                        </a:rPr>
                        <a:t>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extLst>
                  <a:ext uri="{0D108BD9-81ED-4DB2-BD59-A6C34878D82A}">
                    <a16:rowId xmlns:a16="http://schemas.microsoft.com/office/drawing/2014/main" val="2591533006"/>
                  </a:ext>
                </a:extLst>
              </a:tr>
              <a:tr h="706582">
                <a:tc>
                  <a:txBody>
                    <a:bodyPr/>
                    <a:lstStyle/>
                    <a:p>
                      <a:pPr indent="540385">
                        <a:spcAft>
                          <a:spcPts val="0"/>
                        </a:spcAft>
                      </a:pPr>
                      <a:r>
                        <a:rPr lang="pl-PL" sz="800">
                          <a:effectLst/>
                        </a:rPr>
                        <a:t>Aktywności wobec ofiar zdarzenia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tc>
                  <a:txBody>
                    <a:bodyPr/>
                    <a:lstStyle/>
                    <a:p>
                      <a:pPr indent="540385">
                        <a:spcAft>
                          <a:spcPts val="0"/>
                        </a:spcAft>
                      </a:pPr>
                      <a:r>
                        <a:rPr lang="pl-PL" sz="800" dirty="0">
                          <a:effectLst/>
                        </a:rPr>
                        <a:t>Dzieci - ofiary i świadków zdarzenia – należy od pierwszego etapu interwencji - otoczyć opieką psychologiczno-pedagogiczną. Rozmowa z dzieckiem powinna się odbywać w warunkach jego komfortu psychicznego, z poszanowaniem poufności i podmiotowości ucznia ze względu na fakt, iż kontakt z treściami nielegalnymi może mieć bardzo szkodliwy wpływ na jego psychikę. W jej trakcie należy ustalić </a:t>
                      </a:r>
                    </a:p>
                    <a:p>
                      <a:pPr indent="540385">
                        <a:spcAft>
                          <a:spcPts val="0"/>
                        </a:spcAft>
                      </a:pPr>
                      <a:r>
                        <a:rPr lang="pl-PL" sz="800" dirty="0">
                          <a:effectLst/>
                        </a:rPr>
                        <a:t>okoliczności uzyskania przez ofiarę dostępu do ww. treści. </a:t>
                      </a:r>
                    </a:p>
                    <a:p>
                      <a:pPr indent="540385">
                        <a:spcAft>
                          <a:spcPts val="0"/>
                        </a:spcAft>
                      </a:pPr>
                      <a:r>
                        <a:rPr lang="pl-PL" sz="800" dirty="0">
                          <a:effectLst/>
                        </a:rPr>
                        <a:t>Należy koniecznie powiadomić ich rodziców lub opiekunów prawnych o zdarzeniu i uzgodnić z nimi podejmowane działania i formy wsparcia dziecka. Działania szkoły w takich przypadkach powinna cechować poufność i empatia w kontaktach z wszystkimi uczestnikami zdarzenia oraz udzielającymi wsparcia. </a:t>
                      </a:r>
                    </a:p>
                    <a:p>
                      <a:pPr indent="540385">
                        <a:spcAft>
                          <a:spcPts val="0"/>
                        </a:spcAft>
                      </a:pPr>
                      <a:r>
                        <a:rPr lang="pl-PL" sz="800" dirty="0">
                          <a:effectLst/>
                        </a:rPr>
                        <a:t>W przypadku kontaktu dziecka z treściami szkodliwymi należy dokładnie zbadać sposób, w jaki nastąpił kontakt dziecka z nimi. Poszukiwanie przez dziecko tego typu treści w sieci lub podsuwanie ich dziecku przez innych może być oznaką niepokojących incydentów ze świata rzeczywistego. Np. kontakty z osobami handlującymi narkotykami czy proces rekrutacji do sekty lub innej niebezpiecznej grupy.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extLst>
                  <a:ext uri="{0D108BD9-81ED-4DB2-BD59-A6C34878D82A}">
                    <a16:rowId xmlns:a16="http://schemas.microsoft.com/office/drawing/2014/main" val="313397497"/>
                  </a:ext>
                </a:extLst>
              </a:tr>
              <a:tr h="184456">
                <a:tc>
                  <a:txBody>
                    <a:bodyPr/>
                    <a:lstStyle/>
                    <a:p>
                      <a:pPr indent="540385">
                        <a:spcAft>
                          <a:spcPts val="0"/>
                        </a:spcAft>
                      </a:pPr>
                      <a:r>
                        <a:rPr lang="pl-PL" sz="800">
                          <a:effectLst/>
                        </a:rPr>
                        <a:t>Aktywności wobec świadków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tc>
                  <a:txBody>
                    <a:bodyPr/>
                    <a:lstStyle/>
                    <a:p>
                      <a:pPr indent="540385">
                        <a:spcAft>
                          <a:spcPts val="0"/>
                        </a:spcAft>
                      </a:pPr>
                      <a:r>
                        <a:rPr lang="pl-PL" sz="800">
                          <a:effectLst/>
                        </a:rPr>
                        <a:t>W przypadku, gdy informacja na temat zdarzenia dotrze do środowiska rówieśniczego ofiary – w klasie, czy szkole, wskazane jest podjęcie działań edukacyjnych i wychowawczych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extLst>
                  <a:ext uri="{0D108BD9-81ED-4DB2-BD59-A6C34878D82A}">
                    <a16:rowId xmlns:a16="http://schemas.microsoft.com/office/drawing/2014/main" val="1576646737"/>
                  </a:ext>
                </a:extLst>
              </a:tr>
              <a:tr h="275657">
                <a:tc>
                  <a:txBody>
                    <a:bodyPr/>
                    <a:lstStyle/>
                    <a:p>
                      <a:pPr indent="540385">
                        <a:spcAft>
                          <a:spcPts val="0"/>
                        </a:spcAft>
                      </a:pPr>
                      <a:r>
                        <a:rPr lang="pl-PL" sz="800">
                          <a:effectLst/>
                        </a:rPr>
                        <a:t>Współpraca z Policją i sądami rodzinnymi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tc>
                  <a:txBody>
                    <a:bodyPr/>
                    <a:lstStyle/>
                    <a:p>
                      <a:pPr indent="540385">
                        <a:spcAft>
                          <a:spcPts val="0"/>
                        </a:spcAft>
                      </a:pPr>
                      <a:r>
                        <a:rPr lang="pl-PL" sz="800">
                          <a:effectLst/>
                        </a:rPr>
                        <a:t>W przypadku naruszenia prawa np. rozpowszechniania materiałów pornograficznych z udziałem nieletniego lub prób uwiedzenia małoletniego w wieku do 15 lat przez osobę dorosłą należy – w porozumieniu z rodzicami dziecka - niezwłocznie powiadomić Policję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extLst>
                  <a:ext uri="{0D108BD9-81ED-4DB2-BD59-A6C34878D82A}">
                    <a16:rowId xmlns:a16="http://schemas.microsoft.com/office/drawing/2014/main" val="3898919770"/>
                  </a:ext>
                </a:extLst>
              </a:tr>
              <a:tr h="367542">
                <a:tc>
                  <a:txBody>
                    <a:bodyPr/>
                    <a:lstStyle/>
                    <a:p>
                      <a:pPr indent="540385">
                        <a:spcAft>
                          <a:spcPts val="0"/>
                        </a:spcAft>
                      </a:pPr>
                      <a:r>
                        <a:rPr lang="pl-PL" sz="800">
                          <a:effectLst/>
                        </a:rPr>
                        <a:t>Współpraca ze służbami i placówkami specjalistycznymi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tc>
                  <a:txBody>
                    <a:bodyPr/>
                    <a:lstStyle/>
                    <a:p>
                      <a:pPr indent="540385">
                        <a:spcAft>
                          <a:spcPts val="0"/>
                        </a:spcAft>
                      </a:pPr>
                      <a:r>
                        <a:rPr lang="pl-PL" sz="800" dirty="0">
                          <a:effectLst/>
                        </a:rPr>
                        <a:t>Kontakt z treściami szkodliwymi lub niebezpiecznymi może wywołać potrzebę skorzystania przez ofiarę ze specjalistycznej opieki psychologicznej. Decyzja o takim kontakcie i skierowaniu na terapię musi zostać podjęta w porozumieniu z rodzicami/opiekunami prawnymi dziecka. </a:t>
                      </a:r>
                    </a:p>
                    <a:p>
                      <a:pPr indent="540385">
                        <a:spcAft>
                          <a:spcPts val="0"/>
                        </a:spcAft>
                      </a:pPr>
                      <a:r>
                        <a:rPr lang="pl-PL" sz="800" dirty="0">
                          <a:effectLst/>
                        </a:rPr>
                        <a:t>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5890" marR="45890" marT="0" marB="0"/>
                </a:tc>
                <a:extLst>
                  <a:ext uri="{0D108BD9-81ED-4DB2-BD59-A6C34878D82A}">
                    <a16:rowId xmlns:a16="http://schemas.microsoft.com/office/drawing/2014/main" val="3430623684"/>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86860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4712" y="-153785"/>
            <a:ext cx="11097288" cy="764770"/>
          </a:xfrm>
        </p:spPr>
        <p:txBody>
          <a:bodyPr/>
          <a:lstStyle/>
          <a:p>
            <a:r>
              <a:rPr lang="pl-PL" b="1" dirty="0"/>
              <a:t>Cyberprzemoc – procedura reagowania</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109632738"/>
              </p:ext>
            </p:extLst>
          </p:nvPr>
        </p:nvGraphicFramePr>
        <p:xfrm>
          <a:off x="274320" y="457200"/>
          <a:ext cx="11463251" cy="6117174"/>
        </p:xfrm>
        <a:graphic>
          <a:graphicData uri="http://schemas.openxmlformats.org/drawingml/2006/table">
            <a:tbl>
              <a:tblPr firstRow="1" firstCol="1" bandRow="1">
                <a:tableStyleId>{5C22544A-7EE6-4342-B048-85BDC9FD1C3A}</a:tableStyleId>
              </a:tblPr>
              <a:tblGrid>
                <a:gridCol w="1939003">
                  <a:extLst>
                    <a:ext uri="{9D8B030D-6E8A-4147-A177-3AD203B41FA5}">
                      <a16:colId xmlns:a16="http://schemas.microsoft.com/office/drawing/2014/main" val="296149219"/>
                    </a:ext>
                  </a:extLst>
                </a:gridCol>
                <a:gridCol w="9524248">
                  <a:extLst>
                    <a:ext uri="{9D8B030D-6E8A-4147-A177-3AD203B41FA5}">
                      <a16:colId xmlns:a16="http://schemas.microsoft.com/office/drawing/2014/main" val="1060241876"/>
                    </a:ext>
                  </a:extLst>
                </a:gridCol>
              </a:tblGrid>
              <a:tr h="96901">
                <a:tc>
                  <a:txBody>
                    <a:bodyPr/>
                    <a:lstStyle/>
                    <a:p>
                      <a:pPr indent="540385">
                        <a:lnSpc>
                          <a:spcPct val="106000"/>
                        </a:lnSpc>
                        <a:spcAft>
                          <a:spcPts val="0"/>
                        </a:spcAft>
                      </a:pPr>
                      <a:r>
                        <a:rPr lang="pl-PL" sz="700">
                          <a:effectLst/>
                        </a:rPr>
                        <a:t> </a:t>
                      </a:r>
                      <a:endParaRPr lang="pl-PL" sz="700">
                        <a:effectLst/>
                        <a:latin typeface="Calibri" panose="020F0502020204030204" pitchFamily="34" charset="0"/>
                        <a:ea typeface="Calibri" panose="020F0502020204030204" pitchFamily="34" charset="0"/>
                        <a:cs typeface="Times New Roman" panose="02020603050405020304" pitchFamily="18" charset="0"/>
                      </a:endParaRPr>
                    </a:p>
                  </a:txBody>
                  <a:tcPr marL="39201" marR="39201" marT="0" marB="0"/>
                </a:tc>
                <a:tc>
                  <a:txBody>
                    <a:bodyPr/>
                    <a:lstStyle/>
                    <a:p>
                      <a:pPr indent="540385">
                        <a:spcAft>
                          <a:spcPts val="0"/>
                        </a:spcAft>
                      </a:pPr>
                      <a:r>
                        <a:rPr lang="pl-PL" sz="700">
                          <a:effectLst/>
                        </a:rPr>
                        <a:t>CYBERPRZEMOC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extLst>
                  <a:ext uri="{0D108BD9-81ED-4DB2-BD59-A6C34878D82A}">
                    <a16:rowId xmlns:a16="http://schemas.microsoft.com/office/drawing/2014/main" val="825190747"/>
                  </a:ext>
                </a:extLst>
              </a:tr>
              <a:tr h="169539">
                <a:tc>
                  <a:txBody>
                    <a:bodyPr/>
                    <a:lstStyle/>
                    <a:p>
                      <a:pPr indent="540385">
                        <a:spcAft>
                          <a:spcPts val="0"/>
                        </a:spcAft>
                      </a:pPr>
                      <a:r>
                        <a:rPr lang="pl-PL" sz="700">
                          <a:effectLst/>
                        </a:rPr>
                        <a:t>Podstawy prawne uruchomienia procedury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tc>
                  <a:txBody>
                    <a:bodyPr/>
                    <a:lstStyle/>
                    <a:p>
                      <a:pPr indent="540385">
                        <a:spcAft>
                          <a:spcPts val="0"/>
                        </a:spcAft>
                      </a:pPr>
                      <a:r>
                        <a:rPr lang="pl-PL" sz="700">
                          <a:effectLst/>
                        </a:rPr>
                        <a:t>Kodeks Karny, Statut szkoły, Regulamin szkoły </a:t>
                      </a:r>
                    </a:p>
                    <a:p>
                      <a:pPr indent="540385">
                        <a:spcAft>
                          <a:spcPts val="0"/>
                        </a:spcAft>
                      </a:pPr>
                      <a:r>
                        <a:rPr lang="pl-PL" sz="700">
                          <a:effectLst/>
                        </a:rPr>
                        <a:t>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extLst>
                  <a:ext uri="{0D108BD9-81ED-4DB2-BD59-A6C34878D82A}">
                    <a16:rowId xmlns:a16="http://schemas.microsoft.com/office/drawing/2014/main" val="3420571387"/>
                  </a:ext>
                </a:extLst>
              </a:tr>
              <a:tr h="338564">
                <a:tc>
                  <a:txBody>
                    <a:bodyPr/>
                    <a:lstStyle/>
                    <a:p>
                      <a:pPr indent="540385">
                        <a:spcAft>
                          <a:spcPts val="0"/>
                        </a:spcAft>
                      </a:pPr>
                      <a:r>
                        <a:rPr lang="pl-PL" sz="700">
                          <a:effectLst/>
                        </a:rPr>
                        <a:t>Rodzaj zagrożenia objętego procedurą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tc>
                  <a:txBody>
                    <a:bodyPr/>
                    <a:lstStyle/>
                    <a:p>
                      <a:pPr indent="540385">
                        <a:spcAft>
                          <a:spcPts val="0"/>
                        </a:spcAft>
                      </a:pPr>
                      <a:r>
                        <a:rPr lang="pl-PL" sz="700" dirty="0">
                          <a:effectLst/>
                        </a:rPr>
                        <a:t>Cyberprzemoc –przemoc z użyciem technologii informacyjnych i komunikacyjnych, głownie Internetu oraz telefonów komórkowych. Podstawowe formy zjawiska to nękanie, straszenie, szantażowanie z użyciem sieci, publikowanie lub rozsyłanie os mieszających, kompromitujących informacji, zdjęć , filmów z użyciem sieci oraz podszywanie się w sieci pod kogoś wbrew jego woli. Do działań okres lanych mianem cyberprzemocy wykorzystywane są głównie: poczta elektroniczna, czaty, komunikatory, strony internetowe, blogi, serwisy społecznościowe, grupy dyskusyjne, serwisy SMS i MMS </a:t>
                      </a:r>
                    </a:p>
                  </a:txBody>
                  <a:tcPr marL="39201" marR="39201" marT="0" marB="0"/>
                </a:tc>
                <a:extLst>
                  <a:ext uri="{0D108BD9-81ED-4DB2-BD59-A6C34878D82A}">
                    <a16:rowId xmlns:a16="http://schemas.microsoft.com/office/drawing/2014/main" val="1011094788"/>
                  </a:ext>
                </a:extLst>
              </a:tr>
              <a:tr h="249090">
                <a:tc>
                  <a:txBody>
                    <a:bodyPr/>
                    <a:lstStyle/>
                    <a:p>
                      <a:pPr indent="540385">
                        <a:spcAft>
                          <a:spcPts val="0"/>
                        </a:spcAft>
                      </a:pPr>
                      <a:r>
                        <a:rPr lang="pl-PL" sz="700">
                          <a:effectLst/>
                        </a:rPr>
                        <a:t>Telefony/kontakty alarmowe krajowe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tc>
                  <a:txBody>
                    <a:bodyPr/>
                    <a:lstStyle/>
                    <a:p>
                      <a:pPr indent="540385">
                        <a:spcAft>
                          <a:spcPts val="0"/>
                        </a:spcAft>
                      </a:pPr>
                      <a:r>
                        <a:rPr lang="pl-PL" sz="700">
                          <a:effectLst/>
                        </a:rPr>
                        <a:t>Telefon Zaufania dla Dzieci i Młodzież y -116 111 </a:t>
                      </a:r>
                    </a:p>
                    <a:p>
                      <a:pPr indent="540385">
                        <a:spcAft>
                          <a:spcPts val="0"/>
                        </a:spcAft>
                      </a:pPr>
                      <a:r>
                        <a:rPr lang="pl-PL" sz="700">
                          <a:effectLst/>
                        </a:rPr>
                        <a:t>Telefon dla Rodziców i Nauczycieli w sprawie Bezpieczeństwa Dzieci –800 100 100, dyzurnet@dyzurnet.pl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extLst>
                  <a:ext uri="{0D108BD9-81ED-4DB2-BD59-A6C34878D82A}">
                    <a16:rowId xmlns:a16="http://schemas.microsoft.com/office/drawing/2014/main" val="107383765"/>
                  </a:ext>
                </a:extLst>
              </a:tr>
              <a:tr h="176001">
                <a:tc>
                  <a:txBody>
                    <a:bodyPr/>
                    <a:lstStyle/>
                    <a:p>
                      <a:pPr indent="540385"/>
                      <a:endParaRPr lang="pl-PL" sz="700">
                        <a:effectLst/>
                        <a:latin typeface="Calibri" panose="020F0502020204030204" pitchFamily="34" charset="0"/>
                      </a:endParaRPr>
                    </a:p>
                  </a:txBody>
                  <a:tcPr marL="39201" marR="39201" marT="0" marB="0"/>
                </a:tc>
                <a:tc>
                  <a:txBody>
                    <a:bodyPr/>
                    <a:lstStyle/>
                    <a:p>
                      <a:pPr indent="540385">
                        <a:spcAft>
                          <a:spcPts val="0"/>
                        </a:spcAft>
                      </a:pPr>
                      <a:r>
                        <a:rPr lang="pl-PL" sz="700" dirty="0">
                          <a:effectLst/>
                        </a:rPr>
                        <a:t>SPOSÓB POSTĘPOWANIA W PRZYPADKU WYSTĄPIENIA ZAGROŻENIA </a:t>
                      </a:r>
                      <a:endParaRPr lang="pl-PL" sz="7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extLst>
                  <a:ext uri="{0D108BD9-81ED-4DB2-BD59-A6C34878D82A}">
                    <a16:rowId xmlns:a16="http://schemas.microsoft.com/office/drawing/2014/main" val="3745534627"/>
                  </a:ext>
                </a:extLst>
              </a:tr>
              <a:tr h="565319">
                <a:tc>
                  <a:txBody>
                    <a:bodyPr/>
                    <a:lstStyle/>
                    <a:p>
                      <a:pPr indent="540385">
                        <a:spcAft>
                          <a:spcPts val="0"/>
                        </a:spcAft>
                      </a:pPr>
                      <a:r>
                        <a:rPr lang="pl-PL" sz="700">
                          <a:effectLst/>
                        </a:rPr>
                        <a:t>Przyjęcie zgłoszenia i ustalenie okoliczności zdarzenia </a:t>
                      </a:r>
                    </a:p>
                    <a:p>
                      <a:pPr indent="540385">
                        <a:lnSpc>
                          <a:spcPct val="106000"/>
                        </a:lnSpc>
                        <a:spcAft>
                          <a:spcPts val="0"/>
                        </a:spcAft>
                      </a:pPr>
                      <a:r>
                        <a:rPr lang="pl-PL" sz="700">
                          <a:effectLst/>
                        </a:rPr>
                        <a:t> </a:t>
                      </a:r>
                      <a:endParaRPr lang="pl-PL" sz="700">
                        <a:effectLst/>
                        <a:latin typeface="Calibri" panose="020F0502020204030204" pitchFamily="34" charset="0"/>
                        <a:ea typeface="Calibri" panose="020F0502020204030204" pitchFamily="34" charset="0"/>
                        <a:cs typeface="Times New Roman" panose="02020603050405020304" pitchFamily="18" charset="0"/>
                      </a:endParaRPr>
                    </a:p>
                  </a:txBody>
                  <a:tcPr marL="39201" marR="39201" marT="0" marB="0"/>
                </a:tc>
                <a:tc>
                  <a:txBody>
                    <a:bodyPr/>
                    <a:lstStyle/>
                    <a:p>
                      <a:pPr indent="540385">
                        <a:spcAft>
                          <a:spcPts val="0"/>
                        </a:spcAft>
                      </a:pPr>
                      <a:r>
                        <a:rPr lang="pl-PL" sz="700" dirty="0">
                          <a:effectLst/>
                        </a:rPr>
                        <a:t>Przypadek cyberprzemocy może zostać ujawniony przez ofiarę, świadka (np. innego ucznia, nauczyciela, rodzica) lub osobę bliską ofierze (np. rodzice, rodzeństwo, przyjaciele). W każdym przypadku należy ze spokojem wysłuchać osoby zgłaszającej i okazać jej wsparcie. Podziękować za zaufanie i zgłoszenie tej sprawy. </a:t>
                      </a:r>
                    </a:p>
                    <a:p>
                      <a:pPr indent="540385">
                        <a:spcAft>
                          <a:spcPts val="0"/>
                        </a:spcAft>
                      </a:pPr>
                      <a:r>
                        <a:rPr lang="pl-PL" sz="700" dirty="0">
                          <a:effectLst/>
                        </a:rPr>
                        <a:t> Jeśli zgłaszającym jest ofiara cyberprzemocy, podejmując działania przede wszystkim należy okazać wsparcie, z zachowaniem jej podmiotowości i poszanowaniem jej uczuć . Potwierdzić , z e ujawnienie przemocy jest dobrą decyzją. Taką rozmowę należy przeprowadzić w miejscu bezpiecznym, zapewniającym ofierze intymność . Nie należy podejmować kroków, kto re mogłyby prowadzić do powtórnej wiktymizacji czy wzbudzić podejrzenia sprawcy (np. wywoływać ucznia z lekcji do dyrekcji). </a:t>
                      </a:r>
                    </a:p>
                    <a:p>
                      <a:pPr indent="540385">
                        <a:spcAft>
                          <a:spcPts val="0"/>
                        </a:spcAft>
                      </a:pPr>
                      <a:r>
                        <a:rPr lang="pl-PL" sz="700" dirty="0">
                          <a:effectLst/>
                        </a:rPr>
                        <a:t> Jeśli osobą zgłaszającą nie jest ofiara, na początku prosimy o opis sytuacji, także z zachowaniem podmiotowości i poszanowaniem uczuć osoby zgłaszającej (np. strach przed byciem kapusiem, obawa o własne bezpieczeństwo). </a:t>
                      </a:r>
                    </a:p>
                    <a:p>
                      <a:pPr indent="540385">
                        <a:spcAft>
                          <a:spcPts val="0"/>
                        </a:spcAft>
                      </a:pPr>
                      <a:r>
                        <a:rPr lang="pl-PL" sz="700" dirty="0">
                          <a:effectLst/>
                        </a:rPr>
                        <a:t>W każdej sytuacji w trakcie ustalania okoliczności trzeba ustalić charakter zdarzenia (rozmiar i rangę szkody, jednorazowość /powtarzalność ). Realizując procedurę należy unikać działań , kto re mogłyby wtórnie stygmatyzować ofiarę lub sprawcę, np.: wywoływanie </a:t>
                      </a:r>
                      <a:r>
                        <a:rPr lang="pl-PL" sz="700" dirty="0" smtClean="0">
                          <a:effectLst/>
                        </a:rPr>
                        <a:t>uczniów </a:t>
                      </a:r>
                      <a:r>
                        <a:rPr lang="pl-PL" sz="700" dirty="0">
                          <a:effectLst/>
                        </a:rPr>
                        <a:t>z lekcji, konfrontowanie ofiary i sprawcy, niewspółmierna kara, wytykanie palcami, etc. Trzeba dokonać oceny, czy zdarzenie wyczerpuje znamiona cyberprzemocy, czy jest np. niezbyt udanym żartem (wtedy trzeba podjąć działania profilaktyczne mające na celu nie dopuszczenie do eskalacji tego typu zachowań w stronę cyberprzemocy). </a:t>
                      </a:r>
                      <a:endParaRPr lang="pl-PL" sz="7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extLst>
                  <a:ext uri="{0D108BD9-81ED-4DB2-BD59-A6C34878D82A}">
                    <a16:rowId xmlns:a16="http://schemas.microsoft.com/office/drawing/2014/main" val="4133584955"/>
                  </a:ext>
                </a:extLst>
              </a:tr>
              <a:tr h="195593">
                <a:tc>
                  <a:txBody>
                    <a:bodyPr/>
                    <a:lstStyle/>
                    <a:p>
                      <a:pPr indent="540385">
                        <a:spcAft>
                          <a:spcPts val="0"/>
                        </a:spcAft>
                      </a:pPr>
                      <a:r>
                        <a:rPr lang="pl-PL" sz="700" dirty="0">
                          <a:effectLst/>
                        </a:rPr>
                        <a:t>Opis okoliczności, analiza, zabezpieczenie dowodów </a:t>
                      </a:r>
                      <a:endParaRPr lang="pl-PL" sz="7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tc>
                  <a:txBody>
                    <a:bodyPr/>
                    <a:lstStyle/>
                    <a:p>
                      <a:pPr indent="540385">
                        <a:spcAft>
                          <a:spcPts val="0"/>
                        </a:spcAft>
                      </a:pPr>
                      <a:r>
                        <a:rPr lang="pl-PL" sz="700">
                          <a:effectLst/>
                        </a:rPr>
                        <a:t>Należy zabezpieczyć wszystkie dowody związane z aktem cyberprzemocy (np. zrobić kopię materiałów, zanotować datę i czas otrzymania materiałów, dane nadawcy, adresy stron www, historię połączeń , etc.). W trakcie zbierania materiałów należy zadbać o bezpieczeństwo oso b zaangażowanych w problem.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extLst>
                  <a:ext uri="{0D108BD9-81ED-4DB2-BD59-A6C34878D82A}">
                    <a16:rowId xmlns:a16="http://schemas.microsoft.com/office/drawing/2014/main" val="2227484541"/>
                  </a:ext>
                </a:extLst>
              </a:tr>
              <a:tr h="332121">
                <a:tc>
                  <a:txBody>
                    <a:bodyPr/>
                    <a:lstStyle/>
                    <a:p>
                      <a:pPr indent="540385">
                        <a:spcAft>
                          <a:spcPts val="0"/>
                        </a:spcAft>
                      </a:pPr>
                      <a:r>
                        <a:rPr lang="pl-PL" sz="700">
                          <a:effectLst/>
                        </a:rPr>
                        <a:t>Identyfikacja sprawcy(-ów)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tc>
                  <a:txBody>
                    <a:bodyPr/>
                    <a:lstStyle/>
                    <a:p>
                      <a:pPr indent="540385">
                        <a:spcAft>
                          <a:spcPts val="0"/>
                        </a:spcAft>
                      </a:pPr>
                      <a:r>
                        <a:rPr lang="pl-PL" sz="700">
                          <a:effectLst/>
                        </a:rPr>
                        <a:t>Identyfikacja sprawcy(o w) często jest możliwa dzięki zebranym materiałom –wynikom rozmów z osobą zgłaszającą, z ofiarą, analizie zebranych materiałów. Ofiara często domyśla się, kto stosuje wobec niego cyberprzemoc. </a:t>
                      </a:r>
                    </a:p>
                    <a:p>
                      <a:pPr indent="540385">
                        <a:spcAft>
                          <a:spcPts val="0"/>
                        </a:spcAft>
                      </a:pPr>
                      <a:r>
                        <a:rPr lang="pl-PL" sz="700">
                          <a:effectLst/>
                        </a:rPr>
                        <a:t>Jeśli ustalenie sprawcy nie jest możliwe, a w ocenie kadry pedagogicznej jest to konieczne, należy skontaktować się z Policją. Bezwzględnie należy zgłosić rozpowszechnianie nagich zdjęć oso b poniżej 18 roku zżycia (art. 202 par. 3 KK)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extLst>
                  <a:ext uri="{0D108BD9-81ED-4DB2-BD59-A6C34878D82A}">
                    <a16:rowId xmlns:a16="http://schemas.microsoft.com/office/drawing/2014/main" val="3345555360"/>
                  </a:ext>
                </a:extLst>
              </a:tr>
              <a:tr h="581212">
                <a:tc>
                  <a:txBody>
                    <a:bodyPr/>
                    <a:lstStyle/>
                    <a:p>
                      <a:pPr indent="540385">
                        <a:spcAft>
                          <a:spcPts val="0"/>
                        </a:spcAft>
                      </a:pPr>
                      <a:r>
                        <a:rPr lang="pl-PL" sz="700">
                          <a:effectLst/>
                        </a:rPr>
                        <a:t>Aktywności wobec sprawców zdarzenia ze szkoły/ spoza szkoły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tc>
                  <a:txBody>
                    <a:bodyPr/>
                    <a:lstStyle/>
                    <a:p>
                      <a:pPr indent="540385">
                        <a:spcAft>
                          <a:spcPts val="0"/>
                        </a:spcAft>
                      </a:pPr>
                      <a:r>
                        <a:rPr lang="pl-PL" sz="700" dirty="0">
                          <a:effectLst/>
                        </a:rPr>
                        <a:t>Gdy sprawca cyberprzemocy jest znany i jest on uczniem szkoły, pedagog szkolny powinien przeprowadzić z nim rozmowę o jego zachowaniu. Rozmowa taka ma służyć ustaleniu okoliczności zdarzenia, jego wspólnej analizie (w tym np. przyjrzeniu się przyczynom), a także próbie rozwiązania sytuacji konfliktowej (w tym sposobów zadośćuczynienia ofiarom cyberprzemocy). </a:t>
                      </a:r>
                    </a:p>
                    <a:p>
                      <a:pPr indent="540385">
                        <a:spcAft>
                          <a:spcPts val="0"/>
                        </a:spcAft>
                      </a:pPr>
                      <a:r>
                        <a:rPr lang="pl-PL" sz="700" dirty="0">
                          <a:effectLst/>
                        </a:rPr>
                        <a:t>Cyberprzemoc powinna podlegać sankcjom </a:t>
                      </a:r>
                      <a:r>
                        <a:rPr lang="pl-PL" sz="700" dirty="0" smtClean="0">
                          <a:effectLst/>
                        </a:rPr>
                        <a:t>określonym </a:t>
                      </a:r>
                      <a:r>
                        <a:rPr lang="pl-PL" sz="700" dirty="0">
                          <a:effectLst/>
                        </a:rPr>
                        <a:t>w wewnętrznych przepisach szkoły (m. in. w statucie, kontrakcie, regulaminie). Szkoła </a:t>
                      </a:r>
                      <a:r>
                        <a:rPr lang="pl-PL" sz="700" dirty="0" smtClean="0">
                          <a:effectLst/>
                        </a:rPr>
                        <a:t>może </a:t>
                      </a:r>
                      <a:r>
                        <a:rPr lang="pl-PL" sz="700" dirty="0">
                          <a:effectLst/>
                        </a:rPr>
                        <a:t>tu </a:t>
                      </a:r>
                      <a:r>
                        <a:rPr lang="pl-PL" sz="700" dirty="0" smtClean="0">
                          <a:effectLst/>
                        </a:rPr>
                        <a:t>stosować </a:t>
                      </a:r>
                      <a:r>
                        <a:rPr lang="pl-PL" sz="700" dirty="0">
                          <a:effectLst/>
                        </a:rPr>
                        <a:t>konsekwencje przewidziane dla sytuacji „tradycyjnej” przemocy. Warto jednak </a:t>
                      </a:r>
                      <a:r>
                        <a:rPr lang="pl-PL" sz="700" dirty="0" smtClean="0">
                          <a:effectLst/>
                        </a:rPr>
                        <a:t>rozszerzyć </a:t>
                      </a:r>
                      <a:r>
                        <a:rPr lang="pl-PL" sz="700" dirty="0">
                          <a:effectLst/>
                        </a:rPr>
                        <a:t>repertuar dostępnych  </a:t>
                      </a:r>
                      <a:r>
                        <a:rPr lang="pl-PL" sz="700" dirty="0" smtClean="0">
                          <a:effectLst/>
                        </a:rPr>
                        <a:t>środków, </a:t>
                      </a:r>
                      <a:r>
                        <a:rPr lang="pl-PL" sz="700" dirty="0">
                          <a:effectLst/>
                        </a:rPr>
                        <a:t>np. o czasowy zakaz korzystania ze szkolnej pracowni komputerowej w czasie wolnym i przynoszenia do szkoły </a:t>
                      </a:r>
                      <a:r>
                        <a:rPr lang="pl-PL" sz="700" dirty="0" smtClean="0">
                          <a:effectLst/>
                        </a:rPr>
                        <a:t>akcesoriów </a:t>
                      </a:r>
                      <a:r>
                        <a:rPr lang="pl-PL" sz="700" dirty="0">
                          <a:effectLst/>
                        </a:rPr>
                        <a:t>elektronicznych (PSP, mp3) itp. </a:t>
                      </a:r>
                      <a:endParaRPr lang="pl-PL" sz="7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extLst>
                  <a:ext uri="{0D108BD9-81ED-4DB2-BD59-A6C34878D82A}">
                    <a16:rowId xmlns:a16="http://schemas.microsoft.com/office/drawing/2014/main" val="4098640603"/>
                  </a:ext>
                </a:extLst>
              </a:tr>
              <a:tr h="609792">
                <a:tc>
                  <a:txBody>
                    <a:bodyPr/>
                    <a:lstStyle/>
                    <a:p>
                      <a:pPr indent="540385">
                        <a:spcAft>
                          <a:spcPts val="0"/>
                        </a:spcAft>
                      </a:pPr>
                      <a:r>
                        <a:rPr lang="pl-PL" sz="700">
                          <a:effectLst/>
                        </a:rPr>
                        <a:t>Aktywności wobec ofiar zdarzenia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tc>
                  <a:txBody>
                    <a:bodyPr/>
                    <a:lstStyle/>
                    <a:p>
                      <a:pPr indent="540385">
                        <a:spcAft>
                          <a:spcPts val="0"/>
                        </a:spcAft>
                      </a:pPr>
                      <a:r>
                        <a:rPr lang="pl-PL" sz="700" dirty="0">
                          <a:effectLst/>
                        </a:rPr>
                        <a:t>W pierwszej </a:t>
                      </a:r>
                      <a:r>
                        <a:rPr lang="pl-PL" sz="700" dirty="0" smtClean="0">
                          <a:effectLst/>
                        </a:rPr>
                        <a:t>kolejności należy udzielić </a:t>
                      </a:r>
                      <a:r>
                        <a:rPr lang="pl-PL" sz="700" dirty="0">
                          <a:effectLst/>
                        </a:rPr>
                        <a:t>wsparcia ofierze. Musi się ona </a:t>
                      </a:r>
                      <a:r>
                        <a:rPr lang="pl-PL" sz="700" dirty="0" smtClean="0">
                          <a:effectLst/>
                        </a:rPr>
                        <a:t>czuć </a:t>
                      </a:r>
                      <a:r>
                        <a:rPr lang="pl-PL" sz="700" dirty="0">
                          <a:effectLst/>
                        </a:rPr>
                        <a:t>bezpieczna i </a:t>
                      </a:r>
                      <a:r>
                        <a:rPr lang="pl-PL" sz="700" dirty="0" smtClean="0">
                          <a:effectLst/>
                        </a:rPr>
                        <a:t>zaopiekowana </a:t>
                      </a:r>
                      <a:r>
                        <a:rPr lang="pl-PL" sz="700" dirty="0">
                          <a:effectLst/>
                        </a:rPr>
                        <a:t>przez dorosłych. Na poczucie </a:t>
                      </a:r>
                      <a:r>
                        <a:rPr lang="pl-PL" sz="700" dirty="0" smtClean="0">
                          <a:effectLst/>
                        </a:rPr>
                        <a:t>bezpieczeństwa </a:t>
                      </a:r>
                      <a:r>
                        <a:rPr lang="pl-PL" sz="700" dirty="0">
                          <a:effectLst/>
                        </a:rPr>
                        <a:t>dziecka wpływa fakt, z e wie ono, </a:t>
                      </a:r>
                      <a:r>
                        <a:rPr lang="pl-PL" sz="700" dirty="0" smtClean="0">
                          <a:effectLst/>
                        </a:rPr>
                        <a:t>iż </a:t>
                      </a:r>
                      <a:r>
                        <a:rPr lang="pl-PL" sz="700" dirty="0">
                          <a:effectLst/>
                        </a:rPr>
                        <a:t>szkoła podejmuje kroki w celu rozwiązania problemu. </a:t>
                      </a:r>
                    </a:p>
                    <a:p>
                      <a:pPr indent="540385">
                        <a:spcAft>
                          <a:spcPts val="0"/>
                        </a:spcAft>
                      </a:pPr>
                      <a:r>
                        <a:rPr lang="pl-PL" sz="700" dirty="0">
                          <a:effectLst/>
                        </a:rPr>
                        <a:t>Podczas rozmowy z uczniem –ofiarą cyberprzemocy –należy </a:t>
                      </a:r>
                      <a:r>
                        <a:rPr lang="pl-PL" sz="700" dirty="0" smtClean="0">
                          <a:effectLst/>
                        </a:rPr>
                        <a:t>zapewnić </a:t>
                      </a:r>
                      <a:r>
                        <a:rPr lang="pl-PL" sz="700" dirty="0">
                          <a:effectLst/>
                        </a:rPr>
                        <a:t>go, z e nie jest winny zaistniałej sytuacji oraz z e nikt nie ma prawa </a:t>
                      </a:r>
                      <a:r>
                        <a:rPr lang="pl-PL" sz="700" dirty="0" smtClean="0">
                          <a:effectLst/>
                        </a:rPr>
                        <a:t>zachowywać </a:t>
                      </a:r>
                      <a:r>
                        <a:rPr lang="pl-PL" sz="700" dirty="0">
                          <a:effectLst/>
                        </a:rPr>
                        <a:t>się w ten </a:t>
                      </a:r>
                      <a:r>
                        <a:rPr lang="pl-PL" sz="700" dirty="0" smtClean="0">
                          <a:effectLst/>
                        </a:rPr>
                        <a:t>sposób </a:t>
                      </a:r>
                      <a:r>
                        <a:rPr lang="pl-PL" sz="700" dirty="0">
                          <a:effectLst/>
                        </a:rPr>
                        <a:t>wobec niego, a </a:t>
                      </a:r>
                      <a:r>
                        <a:rPr lang="pl-PL" sz="700" dirty="0" smtClean="0">
                          <a:effectLst/>
                        </a:rPr>
                        <a:t>także podkreślić </a:t>
                      </a:r>
                      <a:r>
                        <a:rPr lang="pl-PL" sz="700" dirty="0">
                          <a:effectLst/>
                        </a:rPr>
                        <a:t>, z e dobrze zrobił ujawniając sytuację. </a:t>
                      </a:r>
                      <a:r>
                        <a:rPr lang="pl-PL" sz="700" dirty="0" smtClean="0">
                          <a:effectLst/>
                        </a:rPr>
                        <a:t>Należy okazać </a:t>
                      </a:r>
                      <a:r>
                        <a:rPr lang="pl-PL" sz="700" dirty="0">
                          <a:effectLst/>
                        </a:rPr>
                        <a:t>zrozumienie dla jego </a:t>
                      </a:r>
                      <a:r>
                        <a:rPr lang="pl-PL" sz="700" dirty="0" smtClean="0">
                          <a:effectLst/>
                        </a:rPr>
                        <a:t>uczuć </a:t>
                      </a:r>
                      <a:r>
                        <a:rPr lang="pl-PL" sz="700" dirty="0">
                          <a:effectLst/>
                        </a:rPr>
                        <a:t>, w tym </a:t>
                      </a:r>
                      <a:r>
                        <a:rPr lang="pl-PL" sz="700" dirty="0" smtClean="0">
                          <a:effectLst/>
                        </a:rPr>
                        <a:t>trudności </a:t>
                      </a:r>
                      <a:r>
                        <a:rPr lang="pl-PL" sz="700" dirty="0">
                          <a:effectLst/>
                        </a:rPr>
                        <a:t>z ujawnieniem </a:t>
                      </a:r>
                      <a:r>
                        <a:rPr lang="pl-PL" sz="700" dirty="0" smtClean="0">
                          <a:effectLst/>
                        </a:rPr>
                        <a:t>okoliczności </a:t>
                      </a:r>
                      <a:r>
                        <a:rPr lang="pl-PL" sz="700" dirty="0">
                          <a:effectLst/>
                        </a:rPr>
                        <a:t>wydarzenia, strachu, wstydu. Trzeba </a:t>
                      </a:r>
                      <a:r>
                        <a:rPr lang="pl-PL" sz="700" dirty="0" smtClean="0">
                          <a:effectLst/>
                        </a:rPr>
                        <a:t>podkreślić </a:t>
                      </a:r>
                      <a:r>
                        <a:rPr lang="pl-PL" sz="700" dirty="0">
                          <a:effectLst/>
                        </a:rPr>
                        <a:t>, z e szkoła nie toleruje przemocy i z e zostaną podjęte odpowiednie procedury interwencyjne. </a:t>
                      </a:r>
                      <a:r>
                        <a:rPr lang="pl-PL" sz="700" dirty="0" smtClean="0">
                          <a:effectLst/>
                        </a:rPr>
                        <a:t>Należy poinformować </a:t>
                      </a:r>
                      <a:r>
                        <a:rPr lang="pl-PL" sz="700" dirty="0">
                          <a:effectLst/>
                        </a:rPr>
                        <a:t>ucznia o krokach, jakie </a:t>
                      </a:r>
                      <a:r>
                        <a:rPr lang="pl-PL" sz="700" dirty="0" smtClean="0">
                          <a:effectLst/>
                        </a:rPr>
                        <a:t>może podjąć </a:t>
                      </a:r>
                      <a:r>
                        <a:rPr lang="pl-PL" sz="700" dirty="0">
                          <a:effectLst/>
                        </a:rPr>
                        <a:t>szkoła i sposobach, w jaki </a:t>
                      </a:r>
                      <a:r>
                        <a:rPr lang="pl-PL" sz="700" dirty="0" smtClean="0">
                          <a:effectLst/>
                        </a:rPr>
                        <a:t>może zapewnić </a:t>
                      </a:r>
                      <a:r>
                        <a:rPr lang="pl-PL" sz="700" dirty="0">
                          <a:effectLst/>
                        </a:rPr>
                        <a:t>mu bezpieczeństwo. </a:t>
                      </a:r>
                    </a:p>
                    <a:p>
                      <a:pPr indent="540385">
                        <a:spcAft>
                          <a:spcPts val="0"/>
                        </a:spcAft>
                      </a:pPr>
                      <a:r>
                        <a:rPr lang="pl-PL" sz="700" dirty="0" smtClean="0">
                          <a:effectLst/>
                        </a:rPr>
                        <a:t>Należy </a:t>
                      </a:r>
                      <a:r>
                        <a:rPr lang="pl-PL" sz="700" dirty="0">
                          <a:effectLst/>
                        </a:rPr>
                        <a:t>pomóc ofierze (rodzicom ofiary) w zabezpieczeniu </a:t>
                      </a:r>
                      <a:r>
                        <a:rPr lang="pl-PL" sz="700" dirty="0" smtClean="0">
                          <a:effectLst/>
                        </a:rPr>
                        <a:t>dowodów </a:t>
                      </a:r>
                      <a:r>
                        <a:rPr lang="pl-PL" sz="700" dirty="0">
                          <a:effectLst/>
                        </a:rPr>
                        <a:t>(to </a:t>
                      </a:r>
                      <a:r>
                        <a:rPr lang="pl-PL" sz="700" dirty="0" smtClean="0">
                          <a:effectLst/>
                        </a:rPr>
                        <a:t>może być </a:t>
                      </a:r>
                      <a:r>
                        <a:rPr lang="pl-PL" sz="700" dirty="0">
                          <a:effectLst/>
                        </a:rPr>
                        <a:t>dla niej zadanie trudne </a:t>
                      </a:r>
                      <a:r>
                        <a:rPr lang="pl-PL" sz="700" dirty="0" smtClean="0">
                          <a:effectLst/>
                        </a:rPr>
                        <a:t>zarówno </a:t>
                      </a:r>
                      <a:r>
                        <a:rPr lang="pl-PL" sz="700" dirty="0">
                          <a:effectLst/>
                        </a:rPr>
                        <a:t>ze </a:t>
                      </a:r>
                      <a:r>
                        <a:rPr lang="pl-PL" sz="700" dirty="0" smtClean="0">
                          <a:effectLst/>
                        </a:rPr>
                        <a:t>względów </a:t>
                      </a:r>
                      <a:r>
                        <a:rPr lang="pl-PL" sz="700" dirty="0">
                          <a:effectLst/>
                        </a:rPr>
                        <a:t>technicznych, jak i emocjonalnych), zerwaniu kontaktu ze sprawcą, zadbaniu o podstawowe zasady </a:t>
                      </a:r>
                      <a:r>
                        <a:rPr lang="pl-PL" sz="700" dirty="0" smtClean="0">
                          <a:effectLst/>
                        </a:rPr>
                        <a:t>bezpieczeństwa </a:t>
                      </a:r>
                      <a:r>
                        <a:rPr lang="pl-PL" sz="700" dirty="0">
                          <a:effectLst/>
                        </a:rPr>
                        <a:t>on-line (np. nieudostępnianie swoich danych kontaktowych, kształtowanie swojego wizerunku </a:t>
                      </a:r>
                      <a:r>
                        <a:rPr lang="pl-PL" sz="700" dirty="0" smtClean="0">
                          <a:effectLst/>
                        </a:rPr>
                        <a:t>etc.). </a:t>
                      </a:r>
                      <a:endParaRPr lang="pl-PL" sz="700" dirty="0">
                        <a:effectLst/>
                      </a:endParaRPr>
                    </a:p>
                    <a:p>
                      <a:pPr indent="540385">
                        <a:spcAft>
                          <a:spcPts val="0"/>
                        </a:spcAft>
                      </a:pPr>
                      <a:r>
                        <a:rPr lang="pl-PL" sz="700" dirty="0">
                          <a:effectLst/>
                        </a:rPr>
                        <a:t>Pomoc ofierze nie </a:t>
                      </a:r>
                      <a:r>
                        <a:rPr lang="pl-PL" sz="700" dirty="0" smtClean="0">
                          <a:effectLst/>
                        </a:rPr>
                        <a:t>może kończyć </a:t>
                      </a:r>
                      <a:r>
                        <a:rPr lang="pl-PL" sz="700" dirty="0">
                          <a:effectLst/>
                        </a:rPr>
                        <a:t>się w momencie </a:t>
                      </a:r>
                      <a:r>
                        <a:rPr lang="pl-PL" sz="700" dirty="0" smtClean="0">
                          <a:effectLst/>
                        </a:rPr>
                        <a:t>zakończenia </a:t>
                      </a:r>
                      <a:r>
                        <a:rPr lang="pl-PL" sz="700" dirty="0">
                          <a:effectLst/>
                        </a:rPr>
                        <a:t>procedury. Warto </a:t>
                      </a:r>
                      <a:r>
                        <a:rPr lang="pl-PL" sz="700" dirty="0" smtClean="0">
                          <a:effectLst/>
                        </a:rPr>
                        <a:t>monitorować </a:t>
                      </a:r>
                      <a:r>
                        <a:rPr lang="pl-PL" sz="700" dirty="0">
                          <a:effectLst/>
                        </a:rPr>
                        <a:t>sytuację, </a:t>
                      </a:r>
                      <a:r>
                        <a:rPr lang="pl-PL" sz="700" dirty="0" smtClean="0">
                          <a:effectLst/>
                        </a:rPr>
                        <a:t>„czuwać </a:t>
                      </a:r>
                      <a:r>
                        <a:rPr lang="pl-PL" sz="700" dirty="0">
                          <a:effectLst/>
                        </a:rPr>
                        <a:t>” nad jej </a:t>
                      </a:r>
                      <a:r>
                        <a:rPr lang="pl-PL" sz="700" dirty="0" smtClean="0">
                          <a:effectLst/>
                        </a:rPr>
                        <a:t>bezpieczeństwem, </a:t>
                      </a:r>
                      <a:r>
                        <a:rPr lang="pl-PL" sz="700" dirty="0">
                          <a:effectLst/>
                        </a:rPr>
                        <a:t>np. </a:t>
                      </a:r>
                      <a:r>
                        <a:rPr lang="pl-PL" sz="700" dirty="0" smtClean="0">
                          <a:effectLst/>
                        </a:rPr>
                        <a:t>zwracać </a:t>
                      </a:r>
                      <a:r>
                        <a:rPr lang="pl-PL" sz="700" dirty="0">
                          <a:effectLst/>
                        </a:rPr>
                        <a:t>uwagę czy nie są podejmowane wobec niej dalsze działania </a:t>
                      </a:r>
                      <a:r>
                        <a:rPr lang="pl-PL" sz="700" dirty="0" smtClean="0">
                          <a:effectLst/>
                        </a:rPr>
                        <a:t>przemoco0we, obserwować </a:t>
                      </a:r>
                      <a:r>
                        <a:rPr lang="pl-PL" sz="700" dirty="0">
                          <a:effectLst/>
                        </a:rPr>
                        <a:t>, jak sobie radzi w grupie po ujawnionym incydencie cyberprzemocy. </a:t>
                      </a:r>
                    </a:p>
                    <a:p>
                      <a:pPr indent="540385">
                        <a:spcAft>
                          <a:spcPts val="0"/>
                        </a:spcAft>
                      </a:pPr>
                      <a:r>
                        <a:rPr lang="pl-PL" sz="700" dirty="0">
                          <a:effectLst/>
                        </a:rPr>
                        <a:t>W działania wobec ofiary </a:t>
                      </a:r>
                      <a:r>
                        <a:rPr lang="pl-PL" sz="700" dirty="0" smtClean="0">
                          <a:effectLst/>
                        </a:rPr>
                        <a:t>należy także włączyć rodziców/ opiekunów </a:t>
                      </a:r>
                      <a:r>
                        <a:rPr lang="pl-PL" sz="700" dirty="0">
                          <a:effectLst/>
                        </a:rPr>
                        <a:t>ofiary –trzeba na </a:t>
                      </a:r>
                      <a:r>
                        <a:rPr lang="pl-PL" sz="700" dirty="0" smtClean="0">
                          <a:effectLst/>
                        </a:rPr>
                        <a:t>bieżąco </a:t>
                      </a:r>
                      <a:r>
                        <a:rPr lang="pl-PL" sz="700" dirty="0">
                          <a:effectLst/>
                        </a:rPr>
                        <a:t>ich </a:t>
                      </a:r>
                      <a:r>
                        <a:rPr lang="pl-PL" sz="700" dirty="0" smtClean="0">
                          <a:effectLst/>
                        </a:rPr>
                        <a:t>informować </a:t>
                      </a:r>
                      <a:r>
                        <a:rPr lang="pl-PL" sz="700" dirty="0">
                          <a:effectLst/>
                        </a:rPr>
                        <a:t>o sytuacji, pamiętając przy tym o podmiotowym traktowaniu dziecka </a:t>
                      </a:r>
                      <a:r>
                        <a:rPr lang="pl-PL" sz="700" dirty="0" smtClean="0">
                          <a:effectLst/>
                        </a:rPr>
                        <a:t>–mówiąc </a:t>
                      </a:r>
                      <a:r>
                        <a:rPr lang="pl-PL" sz="700" dirty="0">
                          <a:effectLst/>
                        </a:rPr>
                        <a:t>mu o tym i starając się </a:t>
                      </a:r>
                      <a:r>
                        <a:rPr lang="pl-PL" sz="700" dirty="0" smtClean="0">
                          <a:effectLst/>
                        </a:rPr>
                        <a:t>uzyskać </a:t>
                      </a:r>
                      <a:r>
                        <a:rPr lang="pl-PL" sz="700" dirty="0">
                          <a:effectLst/>
                        </a:rPr>
                        <a:t>jego akceptację dla udziału </a:t>
                      </a:r>
                      <a:r>
                        <a:rPr lang="pl-PL" sz="700" dirty="0" smtClean="0">
                          <a:effectLst/>
                        </a:rPr>
                        <a:t>rodziców. Jeśli </a:t>
                      </a:r>
                      <a:r>
                        <a:rPr lang="pl-PL" sz="700" dirty="0">
                          <a:effectLst/>
                        </a:rPr>
                        <a:t>dziecko nie wyraz a zgody, </a:t>
                      </a:r>
                      <a:r>
                        <a:rPr lang="pl-PL" sz="700" dirty="0" smtClean="0">
                          <a:effectLst/>
                        </a:rPr>
                        <a:t>należy omówić </a:t>
                      </a:r>
                      <a:r>
                        <a:rPr lang="pl-PL" sz="700" dirty="0">
                          <a:effectLst/>
                        </a:rPr>
                        <a:t>z nim jego obawy, a </a:t>
                      </a:r>
                      <a:r>
                        <a:rPr lang="pl-PL" sz="700" dirty="0" smtClean="0">
                          <a:effectLst/>
                        </a:rPr>
                        <a:t>jeśli </a:t>
                      </a:r>
                      <a:r>
                        <a:rPr lang="pl-PL" sz="700" dirty="0">
                          <a:effectLst/>
                        </a:rPr>
                        <a:t>to nie pomaga </a:t>
                      </a:r>
                      <a:r>
                        <a:rPr lang="pl-PL" sz="700" dirty="0" smtClean="0">
                          <a:effectLst/>
                        </a:rPr>
                        <a:t>powołać </a:t>
                      </a:r>
                      <a:r>
                        <a:rPr lang="pl-PL" sz="700" dirty="0">
                          <a:effectLst/>
                        </a:rPr>
                        <a:t>się na obowiązujące nas zasady i </a:t>
                      </a:r>
                      <a:r>
                        <a:rPr lang="pl-PL" sz="700" dirty="0" smtClean="0">
                          <a:effectLst/>
                        </a:rPr>
                        <a:t>przekazać </a:t>
                      </a:r>
                      <a:r>
                        <a:rPr lang="pl-PL" sz="700" dirty="0">
                          <a:effectLst/>
                        </a:rPr>
                        <a:t>informację rodzicom. </a:t>
                      </a:r>
                    </a:p>
                    <a:p>
                      <a:pPr indent="540385">
                        <a:spcAft>
                          <a:spcPts val="0"/>
                        </a:spcAft>
                      </a:pPr>
                      <a:r>
                        <a:rPr lang="pl-PL" sz="700" dirty="0">
                          <a:effectLst/>
                        </a:rPr>
                        <a:t>W trakcie rozmowy z dzieckiem i/lub jego rodzicami/opiekunami, </a:t>
                      </a:r>
                      <a:r>
                        <a:rPr lang="pl-PL" sz="700" dirty="0" smtClean="0">
                          <a:effectLst/>
                        </a:rPr>
                        <a:t>jeśli </a:t>
                      </a:r>
                      <a:r>
                        <a:rPr lang="pl-PL" sz="700" dirty="0">
                          <a:effectLst/>
                        </a:rPr>
                        <a:t>jest to wskazane, </a:t>
                      </a:r>
                      <a:r>
                        <a:rPr lang="pl-PL" sz="700" dirty="0" smtClean="0">
                          <a:effectLst/>
                        </a:rPr>
                        <a:t>można zaproponować </a:t>
                      </a:r>
                      <a:r>
                        <a:rPr lang="pl-PL" sz="700" dirty="0">
                          <a:effectLst/>
                        </a:rPr>
                        <a:t>pomoc specjalisty (np. psycholog szkolny, poradnia psychologiczno-pedagogiczna) oraz </a:t>
                      </a:r>
                      <a:r>
                        <a:rPr lang="pl-PL" sz="700" dirty="0" smtClean="0">
                          <a:effectLst/>
                        </a:rPr>
                        <a:t>przekazać </a:t>
                      </a:r>
                      <a:r>
                        <a:rPr lang="pl-PL" sz="700" dirty="0">
                          <a:effectLst/>
                        </a:rPr>
                        <a:t>informację o </a:t>
                      </a:r>
                      <a:r>
                        <a:rPr lang="pl-PL" sz="700" dirty="0" smtClean="0">
                          <a:effectLst/>
                        </a:rPr>
                        <a:t>możliwości </a:t>
                      </a:r>
                      <a:r>
                        <a:rPr lang="pl-PL" sz="700" dirty="0">
                          <a:effectLst/>
                        </a:rPr>
                        <a:t>zgłoszenia sprawy Policji. </a:t>
                      </a:r>
                      <a:endParaRPr lang="pl-PL" sz="7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extLst>
                  <a:ext uri="{0D108BD9-81ED-4DB2-BD59-A6C34878D82A}">
                    <a16:rowId xmlns:a16="http://schemas.microsoft.com/office/drawing/2014/main" val="1707976741"/>
                  </a:ext>
                </a:extLst>
              </a:tr>
              <a:tr h="249090">
                <a:tc>
                  <a:txBody>
                    <a:bodyPr/>
                    <a:lstStyle/>
                    <a:p>
                      <a:pPr indent="540385">
                        <a:spcAft>
                          <a:spcPts val="0"/>
                        </a:spcAft>
                      </a:pPr>
                      <a:r>
                        <a:rPr lang="pl-PL" sz="700">
                          <a:effectLst/>
                        </a:rPr>
                        <a:t>Aktywności wobec świadków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tc>
                  <a:txBody>
                    <a:bodyPr/>
                    <a:lstStyle/>
                    <a:p>
                      <a:pPr indent="540385">
                        <a:spcAft>
                          <a:spcPts val="0"/>
                        </a:spcAft>
                      </a:pPr>
                      <a:r>
                        <a:rPr lang="pl-PL" sz="700">
                          <a:effectLst/>
                        </a:rPr>
                        <a:t>Nalezy zadbac o bezpieczeństwo swiadkow zdarzenia, zwłaszcza, jesli byli oni osobami ujawniającymi cyberprzemoc. W trakcie rozmowy ze swiadkami nalezy okazac zrozumienie i empatię dla ich uczuc –obawy przed przypięciem łatki „donosiciela”, strachu przed staniem się kolejną ofiarą sprawcy itp.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extLst>
                  <a:ext uri="{0D108BD9-81ED-4DB2-BD59-A6C34878D82A}">
                    <a16:rowId xmlns:a16="http://schemas.microsoft.com/office/drawing/2014/main" val="1618978980"/>
                  </a:ext>
                </a:extLst>
              </a:tr>
              <a:tr h="664242">
                <a:tc>
                  <a:txBody>
                    <a:bodyPr/>
                    <a:lstStyle/>
                    <a:p>
                      <a:pPr indent="540385">
                        <a:spcAft>
                          <a:spcPts val="0"/>
                        </a:spcAft>
                      </a:pPr>
                      <a:r>
                        <a:rPr lang="pl-PL" sz="700">
                          <a:effectLst/>
                        </a:rPr>
                        <a:t>Współpraca z Policją i sądami rodzinnymi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tc>
                  <a:txBody>
                    <a:bodyPr/>
                    <a:lstStyle/>
                    <a:p>
                      <a:pPr indent="540385">
                        <a:spcAft>
                          <a:spcPts val="0"/>
                        </a:spcAft>
                      </a:pPr>
                      <a:r>
                        <a:rPr lang="pl-PL" sz="700">
                          <a:effectLst/>
                        </a:rPr>
                        <a:t>Samo wystąpienie zjawiska cyberprzemocy nie jest jednoznaczne z koniecznoscią zaangazowania Policji i sądu rodzinnego –procedura powinna umoz liwiac rozwiązanie sytuacji problemowej na poziomie pracy wychowawczej szkoły. Szkoła powinna powiadomic odpowiednie słuzby (np. sąd rodzinny), gdy wykorzysta wszystkie dostępne jej srodki wychowawcze (rozmowa z rodzicami, konsekwencje z statutu i/lub regulaminu wobec ucznia) i interwencje pedagogiczne, a ich zastosowanie nie przynosi poządanych rezultatow (np. nie ma zmian postawy ucznia). </a:t>
                      </a:r>
                    </a:p>
                    <a:p>
                      <a:pPr indent="540385">
                        <a:spcAft>
                          <a:spcPts val="0"/>
                        </a:spcAft>
                      </a:pPr>
                      <a:r>
                        <a:rPr lang="pl-PL" sz="700">
                          <a:effectLst/>
                        </a:rPr>
                        <a:t>Kontaktu z Policją wymagają wszelkie sytuacje, w ktorych zostało naruszone prawo (np. groz by karalne, s wiadome publikowanie nielegalnych tres ci, rozpowszechnianie nagich zdjęc z udziałem małoletnich). Za zgłoszenie powinien odpowiadac dyrektor szkoły.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extLst>
                  <a:ext uri="{0D108BD9-81ED-4DB2-BD59-A6C34878D82A}">
                    <a16:rowId xmlns:a16="http://schemas.microsoft.com/office/drawing/2014/main" val="1452811740"/>
                  </a:ext>
                </a:extLst>
              </a:tr>
              <a:tr h="332121">
                <a:tc>
                  <a:txBody>
                    <a:bodyPr/>
                    <a:lstStyle/>
                    <a:p>
                      <a:pPr indent="540385">
                        <a:spcAft>
                          <a:spcPts val="0"/>
                        </a:spcAft>
                      </a:pPr>
                      <a:r>
                        <a:rPr lang="pl-PL" sz="700">
                          <a:effectLst/>
                        </a:rPr>
                        <a:t>Współpraca ze służbami i placówkami specjalistycznymi </a:t>
                      </a:r>
                      <a:endParaRPr lang="pl-PL" sz="7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tc>
                  <a:txBody>
                    <a:bodyPr/>
                    <a:lstStyle/>
                    <a:p>
                      <a:pPr indent="540385">
                        <a:spcAft>
                          <a:spcPts val="0"/>
                        </a:spcAft>
                      </a:pPr>
                      <a:r>
                        <a:rPr lang="pl-PL" sz="700" dirty="0">
                          <a:effectLst/>
                        </a:rPr>
                        <a:t>Kontakt z dostawcą usługi </a:t>
                      </a:r>
                      <a:r>
                        <a:rPr lang="pl-PL" sz="700" dirty="0" smtClean="0">
                          <a:effectLst/>
                        </a:rPr>
                        <a:t>może być </a:t>
                      </a:r>
                      <a:r>
                        <a:rPr lang="pl-PL" sz="700" dirty="0">
                          <a:effectLst/>
                        </a:rPr>
                        <a:t>wskazany w celu usunięcia z sieci kompromitujących lub krzywdzących </a:t>
                      </a:r>
                      <a:r>
                        <a:rPr lang="pl-PL" sz="700" dirty="0" smtClean="0">
                          <a:effectLst/>
                        </a:rPr>
                        <a:t>materiałów. </a:t>
                      </a:r>
                      <a:r>
                        <a:rPr lang="pl-PL" sz="700" dirty="0">
                          <a:effectLst/>
                        </a:rPr>
                        <a:t>Do podjęcia takiego działania stymuluje administratora serwisu art. 14 Ustawy z dnia 18 lipca 2002 r. o </a:t>
                      </a:r>
                      <a:r>
                        <a:rPr lang="pl-PL" sz="700" dirty="0" smtClean="0">
                          <a:effectLst/>
                        </a:rPr>
                        <a:t>świadczeniu </a:t>
                      </a:r>
                      <a:r>
                        <a:rPr lang="pl-PL" sz="700" dirty="0">
                          <a:effectLst/>
                        </a:rPr>
                        <a:t>usług drogą elektroniczną. </a:t>
                      </a:r>
                    </a:p>
                    <a:p>
                      <a:pPr indent="540385">
                        <a:spcAft>
                          <a:spcPts val="0"/>
                        </a:spcAft>
                      </a:pPr>
                      <a:r>
                        <a:rPr lang="pl-PL" sz="700" dirty="0">
                          <a:effectLst/>
                        </a:rPr>
                        <a:t> </a:t>
                      </a:r>
                      <a:endParaRPr lang="pl-PL" sz="7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39201" marR="39201" marT="0" marB="0"/>
                </a:tc>
                <a:extLst>
                  <a:ext uri="{0D108BD9-81ED-4DB2-BD59-A6C34878D82A}">
                    <a16:rowId xmlns:a16="http://schemas.microsoft.com/office/drawing/2014/main" val="1313807238"/>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21872976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1069" y="83126"/>
            <a:ext cx="11862261" cy="1388226"/>
          </a:xfrm>
        </p:spPr>
        <p:txBody>
          <a:bodyPr>
            <a:normAutofit/>
          </a:bodyPr>
          <a:lstStyle/>
          <a:p>
            <a:r>
              <a:rPr lang="pl-PL" sz="2400" b="1" dirty="0"/>
              <a:t>Naruszenia prywatności dotyczące nieodpowiedniego lub niezgodnego z prawem wykorzystania danych osobowych lub wizerunku dziecka i pracownika szkoły - procedura reagowania</a:t>
            </a:r>
            <a:endParaRPr lang="pl-PL" sz="24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765247264"/>
              </p:ext>
            </p:extLst>
          </p:nvPr>
        </p:nvGraphicFramePr>
        <p:xfrm>
          <a:off x="152399" y="1230284"/>
          <a:ext cx="11826241" cy="5727136"/>
        </p:xfrm>
        <a:graphic>
          <a:graphicData uri="http://schemas.openxmlformats.org/drawingml/2006/table">
            <a:tbl>
              <a:tblPr firstRow="1" firstCol="1" bandRow="1">
                <a:tableStyleId>{5C22544A-7EE6-4342-B048-85BDC9FD1C3A}</a:tableStyleId>
              </a:tblPr>
              <a:tblGrid>
                <a:gridCol w="2000404">
                  <a:extLst>
                    <a:ext uri="{9D8B030D-6E8A-4147-A177-3AD203B41FA5}">
                      <a16:colId xmlns:a16="http://schemas.microsoft.com/office/drawing/2014/main" val="588664167"/>
                    </a:ext>
                  </a:extLst>
                </a:gridCol>
                <a:gridCol w="9825837">
                  <a:extLst>
                    <a:ext uri="{9D8B030D-6E8A-4147-A177-3AD203B41FA5}">
                      <a16:colId xmlns:a16="http://schemas.microsoft.com/office/drawing/2014/main" val="1163488875"/>
                    </a:ext>
                  </a:extLst>
                </a:gridCol>
              </a:tblGrid>
              <a:tr h="187326">
                <a:tc>
                  <a:txBody>
                    <a:bodyPr/>
                    <a:lstStyle/>
                    <a:p>
                      <a:pPr indent="540385">
                        <a:lnSpc>
                          <a:spcPct val="106000"/>
                        </a:lnSpc>
                        <a:spcAft>
                          <a:spcPts val="0"/>
                        </a:spcAft>
                      </a:pPr>
                      <a:r>
                        <a:rPr lang="pl-PL" sz="800">
                          <a:effectLst/>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540385">
                        <a:spcAft>
                          <a:spcPts val="0"/>
                        </a:spcAft>
                      </a:pPr>
                      <a:r>
                        <a:rPr lang="pl-PL" sz="800">
                          <a:effectLst/>
                        </a:rPr>
                        <a:t>NARUSZENIA PRYWATNOŚCI DOTYCZĄCE NIEODPOWIEDNIEGO BĄDŹ NIEZGODNEGO Z PRAWEM WYKORZYSTANIA DANYCH OSOBOWYCH LUB WIZERUNKU DZIECKA I PRACOWNIKA SZKOŁY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extLst>
                  <a:ext uri="{0D108BD9-81ED-4DB2-BD59-A6C34878D82A}">
                    <a16:rowId xmlns:a16="http://schemas.microsoft.com/office/drawing/2014/main" val="3241073550"/>
                  </a:ext>
                </a:extLst>
              </a:tr>
              <a:tr h="280498">
                <a:tc>
                  <a:txBody>
                    <a:bodyPr/>
                    <a:lstStyle/>
                    <a:p>
                      <a:pPr indent="540385">
                        <a:spcAft>
                          <a:spcPts val="0"/>
                        </a:spcAft>
                      </a:pPr>
                      <a:r>
                        <a:rPr lang="pl-PL" sz="800">
                          <a:effectLst/>
                        </a:rPr>
                        <a:t>Podstawy prawne uruchomienia procedury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tc>
                  <a:txBody>
                    <a:bodyPr/>
                    <a:lstStyle/>
                    <a:p>
                      <a:pPr indent="540385">
                        <a:spcAft>
                          <a:spcPts val="0"/>
                        </a:spcAft>
                      </a:pPr>
                      <a:r>
                        <a:rPr lang="pl-PL" sz="800" dirty="0">
                          <a:effectLst/>
                        </a:rPr>
                        <a:t>Kodeks Karny (art. 190a par. 2) </a:t>
                      </a:r>
                    </a:p>
                    <a:p>
                      <a:pPr indent="540385">
                        <a:spcAft>
                          <a:spcPts val="0"/>
                        </a:spcAft>
                      </a:pPr>
                      <a:r>
                        <a:rPr lang="pl-PL" sz="800" dirty="0">
                          <a:effectLst/>
                        </a:rPr>
                        <a:t>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extLst>
                  <a:ext uri="{0D108BD9-81ED-4DB2-BD59-A6C34878D82A}">
                    <a16:rowId xmlns:a16="http://schemas.microsoft.com/office/drawing/2014/main" val="636495852"/>
                  </a:ext>
                </a:extLst>
              </a:tr>
              <a:tr h="446576">
                <a:tc>
                  <a:txBody>
                    <a:bodyPr/>
                    <a:lstStyle/>
                    <a:p>
                      <a:pPr indent="540385">
                        <a:spcAft>
                          <a:spcPts val="0"/>
                        </a:spcAft>
                      </a:pPr>
                      <a:r>
                        <a:rPr lang="pl-PL" sz="800" dirty="0">
                          <a:effectLst/>
                        </a:rPr>
                        <a:t>Rodzaj zagrożenia objętego procedurą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tc>
                  <a:txBody>
                    <a:bodyPr/>
                    <a:lstStyle/>
                    <a:p>
                      <a:pPr indent="540385">
                        <a:spcAft>
                          <a:spcPts val="0"/>
                        </a:spcAft>
                      </a:pPr>
                      <a:r>
                        <a:rPr lang="pl-PL" sz="800">
                          <a:effectLst/>
                        </a:rPr>
                        <a:t>Zagrożenie to polega na naruszeniu prywatności dziecka lub pracownika szkoły poprzez nieodpowiednie lub niezgodne z prawem wykorzystanie danych osobowych lub wizerunku dziecka i pracownika szkoły. Należy zwrócić uwagę, iż podszywanie się pod inną osobę, wykorzystywanie jej wizerunku lub danych osobowych w celu wyrządzenia jej szkody osobistej lub majątkowej jest w świetle polskiego prawa przestępstwem. Najczęstszymi formami wyłudzenia lub kradzieży danych jest przejęcie profilu na portalu społecznościowym w celu dyskredytacji lub naruszenia dobrego wizerunku ofiary (np. publikacja zdjęć intymnych bądź montowanych), szantażu (w celu uzyskania korzyści finansowych w zamian za niepublikowanie zdjęć bądź treści naruszających dobry wizerunek ofiary), dokonania zakupów i innych transakcji finansowych (np. w sklepach internetowych na koszt ofiary) lub uzyskania korzyści (np. usługi premium SMS). Często naruszenia prywatności łączy się z cyberprzemocą. </a:t>
                      </a:r>
                    </a:p>
                    <a:p>
                      <a:pPr indent="540385">
                        <a:spcAft>
                          <a:spcPts val="0"/>
                        </a:spcAft>
                      </a:pPr>
                      <a:r>
                        <a:rPr lang="pl-PL" sz="800">
                          <a:effectLst/>
                        </a:rPr>
                        <a:t>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extLst>
                  <a:ext uri="{0D108BD9-81ED-4DB2-BD59-A6C34878D82A}">
                    <a16:rowId xmlns:a16="http://schemas.microsoft.com/office/drawing/2014/main" val="4030033947"/>
                  </a:ext>
                </a:extLst>
              </a:tr>
              <a:tr h="130435">
                <a:tc>
                  <a:txBody>
                    <a:bodyPr/>
                    <a:lstStyle/>
                    <a:p>
                      <a:pPr indent="540385"/>
                      <a:endParaRPr lang="pl-PL" sz="800">
                        <a:effectLst/>
                        <a:latin typeface="Calibri" panose="020F0502020204030204" pitchFamily="34" charset="0"/>
                      </a:endParaRPr>
                    </a:p>
                  </a:txBody>
                  <a:tcPr marL="44585" marR="44585" marT="0" marB="0"/>
                </a:tc>
                <a:tc>
                  <a:txBody>
                    <a:bodyPr/>
                    <a:lstStyle/>
                    <a:p>
                      <a:pPr indent="540385">
                        <a:spcAft>
                          <a:spcPts val="0"/>
                        </a:spcAft>
                      </a:pPr>
                      <a:r>
                        <a:rPr lang="pl-PL" sz="800">
                          <a:effectLst/>
                        </a:rPr>
                        <a:t>SPOSÓB POSTĘPOWANIA W PRZYPADKU WYSTĄPIENIA ZAGROŻENIA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extLst>
                  <a:ext uri="{0D108BD9-81ED-4DB2-BD59-A6C34878D82A}">
                    <a16:rowId xmlns:a16="http://schemas.microsoft.com/office/drawing/2014/main" val="2854579191"/>
                  </a:ext>
                </a:extLst>
              </a:tr>
              <a:tr h="349392">
                <a:tc>
                  <a:txBody>
                    <a:bodyPr/>
                    <a:lstStyle/>
                    <a:p>
                      <a:pPr indent="540385">
                        <a:spcAft>
                          <a:spcPts val="0"/>
                        </a:spcAft>
                      </a:pPr>
                      <a:r>
                        <a:rPr lang="pl-PL" sz="800" dirty="0">
                          <a:effectLst/>
                        </a:rPr>
                        <a:t>Przyjęcie zgłoszenia i ustalenie okoliczności zdarzenia </a:t>
                      </a:r>
                    </a:p>
                    <a:p>
                      <a:pPr indent="540385">
                        <a:lnSpc>
                          <a:spcPct val="106000"/>
                        </a:lnSpc>
                        <a:spcAft>
                          <a:spcPts val="0"/>
                        </a:spcAft>
                      </a:pPr>
                      <a:r>
                        <a:rPr lang="pl-PL" sz="800" dirty="0">
                          <a:effectLst/>
                        </a:rPr>
                        <a:t> </a:t>
                      </a:r>
                      <a:endParaRPr lang="pl-P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585" marR="44585" marT="0" marB="0"/>
                </a:tc>
                <a:tc>
                  <a:txBody>
                    <a:bodyPr/>
                    <a:lstStyle/>
                    <a:p>
                      <a:pPr indent="540385">
                        <a:spcAft>
                          <a:spcPts val="0"/>
                        </a:spcAft>
                      </a:pPr>
                      <a:r>
                        <a:rPr lang="pl-PL" sz="800" dirty="0">
                          <a:effectLst/>
                        </a:rPr>
                        <a:t>Gdy sprawcą jest uczeń - kolega ofiary ze szkoły czy klasy, uczniowie lub rodzice winni skontaktować się z dyrektorem szkoły, wychowawcą lub Szkolnym Mentorem Bezpieczeństwa Cyfrowego. W przypadku, gdy do naruszenia prywatności poprzez kradzież, wyłudzenie danych osobowych wykorzystanie wizerunku dziecka dochodzi ze strony dorosłych osób trzecich, rodzice winni skontaktować się bezpośrednio z Policją i powiadomić o tym szkołę (zgodnie z Kodeksem Karnym ściganie następuje tu na wniosek pokrzywdzonego). Istotne dla ścigania sprawcy będzie uzyskanie dowodów, że sprawca zmierzał do wyrządzenia ofierze szkody majątkowej lub osobistej. Samo podszywanie się pod ofiarę nie jest karalne. </a:t>
                      </a:r>
                    </a:p>
                    <a:p>
                      <a:pPr indent="540385">
                        <a:spcAft>
                          <a:spcPts val="0"/>
                        </a:spcAft>
                      </a:pPr>
                      <a:r>
                        <a:rPr lang="pl-PL" sz="800" dirty="0">
                          <a:effectLst/>
                        </a:rPr>
                        <a:t>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extLst>
                  <a:ext uri="{0D108BD9-81ED-4DB2-BD59-A6C34878D82A}">
                    <a16:rowId xmlns:a16="http://schemas.microsoft.com/office/drawing/2014/main" val="1427898971"/>
                  </a:ext>
                </a:extLst>
              </a:tr>
              <a:tr h="640337">
                <a:tc>
                  <a:txBody>
                    <a:bodyPr/>
                    <a:lstStyle/>
                    <a:p>
                      <a:pPr indent="540385">
                        <a:spcAft>
                          <a:spcPts val="0"/>
                        </a:spcAft>
                      </a:pPr>
                      <a:r>
                        <a:rPr lang="pl-PL" sz="800">
                          <a:effectLst/>
                        </a:rPr>
                        <a:t>Opis okoliczności, analiza, zabezpieczenie dowodów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tc>
                  <a:txBody>
                    <a:bodyPr/>
                    <a:lstStyle/>
                    <a:p>
                      <a:pPr indent="540385">
                        <a:spcAft>
                          <a:spcPts val="0"/>
                        </a:spcAft>
                      </a:pPr>
                      <a:r>
                        <a:rPr lang="pl-PL" sz="800" dirty="0">
                          <a:effectLst/>
                        </a:rPr>
                        <a:t>W pierwszej kolejności należy zabezpieczyć dowody nieodpowiedniego lub niezgodnego z prawem działania - w formie elektronicznej (e-mail, zrzut ekranu, konwersacja w komunikatorze lub sms). Równolegle należy dokonać zmian tych danych identyfikujących, które zależą od ofiary, tj. haseł i loginów lub kodów dostępu do platform i portali internetowych, tak aby uniemożliwić kontynuację procederu naruszania prywatności - w działaniu tym ucznia i/lub jego rodzica/opiekuna prawnego powinien wspierać Szkolny Mentor Bezpieczeństwa Cyfrowego. </a:t>
                      </a:r>
                    </a:p>
                    <a:p>
                      <a:pPr indent="540385">
                        <a:spcAft>
                          <a:spcPts val="0"/>
                        </a:spcAft>
                      </a:pPr>
                      <a:r>
                        <a:rPr lang="pl-PL" sz="800" dirty="0">
                          <a:effectLst/>
                        </a:rPr>
                        <a:t>Jeśli wykradzione dane zostały wykorzystane w celu naruszenia dobrego wizerunku ofiary, bądź w innych celach niezgodnych z prawem należy dążyć do wyjaśnienia tych działań i usunięcia ich skutków, także tych widocznych w Internecie. Likwidacja stron internetowych czy profili w portalach społecznościowych, która wymagać będzie interwencji w zebrane dowody musi odbywać się za zgodą Policji (o ile została powiadomiona). Szczególnej uwagi wymagają incydenty kradzieży tożsamości w celu posłużenia się nią np. podczas zakupu towarów online lub dokonania transakcji finansowych. W tym przypadku należy skontaktować się ze sklepem lub pożyczkodawcą i wyjaśnić charakter zdarzenia.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extLst>
                  <a:ext uri="{0D108BD9-81ED-4DB2-BD59-A6C34878D82A}">
                    <a16:rowId xmlns:a16="http://schemas.microsoft.com/office/drawing/2014/main" val="1819442666"/>
                  </a:ext>
                </a:extLst>
              </a:tr>
              <a:tr h="467496">
                <a:tc>
                  <a:txBody>
                    <a:bodyPr/>
                    <a:lstStyle/>
                    <a:p>
                      <a:pPr indent="540385">
                        <a:spcAft>
                          <a:spcPts val="0"/>
                        </a:spcAft>
                      </a:pPr>
                      <a:r>
                        <a:rPr lang="pl-PL" sz="800">
                          <a:effectLst/>
                        </a:rPr>
                        <a:t>Identyfikacja sprawcy(-ów)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tc>
                  <a:txBody>
                    <a:bodyPr/>
                    <a:lstStyle/>
                    <a:p>
                      <a:pPr indent="540385">
                        <a:spcAft>
                          <a:spcPts val="0"/>
                        </a:spcAft>
                      </a:pPr>
                      <a:r>
                        <a:rPr lang="pl-PL" sz="800">
                          <a:effectLst/>
                        </a:rPr>
                        <a:t>W przypadku, gdy dowody jasno wskazują na konkretnego sprawcę oraz na spełnianie przesłanki, iż sprawca zmierzał do wyrządzenia ofierze szkody majątkowej lub osobistej należy je zabezpieczyć i przekazać Policji. W przypadku, gdy trudno to ustalić, identyfikacji dokonać winna Policja. </a:t>
                      </a:r>
                    </a:p>
                    <a:p>
                      <a:pPr indent="540385">
                        <a:spcAft>
                          <a:spcPts val="0"/>
                        </a:spcAft>
                      </a:pPr>
                      <a:r>
                        <a:rPr lang="pl-PL" sz="800">
                          <a:effectLst/>
                        </a:rPr>
                        <a:t>W przypadku znanego sprawcy, który jednak nie działał z powyższych pobudek, szkoła powinna dążyć do rozwiązania problemu w ramach działań wychowawczo – edukacyjnych uzgodnionych rodzicami.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extLst>
                  <a:ext uri="{0D108BD9-81ED-4DB2-BD59-A6C34878D82A}">
                    <a16:rowId xmlns:a16="http://schemas.microsoft.com/office/drawing/2014/main" val="3439947289"/>
                  </a:ext>
                </a:extLst>
              </a:tr>
              <a:tr h="737849">
                <a:tc>
                  <a:txBody>
                    <a:bodyPr/>
                    <a:lstStyle/>
                    <a:p>
                      <a:pPr indent="540385">
                        <a:spcAft>
                          <a:spcPts val="0"/>
                        </a:spcAft>
                      </a:pPr>
                      <a:r>
                        <a:rPr lang="pl-PL" sz="800">
                          <a:effectLst/>
                        </a:rPr>
                        <a:t>Aktywności wobec sprawców zdarzenia ze szkoły/ spoza szkoły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tc>
                  <a:txBody>
                    <a:bodyPr/>
                    <a:lstStyle/>
                    <a:p>
                      <a:pPr indent="540385">
                        <a:spcAft>
                          <a:spcPts val="0"/>
                        </a:spcAft>
                      </a:pPr>
                      <a:r>
                        <a:rPr lang="pl-PL" sz="800">
                          <a:effectLst/>
                        </a:rPr>
                        <a:t>Gdy sprawcą incydentu jest uczeń szkoły, należy wobec niego – w porozumieniu z rodzicami – podjąć działania wychowawcze, zmierzające do uświadomienia nieodpowiedniego i nielegalnego charakteru czynów, jakich dokonał. Jednym z elementów takich działań powinny być przeprosiny złożone osobie poszkodowanej. </a:t>
                      </a:r>
                    </a:p>
                    <a:p>
                      <a:pPr indent="540385">
                        <a:spcAft>
                          <a:spcPts val="0"/>
                        </a:spcAft>
                      </a:pPr>
                      <a:r>
                        <a:rPr lang="pl-PL" sz="800">
                          <a:effectLst/>
                        </a:rPr>
                        <a:t>Celem takich działań winno być nie tylko nabycie odpowiedniej wiedzy przez ucznia na temat wagi poszanowania prywatności w codziennym życiu, ale trwała zmiana jego postawy na akceptującą szacunek dla wizerunku i prywatności. Działania takie szkoła winna podjąć niezależnie od powiadomienia Policji/ sądu rodzinnego. </a:t>
                      </a:r>
                    </a:p>
                    <a:p>
                      <a:pPr indent="540385">
                        <a:spcAft>
                          <a:spcPts val="0"/>
                        </a:spcAft>
                      </a:pPr>
                      <a:r>
                        <a:rPr lang="pl-PL" sz="800">
                          <a:effectLst/>
                        </a:rPr>
                        <a:t>Dyrekcja szkoły winna podjąć decyzje w sprawie powiadomienia o incydencie Policji, biorąc pod uwagę wiek sprawcy, jego dotychczasowe zachowanie, postawę po odkryciu incydentu oraz opinie wychowawcy i pedagoga. Przed podjęciem decyzji o zgłoszeniu incydentu na Policję należy rozważyć, czy istnieją dowody, iż uczeń - sprawca zmierzał do wyrządzenia ofierze szkody majątkowej lub osobistej. W takim przypadku dobrym rozwiązaniem jest uzyskanie interpretacji prawnej adwokata lub radcy prawnego.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extLst>
                  <a:ext uri="{0D108BD9-81ED-4DB2-BD59-A6C34878D82A}">
                    <a16:rowId xmlns:a16="http://schemas.microsoft.com/office/drawing/2014/main" val="2442212798"/>
                  </a:ext>
                </a:extLst>
              </a:tr>
              <a:tr h="365760">
                <a:tc>
                  <a:txBody>
                    <a:bodyPr/>
                    <a:lstStyle/>
                    <a:p>
                      <a:pPr indent="540385">
                        <a:spcAft>
                          <a:spcPts val="0"/>
                        </a:spcAft>
                      </a:pPr>
                      <a:r>
                        <a:rPr lang="pl-PL" sz="800">
                          <a:effectLst/>
                        </a:rPr>
                        <a:t>Aktywności wobec ofiar zdarzenia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tc>
                  <a:txBody>
                    <a:bodyPr/>
                    <a:lstStyle/>
                    <a:p>
                      <a:pPr indent="540385">
                        <a:spcAft>
                          <a:spcPts val="0"/>
                        </a:spcAft>
                      </a:pPr>
                      <a:r>
                        <a:rPr lang="pl-PL" sz="800">
                          <a:effectLst/>
                        </a:rPr>
                        <a:t>Ofiary incydentów należy otoczyć – w porozumieniu z rodzicami/opiekunami prawnymi - opieką pedagogiczno-psychologiczną i powiadomić o działaniach podjętych w celu usunięcia skutków działania sprawcy (np. usunięcie z Internetu intymnych zdjęć ofiary, zablokowanie dostępu do konta w portalu społecznościowym). Jeśli kradzież tożsamości, bądź naruszenie dobrego wizerunku ofiary jest znane tylko jej i rodzicom, szkoła winna zapewnić poufność działań, tak aby informacje narażające ofiarę na naruszenie wizerunku nie były rozpowszechniane. </a:t>
                      </a:r>
                    </a:p>
                    <a:p>
                      <a:pPr indent="540385">
                        <a:spcAft>
                          <a:spcPts val="0"/>
                        </a:spcAft>
                      </a:pPr>
                      <a:r>
                        <a:rPr lang="pl-PL" sz="800">
                          <a:effectLst/>
                        </a:rPr>
                        <a:t>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extLst>
                  <a:ext uri="{0D108BD9-81ED-4DB2-BD59-A6C34878D82A}">
                    <a16:rowId xmlns:a16="http://schemas.microsoft.com/office/drawing/2014/main" val="3197259317"/>
                  </a:ext>
                </a:extLst>
              </a:tr>
              <a:tr h="299259">
                <a:tc>
                  <a:txBody>
                    <a:bodyPr/>
                    <a:lstStyle/>
                    <a:p>
                      <a:pPr indent="540385">
                        <a:spcAft>
                          <a:spcPts val="0"/>
                        </a:spcAft>
                      </a:pPr>
                      <a:r>
                        <a:rPr lang="pl-PL" sz="800">
                          <a:effectLst/>
                        </a:rPr>
                        <a:t>Aktywności wobec świadków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tc>
                  <a:txBody>
                    <a:bodyPr/>
                    <a:lstStyle/>
                    <a:p>
                      <a:pPr indent="540385">
                        <a:spcAft>
                          <a:spcPts val="0"/>
                        </a:spcAft>
                      </a:pPr>
                      <a:r>
                        <a:rPr lang="pl-PL" sz="800" dirty="0">
                          <a:effectLst/>
                        </a:rPr>
                        <a:t>Gdy kradzież tożsamości, bądź naruszenie dobrego wizerunku ofiary jest znane szerszemu gronu uczniów szkoły, należy podjąć wobec nich działania wychowawcze, zwracające uwagę na negatywną ocenę naruszania wizerunku ucznia – koleżanki lub kolegi oraz ryzyko penalizacji. </a:t>
                      </a:r>
                    </a:p>
                    <a:p>
                      <a:pPr indent="540385">
                        <a:spcAft>
                          <a:spcPts val="0"/>
                        </a:spcAft>
                      </a:pPr>
                      <a:r>
                        <a:rPr lang="pl-PL" sz="800" dirty="0">
                          <a:effectLst/>
                        </a:rPr>
                        <a:t>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extLst>
                  <a:ext uri="{0D108BD9-81ED-4DB2-BD59-A6C34878D82A}">
                    <a16:rowId xmlns:a16="http://schemas.microsoft.com/office/drawing/2014/main" val="538082417"/>
                  </a:ext>
                </a:extLst>
              </a:tr>
              <a:tr h="174567">
                <a:tc>
                  <a:txBody>
                    <a:bodyPr/>
                    <a:lstStyle/>
                    <a:p>
                      <a:pPr indent="540385">
                        <a:spcAft>
                          <a:spcPts val="0"/>
                        </a:spcAft>
                      </a:pPr>
                      <a:r>
                        <a:rPr lang="pl-PL" sz="800">
                          <a:effectLst/>
                        </a:rPr>
                        <a:t>Współpraca z Policją i sądami rodzinnymi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tc>
                  <a:txBody>
                    <a:bodyPr/>
                    <a:lstStyle/>
                    <a:p>
                      <a:pPr indent="540385">
                        <a:spcAft>
                          <a:spcPts val="0"/>
                        </a:spcAft>
                      </a:pPr>
                      <a:r>
                        <a:rPr lang="pl-PL" sz="800">
                          <a:effectLst/>
                        </a:rPr>
                        <a:t>Gdy naruszenie prywatności, czy wyłudzenie lub kradzież tożsamości skutkują wyrządzeniem ofierze szkody majątkowej lub osobistej, rodzice dzieci winni o nim powiadomić Policję. </a:t>
                      </a:r>
                    </a:p>
                    <a:p>
                      <a:pPr indent="540385">
                        <a:spcAft>
                          <a:spcPts val="0"/>
                        </a:spcAft>
                      </a:pPr>
                      <a:r>
                        <a:rPr lang="pl-PL" sz="800">
                          <a:effectLst/>
                        </a:rPr>
                        <a:t>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extLst>
                  <a:ext uri="{0D108BD9-81ED-4DB2-BD59-A6C34878D82A}">
                    <a16:rowId xmlns:a16="http://schemas.microsoft.com/office/drawing/2014/main" val="1025210260"/>
                  </a:ext>
                </a:extLst>
              </a:tr>
              <a:tr h="373997">
                <a:tc>
                  <a:txBody>
                    <a:bodyPr/>
                    <a:lstStyle/>
                    <a:p>
                      <a:pPr indent="540385">
                        <a:spcAft>
                          <a:spcPts val="0"/>
                        </a:spcAft>
                      </a:pPr>
                      <a:r>
                        <a:rPr lang="pl-PL" sz="800" dirty="0">
                          <a:effectLst/>
                        </a:rPr>
                        <a:t>Współpraca ze służbami i placówkami specjalistycznymi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tc>
                  <a:txBody>
                    <a:bodyPr/>
                    <a:lstStyle/>
                    <a:p>
                      <a:pPr indent="540385">
                        <a:spcAft>
                          <a:spcPts val="0"/>
                        </a:spcAft>
                      </a:pPr>
                      <a:r>
                        <a:rPr lang="pl-PL" sz="800" dirty="0">
                          <a:effectLst/>
                        </a:rPr>
                        <a:t>W przypadku konieczności podejmowania dalszych działań pomocowych wobec ofiary, można skierować ucznia, za zgodą i we współpracy z rodzicami, do placówki specjalistycznej, np. terapeutycznej. </a:t>
                      </a:r>
                    </a:p>
                    <a:p>
                      <a:pPr indent="540385">
                        <a:spcAft>
                          <a:spcPts val="0"/>
                        </a:spcAft>
                      </a:pPr>
                      <a:r>
                        <a:rPr lang="pl-PL" sz="800" dirty="0">
                          <a:effectLst/>
                        </a:rPr>
                        <a:t>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4585" marR="44585" marT="0" marB="0"/>
                </a:tc>
                <a:extLst>
                  <a:ext uri="{0D108BD9-81ED-4DB2-BD59-A6C34878D82A}">
                    <a16:rowId xmlns:a16="http://schemas.microsoft.com/office/drawing/2014/main" val="738411238"/>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39052094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4691" y="66503"/>
            <a:ext cx="11920451" cy="1163782"/>
          </a:xfrm>
        </p:spPr>
        <p:txBody>
          <a:bodyPr>
            <a:normAutofit fontScale="90000"/>
          </a:bodyPr>
          <a:lstStyle/>
          <a:p>
            <a:r>
              <a:rPr lang="pl-PL" b="1" dirty="0"/>
              <a:t>Zagrożenia dla zdrowia dzieci w związku z nadmiernym korzystaniem z Internetu – procedura reagowania</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250533860"/>
              </p:ext>
            </p:extLst>
          </p:nvPr>
        </p:nvGraphicFramePr>
        <p:xfrm>
          <a:off x="124692" y="1051134"/>
          <a:ext cx="11920450" cy="5677454"/>
        </p:xfrm>
        <a:graphic>
          <a:graphicData uri="http://schemas.openxmlformats.org/drawingml/2006/table">
            <a:tbl>
              <a:tblPr firstRow="1" firstCol="1" bandRow="1">
                <a:tableStyleId>{5C22544A-7EE6-4342-B048-85BDC9FD1C3A}</a:tableStyleId>
              </a:tblPr>
              <a:tblGrid>
                <a:gridCol w="2016340">
                  <a:extLst>
                    <a:ext uri="{9D8B030D-6E8A-4147-A177-3AD203B41FA5}">
                      <a16:colId xmlns:a16="http://schemas.microsoft.com/office/drawing/2014/main" val="3317110445"/>
                    </a:ext>
                  </a:extLst>
                </a:gridCol>
                <a:gridCol w="9904110">
                  <a:extLst>
                    <a:ext uri="{9D8B030D-6E8A-4147-A177-3AD203B41FA5}">
                      <a16:colId xmlns:a16="http://schemas.microsoft.com/office/drawing/2014/main" val="1884868012"/>
                    </a:ext>
                  </a:extLst>
                </a:gridCol>
              </a:tblGrid>
              <a:tr h="284436">
                <a:tc>
                  <a:txBody>
                    <a:bodyPr/>
                    <a:lstStyle/>
                    <a:p>
                      <a:pPr indent="540385">
                        <a:lnSpc>
                          <a:spcPct val="106000"/>
                        </a:lnSpc>
                        <a:spcAft>
                          <a:spcPts val="0"/>
                        </a:spcAft>
                      </a:pPr>
                      <a:r>
                        <a:rPr lang="pl-PL" sz="1000">
                          <a:effectLst/>
                        </a:rPr>
                        <a:t> </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tabLst>
                          <a:tab pos="704850" algn="l"/>
                        </a:tabLst>
                      </a:pPr>
                      <a:r>
                        <a:rPr lang="pl-PL" sz="1000">
                          <a:effectLst/>
                        </a:rPr>
                        <a:t>ZAGROŻENIA DLA ZDROWIA DZIECI W ZWIĄZKU Z NADMIERNYM KORZYSTANIEM Z INTERNETU </a:t>
                      </a:r>
                    </a:p>
                    <a:p>
                      <a:pPr indent="540385">
                        <a:spcAft>
                          <a:spcPts val="0"/>
                        </a:spcAft>
                        <a:tabLst>
                          <a:tab pos="704850" algn="l"/>
                        </a:tabLst>
                      </a:pPr>
                      <a:r>
                        <a:rPr lang="pl-PL" sz="1000">
                          <a:effectLst/>
                        </a:rPr>
                        <a:t> </a:t>
                      </a:r>
                      <a:endParaRPr lang="pl-PL" sz="10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1660857781"/>
                  </a:ext>
                </a:extLst>
              </a:tr>
              <a:tr h="339406">
                <a:tc>
                  <a:txBody>
                    <a:bodyPr/>
                    <a:lstStyle/>
                    <a:p>
                      <a:pPr indent="540385">
                        <a:spcAft>
                          <a:spcPts val="0"/>
                        </a:spcAft>
                      </a:pPr>
                      <a:r>
                        <a:rPr lang="pl-PL" sz="1000">
                          <a:effectLst/>
                        </a:rPr>
                        <a:t>Podstawy prawne uruchomienia procedury </a:t>
                      </a:r>
                      <a:endParaRPr lang="pl-PL" sz="10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a:effectLst/>
                        </a:rPr>
                        <a:t>Ustawa z dnia 14 grudnia 2016 r. - Prawo oświatowe </a:t>
                      </a:r>
                      <a:endParaRPr lang="pl-PL" sz="10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783631202"/>
                  </a:ext>
                </a:extLst>
              </a:tr>
              <a:tr h="613505">
                <a:tc>
                  <a:txBody>
                    <a:bodyPr/>
                    <a:lstStyle/>
                    <a:p>
                      <a:pPr indent="540385">
                        <a:spcAft>
                          <a:spcPts val="0"/>
                        </a:spcAft>
                      </a:pPr>
                      <a:r>
                        <a:rPr lang="pl-PL" sz="1000">
                          <a:effectLst/>
                        </a:rPr>
                        <a:t>Rodzaj zagrożenia objętego procedurą </a:t>
                      </a:r>
                      <a:endParaRPr lang="pl-PL" sz="10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dirty="0" err="1">
                          <a:effectLst/>
                        </a:rPr>
                        <a:t>Infoholizm</a:t>
                      </a:r>
                      <a:r>
                        <a:rPr lang="pl-PL" sz="1000" dirty="0">
                          <a:effectLst/>
                        </a:rPr>
                        <a:t> (siecioholizm) – nadmierne, obejmujące niekiedy niemal całą dobę korzystanie z zasobów Internetu i gier komputerowych (najczęściej sieciowych) i portali społecznościowych przez dzieci. Jego negatywne efekty polegają na pogarszaniu się stanu zdrowia fizycznego (np. choroby oczu, padaczka ekranowa, choroby kręgosłupa) i psychicznego (irytacja, rozdrażnienie, spadek sprawności psychofizycznej, a nawet depresja), zaniedbywaniu codziennych czynności, oraz osłabianiu relacji rodzinnych i społecznych. </a:t>
                      </a:r>
                      <a:endParaRPr lang="pl-PL" sz="1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916918032"/>
                  </a:ext>
                </a:extLst>
              </a:tr>
              <a:tr h="203451">
                <a:tc>
                  <a:txBody>
                    <a:bodyPr/>
                    <a:lstStyle/>
                    <a:p>
                      <a:pPr indent="540385"/>
                      <a:endParaRPr lang="pl-PL" sz="1000">
                        <a:effectLst/>
                        <a:latin typeface="Calibri" panose="020F0502020204030204" pitchFamily="34" charset="0"/>
                      </a:endParaRPr>
                    </a:p>
                  </a:txBody>
                  <a:tcPr marL="68580" marR="68580" marT="0" marB="0"/>
                </a:tc>
                <a:tc>
                  <a:txBody>
                    <a:bodyPr/>
                    <a:lstStyle/>
                    <a:p>
                      <a:pPr indent="540385">
                        <a:spcAft>
                          <a:spcPts val="0"/>
                        </a:spcAft>
                      </a:pPr>
                      <a:r>
                        <a:rPr lang="pl-PL" sz="1000">
                          <a:effectLst/>
                        </a:rPr>
                        <a:t>SPOSÓB POSTĘPOWANIA W PRZYPADKU WYSTĄPIENIA ZAGROŻENIA </a:t>
                      </a:r>
                      <a:endParaRPr lang="pl-PL" sz="10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597232817"/>
                  </a:ext>
                </a:extLst>
              </a:tr>
              <a:tr h="673182">
                <a:tc>
                  <a:txBody>
                    <a:bodyPr/>
                    <a:lstStyle/>
                    <a:p>
                      <a:pPr indent="540385">
                        <a:spcAft>
                          <a:spcPts val="0"/>
                        </a:spcAft>
                      </a:pPr>
                      <a:r>
                        <a:rPr lang="pl-PL" sz="1000">
                          <a:effectLst/>
                        </a:rPr>
                        <a:t>Przyjęcie zgłoszenia i ustalenie okoliczności zdarzenia </a:t>
                      </a:r>
                    </a:p>
                    <a:p>
                      <a:pPr indent="540385">
                        <a:lnSpc>
                          <a:spcPct val="106000"/>
                        </a:lnSpc>
                        <a:spcAft>
                          <a:spcPts val="0"/>
                        </a:spcAft>
                      </a:pPr>
                      <a:r>
                        <a:rPr lang="pl-PL" sz="1000">
                          <a:effectLst/>
                        </a:rPr>
                        <a:t> </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00" dirty="0" err="1">
                          <a:effectLst/>
                        </a:rPr>
                        <a:t>Infoholizm</a:t>
                      </a:r>
                      <a:r>
                        <a:rPr lang="pl-PL" sz="1000" dirty="0">
                          <a:effectLst/>
                        </a:rPr>
                        <a:t> stwierdza najczęściej rodzic lub opiekun prawny dziecka. W przypadku konieczności podejmowania dalszych działań pomocowych można skierować ucznia, za zgodą i we współpracy z rodzicami, do placówki specjalistycznej, np. terapeutycznej. Kluczowe są tutaj pozostałe objawy wskazane wyżej. </a:t>
                      </a:r>
                    </a:p>
                    <a:p>
                      <a:pPr indent="540385">
                        <a:spcAft>
                          <a:spcPts val="0"/>
                        </a:spcAft>
                      </a:pPr>
                      <a:r>
                        <a:rPr lang="pl-PL" sz="1000" dirty="0">
                          <a:effectLst/>
                        </a:rPr>
                        <a:t>Nauczyciele w szkole także powinni zainteresować się przypadkami dzieci nieangażujących się w życie klasy, a poświęcającymi wolne chwile na kontakt online lub przychodzącymi do szkoły po nieprzespanej nocy. Rzadziej zgłoszeń można się spodziewać od rówieśników dziecka nadmiernie korzystającego z sieci. </a:t>
                      </a:r>
                      <a:endParaRPr lang="pl-PL" sz="1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1108927683"/>
                  </a:ext>
                </a:extLst>
              </a:tr>
              <a:tr h="654856">
                <a:tc>
                  <a:txBody>
                    <a:bodyPr/>
                    <a:lstStyle/>
                    <a:p>
                      <a:pPr indent="540385">
                        <a:spcAft>
                          <a:spcPts val="0"/>
                        </a:spcAft>
                      </a:pPr>
                      <a:r>
                        <a:rPr lang="pl-PL" sz="1000">
                          <a:effectLst/>
                        </a:rPr>
                        <a:t>Opis okoliczności, analiza, zabezpieczenie dowodów </a:t>
                      </a:r>
                      <a:endParaRPr lang="pl-PL" sz="10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dirty="0">
                          <a:effectLst/>
                        </a:rPr>
                        <a:t>Reakcja szkoły powinna polegać w pierwszych krokach na ustaleniu skutków zdrowotnych i psychicznych, jakie nadmierne korzystanie z zasobów Internetu wywołało u dziecka (np. gorsze oceny w nauce, niedosypianie, niedojadanie, rezygnacja z dawnych zainteresowań, załamanie się relacji z rodziną czy rówieśnikami). Celem tych ustaleń jest wybór odpowiedniej ścieżki rozwiązywania problemu - z udziałem specjalistów (lekarzy, terapeutów) lub bez – wyłącznie w szkole. W początkowej fazie popadania w uzależnienie do Internetu należy koncentrować się na wsparciu udzielonym w rodzinie i w szkole (psycholog/pedagog szkolny, wychowawca). </a:t>
                      </a:r>
                      <a:endParaRPr lang="pl-PL" sz="1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323619374"/>
                  </a:ext>
                </a:extLst>
              </a:tr>
              <a:tr h="1170774">
                <a:tc>
                  <a:txBody>
                    <a:bodyPr/>
                    <a:lstStyle/>
                    <a:p>
                      <a:pPr indent="540385">
                        <a:spcAft>
                          <a:spcPts val="0"/>
                        </a:spcAft>
                      </a:pPr>
                      <a:r>
                        <a:rPr lang="pl-PL" sz="1000">
                          <a:effectLst/>
                        </a:rPr>
                        <a:t>Aktywności wobec ofiar zdarzenia </a:t>
                      </a:r>
                      <a:endParaRPr lang="pl-PL" sz="10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a:effectLst/>
                        </a:rPr>
                        <a:t>Osoba, której problem dotyczy, powinna zostać otoczona zindywidualizowaną opieką przez pedagoga/psychologa szkolnego. Pierwszym jej etapem będzie rozmowa (rozmowy) ze specjalistą, która pozwoli zdiagnozować poziom zagrożenia, określić przyczyny popadnięcia w nałóg (np. sytuacja domowa, brak sukcesów edukacyjnych w szkole, izolacja w środowisku rówieśniczym) i ukazać specyfikę przypadku. Każde dziecko, u którego podejrzewa się nałóg korzystania z Internetu powinno zostać profesjonalnie zdiagnozowane przez psychologa szkolnego. Czasem warto w tym zakresie skorzystać z pomocy Poradni Psychologiczno-Pedagogicznej. </a:t>
                      </a:r>
                    </a:p>
                    <a:p>
                      <a:pPr indent="540385">
                        <a:spcAft>
                          <a:spcPts val="0"/>
                        </a:spcAft>
                      </a:pPr>
                      <a:r>
                        <a:rPr lang="pl-PL" sz="1000">
                          <a:effectLst/>
                        </a:rPr>
                        <a:t>Dziecku w trakcie wsparcia należy zapewnić komfort psychiczny - o jego sytuacji i specyfice uwarunkowań osobistych muszą zostać powiadomieni wszyscy uczący go i oceniający nauczyciele. </a:t>
                      </a:r>
                    </a:p>
                    <a:p>
                      <a:pPr indent="540385">
                        <a:spcAft>
                          <a:spcPts val="0"/>
                        </a:spcAft>
                      </a:pPr>
                      <a:r>
                        <a:rPr lang="pl-PL" sz="1000">
                          <a:effectLst/>
                        </a:rPr>
                        <a:t>O ile nie wiedzą o problemie swojego dziecka, niezbędne jest powiadomienie rodziców lub opiekunów prawnych dziecka i omówienie z nimi wspólnych rozwiązań. Tylko synergiczne współdziałanie rodziców i szkoły może zagwarantować powodzenie podejmowanych działań wspierających dziecko. </a:t>
                      </a:r>
                      <a:endParaRPr lang="pl-PL" sz="10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673197827"/>
                  </a:ext>
                </a:extLst>
              </a:tr>
              <a:tr h="426656">
                <a:tc>
                  <a:txBody>
                    <a:bodyPr/>
                    <a:lstStyle/>
                    <a:p>
                      <a:pPr indent="540385">
                        <a:spcAft>
                          <a:spcPts val="0"/>
                        </a:spcAft>
                      </a:pPr>
                      <a:r>
                        <a:rPr lang="pl-PL" sz="1000">
                          <a:effectLst/>
                        </a:rPr>
                        <a:t>Aktywności wobec świadków </a:t>
                      </a:r>
                      <a:endParaRPr lang="pl-PL" sz="10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a:effectLst/>
                        </a:rPr>
                        <a:t>Jeśli świadkami problemu są rówieśnicy dziecka, należy im w rozmowie zwrócić uwagę na negatywne aspekty nadmiernego korzystania z zasobów Internetu oraz zaapelować o codzienne wsparcie dla dziecka dotkniętego problemem, a także o informowanie wychowawcy w przypadku wystąpienia kolejnych przypadków u innych dzieci. </a:t>
                      </a:r>
                      <a:endParaRPr lang="pl-PL" sz="10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881441179"/>
                  </a:ext>
                </a:extLst>
              </a:tr>
              <a:tr h="711092">
                <a:tc>
                  <a:txBody>
                    <a:bodyPr/>
                    <a:lstStyle/>
                    <a:p>
                      <a:pPr indent="540385">
                        <a:spcAft>
                          <a:spcPts val="0"/>
                        </a:spcAft>
                      </a:pPr>
                      <a:r>
                        <a:rPr lang="pl-PL" sz="1000">
                          <a:effectLst/>
                        </a:rPr>
                        <a:t>Współpraca ze służbami i placówkami specjalistycznymi </a:t>
                      </a:r>
                      <a:endParaRPr lang="pl-PL" sz="10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dirty="0">
                          <a:effectLst/>
                        </a:rPr>
                        <a:t>W przypadku zdiagnozowania przez psychologa zaawansowanego uzależnienia od korzystania z zasobów Internetu dziecko powinno zostać skierowane przez szkołę, w bliskiej współpracy z rodzicami, do placówki specjalistycznej oferującej program terapeutyczny z zakresu przeciwdziałania uzależnieniom. W części przypadków może się okazać konieczna diagnoza i terapia lekarska. </a:t>
                      </a:r>
                    </a:p>
                    <a:p>
                      <a:pPr indent="540385">
                        <a:spcAft>
                          <a:spcPts val="0"/>
                        </a:spcAft>
                      </a:pPr>
                      <a:r>
                        <a:rPr lang="pl-PL" sz="1000" dirty="0">
                          <a:effectLst/>
                        </a:rPr>
                        <a:t> </a:t>
                      </a:r>
                      <a:endParaRPr lang="pl-PL" sz="1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629645011"/>
                  </a:ext>
                </a:extLst>
              </a:tr>
            </a:tbl>
          </a:graphicData>
        </a:graphic>
      </p:graphicFrame>
      <p:sp>
        <p:nvSpPr>
          <p:cNvPr id="5" name="Rectangle 1"/>
          <p:cNvSpPr>
            <a:spLocks noChangeArrowheads="1"/>
          </p:cNvSpPr>
          <p:nvPr/>
        </p:nvSpPr>
        <p:spPr bwMode="auto">
          <a:xfrm>
            <a:off x="-1361398" y="-3179"/>
            <a:ext cx="13553398" cy="460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1441616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3004" y="116378"/>
            <a:ext cx="11912137" cy="1130531"/>
          </a:xfrm>
        </p:spPr>
        <p:txBody>
          <a:bodyPr>
            <a:normAutofit/>
          </a:bodyPr>
          <a:lstStyle/>
          <a:p>
            <a:r>
              <a:rPr lang="pl-PL" sz="2800" b="1" dirty="0"/>
              <a:t>Nawiązywanie niebezpiecznych kontaktów w Internecie - uwodzenie, zagrożenie pedofilią – procedura reagowania</a:t>
            </a:r>
            <a:endParaRPr lang="pl-PL" sz="28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818315467"/>
              </p:ext>
            </p:extLst>
          </p:nvPr>
        </p:nvGraphicFramePr>
        <p:xfrm>
          <a:off x="133005" y="1030777"/>
          <a:ext cx="11912136" cy="5697912"/>
        </p:xfrm>
        <a:graphic>
          <a:graphicData uri="http://schemas.openxmlformats.org/drawingml/2006/table">
            <a:tbl>
              <a:tblPr firstRow="1" firstCol="1" bandRow="1">
                <a:tableStyleId>{5C22544A-7EE6-4342-B048-85BDC9FD1C3A}</a:tableStyleId>
              </a:tblPr>
              <a:tblGrid>
                <a:gridCol w="2014933">
                  <a:extLst>
                    <a:ext uri="{9D8B030D-6E8A-4147-A177-3AD203B41FA5}">
                      <a16:colId xmlns:a16="http://schemas.microsoft.com/office/drawing/2014/main" val="1115685884"/>
                    </a:ext>
                  </a:extLst>
                </a:gridCol>
                <a:gridCol w="9897203">
                  <a:extLst>
                    <a:ext uri="{9D8B030D-6E8A-4147-A177-3AD203B41FA5}">
                      <a16:colId xmlns:a16="http://schemas.microsoft.com/office/drawing/2014/main" val="3999336143"/>
                    </a:ext>
                  </a:extLst>
                </a:gridCol>
              </a:tblGrid>
              <a:tr h="134510">
                <a:tc>
                  <a:txBody>
                    <a:bodyPr/>
                    <a:lstStyle/>
                    <a:p>
                      <a:pPr indent="540385">
                        <a:lnSpc>
                          <a:spcPct val="106000"/>
                        </a:lnSpc>
                        <a:spcAft>
                          <a:spcPts val="0"/>
                        </a:spcAft>
                      </a:pPr>
                      <a:r>
                        <a:rPr lang="pl-PL" sz="900">
                          <a:effectLst/>
                        </a:rPr>
                        <a:t>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7112" marR="57112" marT="0" marB="0"/>
                </a:tc>
                <a:tc>
                  <a:txBody>
                    <a:bodyPr/>
                    <a:lstStyle/>
                    <a:p>
                      <a:pPr indent="540385">
                        <a:spcAft>
                          <a:spcPts val="0"/>
                        </a:spcAft>
                      </a:pPr>
                      <a:r>
                        <a:rPr lang="pl-PL" sz="900">
                          <a:effectLst/>
                        </a:rPr>
                        <a:t>NAWIĄZYWANIE NIEBEZPIECZNYCH KONTAKTÓW W INTERNECIE - UWODZENIE, ZAGROŻENIE PEDOFILIĄ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extLst>
                  <a:ext uri="{0D108BD9-81ED-4DB2-BD59-A6C34878D82A}">
                    <a16:rowId xmlns:a16="http://schemas.microsoft.com/office/drawing/2014/main" val="918485616"/>
                  </a:ext>
                </a:extLst>
              </a:tr>
              <a:tr h="198000">
                <a:tc>
                  <a:txBody>
                    <a:bodyPr/>
                    <a:lstStyle/>
                    <a:p>
                      <a:pPr indent="540385">
                        <a:spcAft>
                          <a:spcPts val="0"/>
                        </a:spcAft>
                      </a:pPr>
                      <a:r>
                        <a:rPr lang="pl-PL" sz="900">
                          <a:effectLst/>
                        </a:rPr>
                        <a:t>Podstawy prawne uruchomienia procedury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tc>
                  <a:txBody>
                    <a:bodyPr/>
                    <a:lstStyle/>
                    <a:p>
                      <a:pPr indent="540385">
                        <a:spcAft>
                          <a:spcPts val="0"/>
                        </a:spcAft>
                      </a:pPr>
                      <a:r>
                        <a:rPr lang="pl-PL" sz="900">
                          <a:effectLst/>
                        </a:rPr>
                        <a:t>Kodeks Karny, art. 200, 200a par 1 i 2, art. 286 par.1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extLst>
                  <a:ext uri="{0D108BD9-81ED-4DB2-BD59-A6C34878D82A}">
                    <a16:rowId xmlns:a16="http://schemas.microsoft.com/office/drawing/2014/main" val="1438111664"/>
                  </a:ext>
                </a:extLst>
              </a:tr>
              <a:tr h="292211">
                <a:tc>
                  <a:txBody>
                    <a:bodyPr/>
                    <a:lstStyle/>
                    <a:p>
                      <a:pPr indent="540385">
                        <a:spcAft>
                          <a:spcPts val="0"/>
                        </a:spcAft>
                      </a:pPr>
                      <a:r>
                        <a:rPr lang="pl-PL" sz="900">
                          <a:effectLst/>
                        </a:rPr>
                        <a:t>Rodzaj zagrożenia objętego procedurą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tc>
                  <a:txBody>
                    <a:bodyPr/>
                    <a:lstStyle/>
                    <a:p>
                      <a:pPr indent="540385">
                        <a:spcAft>
                          <a:spcPts val="0"/>
                        </a:spcAft>
                      </a:pPr>
                      <a:r>
                        <a:rPr lang="pl-PL" sz="900" dirty="0">
                          <a:effectLst/>
                        </a:rPr>
                        <a:t>Zagrożenie obejmuje kontakty osób dorosłych z małoletnimi w celu zainicjowania znajomości prowadzących do wyłudzenia poufnych informacji, nawiązania kontaktów seksualnych, skłonienia dziecka do zachowań niebezpiecznych dla jego zdrowia i życia lub wyłudzenia własności (np. danych, pieniędzy, cennych przedmiotów rodzinnych). </a:t>
                      </a:r>
                      <a:endParaRPr lang="pl-PL" sz="9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extLst>
                  <a:ext uri="{0D108BD9-81ED-4DB2-BD59-A6C34878D82A}">
                    <a16:rowId xmlns:a16="http://schemas.microsoft.com/office/drawing/2014/main" val="2570816876"/>
                  </a:ext>
                </a:extLst>
              </a:tr>
              <a:tr h="452392">
                <a:tc>
                  <a:txBody>
                    <a:bodyPr/>
                    <a:lstStyle/>
                    <a:p>
                      <a:pPr indent="540385">
                        <a:spcAft>
                          <a:spcPts val="0"/>
                        </a:spcAft>
                      </a:pPr>
                      <a:r>
                        <a:rPr lang="pl-PL" sz="900">
                          <a:effectLst/>
                        </a:rPr>
                        <a:t>Telefony alarmowe krajowe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tc>
                  <a:txBody>
                    <a:bodyPr/>
                    <a:lstStyle/>
                    <a:p>
                      <a:pPr indent="540385">
                        <a:spcAft>
                          <a:spcPts val="0"/>
                        </a:spcAft>
                      </a:pPr>
                      <a:r>
                        <a:rPr lang="pl-PL" sz="900">
                          <a:effectLst/>
                        </a:rPr>
                        <a:t>Telefon Zaufania dla Dzieci i Młodzieży - 116 111 </a:t>
                      </a:r>
                    </a:p>
                    <a:p>
                      <a:pPr indent="540385">
                        <a:spcAft>
                          <a:spcPts val="0"/>
                        </a:spcAft>
                      </a:pPr>
                      <a:r>
                        <a:rPr lang="pl-PL" sz="900">
                          <a:effectLst/>
                        </a:rPr>
                        <a:t>Telefon dla Rodziców i Nauczycieli w sprawie Bezpieczeństwa Dzieci – 800 100 100 </a:t>
                      </a:r>
                    </a:p>
                    <a:p>
                      <a:pPr indent="540385">
                        <a:spcAft>
                          <a:spcPts val="0"/>
                        </a:spcAft>
                      </a:pPr>
                      <a:r>
                        <a:rPr lang="pl-PL" sz="900">
                          <a:effectLst/>
                        </a:rPr>
                        <a:t>Zgłaszanie nielegalnych treści: Dyżurnet, dyzurnet.pl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extLst>
                  <a:ext uri="{0D108BD9-81ED-4DB2-BD59-A6C34878D82A}">
                    <a16:rowId xmlns:a16="http://schemas.microsoft.com/office/drawing/2014/main" val="644188984"/>
                  </a:ext>
                </a:extLst>
              </a:tr>
              <a:tr h="169647">
                <a:tc>
                  <a:txBody>
                    <a:bodyPr/>
                    <a:lstStyle/>
                    <a:p>
                      <a:pPr indent="540385"/>
                      <a:endParaRPr lang="pl-PL" sz="900">
                        <a:effectLst/>
                        <a:latin typeface="Calibri" panose="020F0502020204030204" pitchFamily="34" charset="0"/>
                      </a:endParaRPr>
                    </a:p>
                  </a:txBody>
                  <a:tcPr marL="57112" marR="57112" marT="0" marB="0"/>
                </a:tc>
                <a:tc>
                  <a:txBody>
                    <a:bodyPr/>
                    <a:lstStyle/>
                    <a:p>
                      <a:pPr indent="540385">
                        <a:spcAft>
                          <a:spcPts val="0"/>
                        </a:spcAft>
                      </a:pPr>
                      <a:r>
                        <a:rPr lang="pl-PL" sz="900">
                          <a:effectLst/>
                        </a:rPr>
                        <a:t>SPOSÓB POSTĘPOWANIA W PRZYPADKU WYSTĄPIENIA ZAGROŻENIA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extLst>
                  <a:ext uri="{0D108BD9-81ED-4DB2-BD59-A6C34878D82A}">
                    <a16:rowId xmlns:a16="http://schemas.microsoft.com/office/drawing/2014/main" val="550111374"/>
                  </a:ext>
                </a:extLst>
              </a:tr>
              <a:tr h="638168">
                <a:tc>
                  <a:txBody>
                    <a:bodyPr/>
                    <a:lstStyle/>
                    <a:p>
                      <a:pPr indent="540385">
                        <a:spcAft>
                          <a:spcPts val="0"/>
                        </a:spcAft>
                      </a:pPr>
                      <a:r>
                        <a:rPr lang="pl-PL" sz="900">
                          <a:effectLst/>
                        </a:rPr>
                        <a:t>Przyjęcie zgłoszenia i ustalenie okoliczności zdarzenia </a:t>
                      </a:r>
                    </a:p>
                    <a:p>
                      <a:pPr indent="540385">
                        <a:lnSpc>
                          <a:spcPct val="106000"/>
                        </a:lnSpc>
                        <a:spcAft>
                          <a:spcPts val="0"/>
                        </a:spcAft>
                      </a:pPr>
                      <a:r>
                        <a:rPr lang="pl-PL" sz="900">
                          <a:effectLst/>
                        </a:rPr>
                        <a:t>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7112" marR="57112" marT="0" marB="0"/>
                </a:tc>
                <a:tc>
                  <a:txBody>
                    <a:bodyPr/>
                    <a:lstStyle/>
                    <a:p>
                      <a:pPr indent="540385">
                        <a:spcAft>
                          <a:spcPts val="0"/>
                        </a:spcAft>
                      </a:pPr>
                      <a:r>
                        <a:rPr lang="pl-PL" sz="900">
                          <a:effectLst/>
                        </a:rPr>
                        <a:t>Osobami najczęściej zgłaszającymi omawiany problem są rodzice/opiekunowie prawni dziecka lub osoby zajmujące się „poszukiwaniem pedofili”. W pierwszym przypadku informacja trafia najpierw do szkół, w drugim - na Policję. Zdarza się, że informacja uzyskiwana jest ze środowiska rówieśników ofiary. </a:t>
                      </a:r>
                    </a:p>
                    <a:p>
                      <a:pPr indent="540385">
                        <a:spcAft>
                          <a:spcPts val="0"/>
                        </a:spcAft>
                      </a:pPr>
                      <a:r>
                        <a:rPr lang="pl-PL" sz="900">
                          <a:effectLst/>
                        </a:rPr>
                        <a:t>Kluczowe znaczenie w działaniach szkoły ma czas reakcji - szybkość przeciwdziałania zagrożeniu ze względu na niezwykle szkodliwe konsekwencje realizacji kontaktu online, przeradzającego się w zachowania w świecie rzeczywistym: uwiedzenie i wykorzystanie seksualne, kidnaping, a także wyłudzenie pieniędzy czy przedmiotów dużej wartości. W przypadkach niebezpiecznych kontaktów inicjowanych w Internecie może dochodzić do zagrożenia życia i zdrowia dziecka, szantażu i przymusu realizacji czynności seksualnych.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extLst>
                  <a:ext uri="{0D108BD9-81ED-4DB2-BD59-A6C34878D82A}">
                    <a16:rowId xmlns:a16="http://schemas.microsoft.com/office/drawing/2014/main" val="4238502223"/>
                  </a:ext>
                </a:extLst>
              </a:tr>
              <a:tr h="355765">
                <a:tc>
                  <a:txBody>
                    <a:bodyPr/>
                    <a:lstStyle/>
                    <a:p>
                      <a:pPr indent="540385">
                        <a:spcAft>
                          <a:spcPts val="0"/>
                        </a:spcAft>
                      </a:pPr>
                      <a:r>
                        <a:rPr lang="pl-PL" sz="900">
                          <a:effectLst/>
                        </a:rPr>
                        <a:t>Opis okoliczności, analiza, zabezpieczenie dowodów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tc>
                  <a:txBody>
                    <a:bodyPr/>
                    <a:lstStyle/>
                    <a:p>
                      <a:pPr indent="540385">
                        <a:spcAft>
                          <a:spcPts val="0"/>
                        </a:spcAft>
                      </a:pPr>
                      <a:r>
                        <a:rPr lang="pl-PL" sz="900">
                          <a:effectLst/>
                        </a:rPr>
                        <a:t>Należy zidentyfikować i zabezpieczyć w szkole, w formie elektronicznej dowody działania dorosłego sprawcy uwiedzenia (zapisy rozmów w komunikatorach, na portalach społecznościowych; zrzuty ekranowe, zdjęcia, wiadomości e-mail). </a:t>
                      </a:r>
                    </a:p>
                    <a:p>
                      <a:pPr indent="540385">
                        <a:spcAft>
                          <a:spcPts val="0"/>
                        </a:spcAft>
                      </a:pPr>
                      <a:r>
                        <a:rPr lang="pl-PL" sz="900">
                          <a:effectLst/>
                        </a:rPr>
                        <a:t>Jednocześnie – bezzwłocznie - należy dokonać zawiadomienia na Policji o wystąpieniu zdarzenia.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extLst>
                  <a:ext uri="{0D108BD9-81ED-4DB2-BD59-A6C34878D82A}">
                    <a16:rowId xmlns:a16="http://schemas.microsoft.com/office/drawing/2014/main" val="3835450253"/>
                  </a:ext>
                </a:extLst>
              </a:tr>
              <a:tr h="355765">
                <a:tc>
                  <a:txBody>
                    <a:bodyPr/>
                    <a:lstStyle/>
                    <a:p>
                      <a:pPr indent="540385">
                        <a:spcAft>
                          <a:spcPts val="0"/>
                        </a:spcAft>
                      </a:pPr>
                      <a:r>
                        <a:rPr lang="pl-PL" sz="900">
                          <a:effectLst/>
                        </a:rPr>
                        <a:t>Indentyfikacja sprawcy (-ów)</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tc>
                  <a:txBody>
                    <a:bodyPr/>
                    <a:lstStyle/>
                    <a:p>
                      <a:pPr indent="540385">
                        <a:spcAft>
                          <a:spcPts val="0"/>
                        </a:spcAft>
                      </a:pPr>
                      <a:r>
                        <a:rPr lang="pl-PL" sz="900">
                          <a:effectLst/>
                        </a:rPr>
                        <a:t>Ze względu na bezpieczeństwo nie należy podejmować samodzielnych działań w celu dotarcia do sprawcy, lecz udzielać wszelkiego możliwego wsparcia organom ścigania, m.in. zabezpieczyć i przekazać zebrane dowody. Identyfikacja sprawcy wykracza poza kompetencje i możliwości szkoły w większości przypadków uwodzenia przez Internet.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extLst>
                  <a:ext uri="{0D108BD9-81ED-4DB2-BD59-A6C34878D82A}">
                    <a16:rowId xmlns:a16="http://schemas.microsoft.com/office/drawing/2014/main" val="2745992312"/>
                  </a:ext>
                </a:extLst>
              </a:tr>
              <a:tr h="239449">
                <a:tc>
                  <a:txBody>
                    <a:bodyPr/>
                    <a:lstStyle/>
                    <a:p>
                      <a:pPr indent="540385">
                        <a:spcAft>
                          <a:spcPts val="0"/>
                        </a:spcAft>
                      </a:pPr>
                      <a:r>
                        <a:rPr lang="pl-PL" sz="900">
                          <a:effectLst/>
                        </a:rPr>
                        <a:t>Aktywności wobec sprawców ze szkoły/ spoza szkoły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tc>
                  <a:txBody>
                    <a:bodyPr/>
                    <a:lstStyle/>
                    <a:p>
                      <a:pPr indent="540385">
                        <a:spcAft>
                          <a:spcPts val="0"/>
                        </a:spcAft>
                      </a:pPr>
                      <a:r>
                        <a:rPr lang="pl-PL" sz="900" dirty="0">
                          <a:effectLst/>
                        </a:rPr>
                        <a:t>Nie należy podejmować aktywności zmierzających bezpośrednio do kontaktu ze sprawcą. Zadaniem szkoły jest zebranie dowodów i opieka nad ofiarą i ew. świadkami. </a:t>
                      </a:r>
                      <a:endParaRPr lang="pl-PL" sz="9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extLst>
                  <a:ext uri="{0D108BD9-81ED-4DB2-BD59-A6C34878D82A}">
                    <a16:rowId xmlns:a16="http://schemas.microsoft.com/office/drawing/2014/main" val="529386760"/>
                  </a:ext>
                </a:extLst>
              </a:tr>
              <a:tr h="1101252">
                <a:tc>
                  <a:txBody>
                    <a:bodyPr/>
                    <a:lstStyle/>
                    <a:p>
                      <a:pPr indent="540385">
                        <a:spcAft>
                          <a:spcPts val="0"/>
                        </a:spcAft>
                      </a:pPr>
                      <a:r>
                        <a:rPr lang="pl-PL" sz="900">
                          <a:effectLst/>
                        </a:rPr>
                        <a:t>Aktywności wobec ofiar zdarzenia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tc>
                  <a:txBody>
                    <a:bodyPr/>
                    <a:lstStyle/>
                    <a:p>
                      <a:pPr indent="540385">
                        <a:spcAft>
                          <a:spcPts val="0"/>
                        </a:spcAft>
                      </a:pPr>
                      <a:r>
                        <a:rPr lang="pl-PL" sz="900" dirty="0">
                          <a:effectLst/>
                        </a:rPr>
                        <a:t>W każdym przypadku próby nawiązania niebezpiecznego kontaktu – np. w celu werbunku do sekty lub grupy promującej niebezpieczne zachowania, a także werbunku do grupy terrorystycznej należy przed wszystkim zapewnić ofierze opiekę psychologiczną i poczucie bezpieczeństwa. Podobne wsparcie winno być udzielone w przypadku zaobserwowania </a:t>
                      </a:r>
                      <a:r>
                        <a:rPr lang="pl-PL" sz="900" dirty="0" err="1">
                          <a:effectLst/>
                        </a:rPr>
                        <a:t>antyzdrowotnych</a:t>
                      </a:r>
                      <a:r>
                        <a:rPr lang="pl-PL" sz="900" dirty="0">
                          <a:effectLst/>
                        </a:rPr>
                        <a:t> i zagrażających życiu zachowań uczniów (samookaleczenia, zażywanie substancji psychoaktywnych), bowiem zachowania te mogą być inicjowane i wzmacniane poprzez kontakty w Internecie. O możliwym związku takich zachowań dzieci z inspiracją w Internecie należy powiadomić rodziców. </a:t>
                      </a:r>
                    </a:p>
                    <a:p>
                      <a:pPr indent="540385">
                        <a:spcAft>
                          <a:spcPts val="0"/>
                        </a:spcAft>
                      </a:pPr>
                      <a:r>
                        <a:rPr lang="pl-PL" sz="900" dirty="0">
                          <a:effectLst/>
                        </a:rPr>
                        <a:t>Pierwszą czynnością w ramach reakcji na zagrożenie jest otoczenie ofiary pomocą psychologiczno-pedagogiczną we współpracy szkoły z rodzicami/opiekunami prawnymi. W trakcie rozmowy z dzieckiem prowadzonej w warunkach komfortu psychicznego przez wychowawcę/ pedagoga/psychologa/osobę ze szkoły, do której dziecko ma szczególne zaufanie, należy uzyskać wszelkie możliwe informacje o sprawcy i przekazać je Policji. Należy upewnić się, że kontakt ofiary ze sprawcą został przerwany, a dziecko odzyskało poczucie bezpieczeństwa. Towarzyszyć temu powinna analiza sytuacji domowej (rodzinnej) dziecka, w której tkwić może źródło poszukiwania kontaktów w Internecie. Dziecku należy udzielić profesjonalnej opieki terapeutycznej i/lub lekarskiej. </a:t>
                      </a:r>
                    </a:p>
                    <a:p>
                      <a:pPr indent="540385">
                        <a:spcAft>
                          <a:spcPts val="0"/>
                        </a:spcAft>
                      </a:pPr>
                      <a:r>
                        <a:rPr lang="pl-PL" sz="900" dirty="0">
                          <a:effectLst/>
                        </a:rPr>
                        <a:t>Wszelkie działania szkoły wobec dziecka winny być uzgadniane z rodzicami/opiekunami prawnymi i inicjowane za ich zgodą. </a:t>
                      </a:r>
                      <a:endParaRPr lang="pl-PL" sz="9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extLst>
                  <a:ext uri="{0D108BD9-81ED-4DB2-BD59-A6C34878D82A}">
                    <a16:rowId xmlns:a16="http://schemas.microsoft.com/office/drawing/2014/main" val="509139563"/>
                  </a:ext>
                </a:extLst>
              </a:tr>
              <a:tr h="237177">
                <a:tc>
                  <a:txBody>
                    <a:bodyPr/>
                    <a:lstStyle/>
                    <a:p>
                      <a:pPr indent="540385">
                        <a:spcAft>
                          <a:spcPts val="0"/>
                        </a:spcAft>
                      </a:pPr>
                      <a:r>
                        <a:rPr lang="pl-PL" sz="900">
                          <a:effectLst/>
                        </a:rPr>
                        <a:t>Aktywności wobec świadków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tc>
                  <a:txBody>
                    <a:bodyPr/>
                    <a:lstStyle/>
                    <a:p>
                      <a:pPr indent="540385">
                        <a:spcAft>
                          <a:spcPts val="0"/>
                        </a:spcAft>
                      </a:pPr>
                      <a:r>
                        <a:rPr lang="pl-PL" sz="900">
                          <a:effectLst/>
                        </a:rPr>
                        <a:t>Jeżeli zgłaszającym zagrożenie był rówieśnik ofiary, należy również objąć go opieką psychologiczną, pozytywnie wzmacniając jego reakcję na zdarzenie.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extLst>
                  <a:ext uri="{0D108BD9-81ED-4DB2-BD59-A6C34878D82A}">
                    <a16:rowId xmlns:a16="http://schemas.microsoft.com/office/drawing/2014/main" val="918344611"/>
                  </a:ext>
                </a:extLst>
              </a:tr>
              <a:tr h="182800">
                <a:tc>
                  <a:txBody>
                    <a:bodyPr/>
                    <a:lstStyle/>
                    <a:p>
                      <a:pPr indent="540385">
                        <a:spcAft>
                          <a:spcPts val="0"/>
                        </a:spcAft>
                      </a:pPr>
                      <a:r>
                        <a:rPr lang="pl-PL" sz="900">
                          <a:effectLst/>
                        </a:rPr>
                        <a:t>Współpraca z Policją i sądami rodzinnymi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tc>
                  <a:txBody>
                    <a:bodyPr/>
                    <a:lstStyle/>
                    <a:p>
                      <a:pPr indent="540385">
                        <a:spcAft>
                          <a:spcPts val="0"/>
                        </a:spcAft>
                      </a:pPr>
                      <a:r>
                        <a:rPr lang="pl-PL" sz="900">
                          <a:effectLst/>
                        </a:rPr>
                        <a:t>W przypadkach naruszenia prawa – szczególnie w przypadku uwiedzenia dziecka do lat 15 – obowiązkiem szkoły jest powiadomienie Policji lub sądu rodzinnego.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extLst>
                  <a:ext uri="{0D108BD9-81ED-4DB2-BD59-A6C34878D82A}">
                    <a16:rowId xmlns:a16="http://schemas.microsoft.com/office/drawing/2014/main" val="351198406"/>
                  </a:ext>
                </a:extLst>
              </a:tr>
              <a:tr h="355765">
                <a:tc>
                  <a:txBody>
                    <a:bodyPr/>
                    <a:lstStyle/>
                    <a:p>
                      <a:pPr indent="540385">
                        <a:spcAft>
                          <a:spcPts val="0"/>
                        </a:spcAft>
                      </a:pPr>
                      <a:r>
                        <a:rPr lang="pl-PL" sz="900">
                          <a:effectLst/>
                        </a:rPr>
                        <a:t>Współpraca ze służbami i placówkami specjalistycznymi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tc>
                  <a:txBody>
                    <a:bodyPr/>
                    <a:lstStyle/>
                    <a:p>
                      <a:pPr indent="540385">
                        <a:spcAft>
                          <a:spcPts val="0"/>
                        </a:spcAft>
                      </a:pPr>
                      <a:r>
                        <a:rPr lang="pl-PL" sz="900" dirty="0">
                          <a:effectLst/>
                        </a:rPr>
                        <a:t>W przypadkach uwiedzenia nieletnich przez osoby dorosłe rekomenduje się – w porozumieniu z rodzicami/opiekunami prawnymi – skierowanie ofiary na terapię do placówki specjalistycznej opieki psychologicznej. </a:t>
                      </a:r>
                      <a:endParaRPr lang="pl-PL" sz="9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57112" marR="57112" marT="0" marB="0"/>
                </a:tc>
                <a:extLst>
                  <a:ext uri="{0D108BD9-81ED-4DB2-BD59-A6C34878D82A}">
                    <a16:rowId xmlns:a16="http://schemas.microsoft.com/office/drawing/2014/main" val="2944626463"/>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40791354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3004" y="99755"/>
            <a:ext cx="11937075" cy="1039090"/>
          </a:xfrm>
        </p:spPr>
        <p:txBody>
          <a:bodyPr>
            <a:normAutofit fontScale="90000"/>
          </a:bodyPr>
          <a:lstStyle/>
          <a:p>
            <a:r>
              <a:rPr lang="pl-PL" sz="3200" b="1" dirty="0"/>
              <a:t>Seksting, prowokacyjne zachowania i aktywność seksualna jako źródło dochodu osób nieletnich – procedura reagowania</a:t>
            </a:r>
            <a:endParaRPr lang="pl-PL" sz="32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944307072"/>
              </p:ext>
            </p:extLst>
          </p:nvPr>
        </p:nvGraphicFramePr>
        <p:xfrm>
          <a:off x="133004" y="1014152"/>
          <a:ext cx="11995265" cy="5883973"/>
        </p:xfrm>
        <a:graphic>
          <a:graphicData uri="http://schemas.openxmlformats.org/drawingml/2006/table">
            <a:tbl>
              <a:tblPr firstRow="1" firstCol="1" bandRow="1">
                <a:tableStyleId>{5C22544A-7EE6-4342-B048-85BDC9FD1C3A}</a:tableStyleId>
              </a:tblPr>
              <a:tblGrid>
                <a:gridCol w="2028996">
                  <a:extLst>
                    <a:ext uri="{9D8B030D-6E8A-4147-A177-3AD203B41FA5}">
                      <a16:colId xmlns:a16="http://schemas.microsoft.com/office/drawing/2014/main" val="3967980989"/>
                    </a:ext>
                  </a:extLst>
                </a:gridCol>
                <a:gridCol w="9966269">
                  <a:extLst>
                    <a:ext uri="{9D8B030D-6E8A-4147-A177-3AD203B41FA5}">
                      <a16:colId xmlns:a16="http://schemas.microsoft.com/office/drawing/2014/main" val="265913688"/>
                    </a:ext>
                  </a:extLst>
                </a:gridCol>
              </a:tblGrid>
              <a:tr h="209513">
                <a:tc>
                  <a:txBody>
                    <a:bodyPr/>
                    <a:lstStyle/>
                    <a:p>
                      <a:pPr indent="540385">
                        <a:lnSpc>
                          <a:spcPct val="106000"/>
                        </a:lnSpc>
                        <a:spcAft>
                          <a:spcPts val="0"/>
                        </a:spcAft>
                      </a:pPr>
                      <a:r>
                        <a:rPr lang="pl-PL" sz="900">
                          <a:effectLst/>
                        </a:rPr>
                        <a:t>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47493" marR="47493" marT="0" marB="0"/>
                </a:tc>
                <a:tc>
                  <a:txBody>
                    <a:bodyPr/>
                    <a:lstStyle/>
                    <a:p>
                      <a:pPr indent="540385">
                        <a:spcAft>
                          <a:spcPts val="0"/>
                        </a:spcAft>
                      </a:pPr>
                      <a:r>
                        <a:rPr lang="pl-PL" sz="900">
                          <a:effectLst/>
                        </a:rPr>
                        <a:t>SEKSTING, PROWOKACYJNE ZACHOWANIA I AKTYWNOŚĆ SEKSUALNA JAKO ŹRÓDŁO DOCHODU OSÓB NIELETNICH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extLst>
                  <a:ext uri="{0D108BD9-81ED-4DB2-BD59-A6C34878D82A}">
                    <a16:rowId xmlns:a16="http://schemas.microsoft.com/office/drawing/2014/main" val="2669663557"/>
                  </a:ext>
                </a:extLst>
              </a:tr>
              <a:tr h="272091">
                <a:tc>
                  <a:txBody>
                    <a:bodyPr/>
                    <a:lstStyle/>
                    <a:p>
                      <a:pPr indent="540385">
                        <a:spcAft>
                          <a:spcPts val="0"/>
                        </a:spcAft>
                      </a:pPr>
                      <a:r>
                        <a:rPr lang="pl-PL" sz="900">
                          <a:effectLst/>
                        </a:rPr>
                        <a:t>Podstawy prawne uruchomienia procedury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tc>
                  <a:txBody>
                    <a:bodyPr/>
                    <a:lstStyle/>
                    <a:p>
                      <a:pPr indent="540385">
                        <a:spcAft>
                          <a:spcPts val="0"/>
                        </a:spcAft>
                      </a:pPr>
                      <a:r>
                        <a:rPr lang="pl-PL" sz="900">
                          <a:effectLst/>
                        </a:rPr>
                        <a:t>Kodeks Karny (art. 191a i 202)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extLst>
                  <a:ext uri="{0D108BD9-81ED-4DB2-BD59-A6C34878D82A}">
                    <a16:rowId xmlns:a16="http://schemas.microsoft.com/office/drawing/2014/main" val="229329972"/>
                  </a:ext>
                </a:extLst>
              </a:tr>
              <a:tr h="272091">
                <a:tc>
                  <a:txBody>
                    <a:bodyPr/>
                    <a:lstStyle/>
                    <a:p>
                      <a:pPr indent="540385">
                        <a:spcAft>
                          <a:spcPts val="0"/>
                        </a:spcAft>
                      </a:pPr>
                      <a:r>
                        <a:rPr lang="pl-PL" sz="900">
                          <a:effectLst/>
                        </a:rPr>
                        <a:t>Rodzaj zagrożenia objętego procedurą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tc>
                  <a:txBody>
                    <a:bodyPr/>
                    <a:lstStyle/>
                    <a:p>
                      <a:pPr indent="540385">
                        <a:spcAft>
                          <a:spcPts val="0"/>
                        </a:spcAft>
                      </a:pPr>
                      <a:r>
                        <a:rPr lang="pl-PL" sz="900" dirty="0">
                          <a:effectLst/>
                        </a:rPr>
                        <a:t>Seksting to przesyłanie drogą elektroniczną w formie wiadomości MMS lub publikowanie np. w portalach (społecznościowych) prywatnych treści, głównie zdjęć, o kontekście seksualnym, erotycznym i intymnym. </a:t>
                      </a:r>
                    </a:p>
                  </a:txBody>
                  <a:tcPr marL="47493" marR="47493" marT="0" marB="0"/>
                </a:tc>
                <a:extLst>
                  <a:ext uri="{0D108BD9-81ED-4DB2-BD59-A6C34878D82A}">
                    <a16:rowId xmlns:a16="http://schemas.microsoft.com/office/drawing/2014/main" val="2346542611"/>
                  </a:ext>
                </a:extLst>
              </a:tr>
              <a:tr h="136045">
                <a:tc>
                  <a:txBody>
                    <a:bodyPr/>
                    <a:lstStyle/>
                    <a:p>
                      <a:pPr indent="540385"/>
                      <a:endParaRPr lang="pl-PL" sz="900">
                        <a:effectLst/>
                        <a:latin typeface="Calibri" panose="020F0502020204030204" pitchFamily="34" charset="0"/>
                      </a:endParaRPr>
                    </a:p>
                  </a:txBody>
                  <a:tcPr marL="47493" marR="47493" marT="0" marB="0"/>
                </a:tc>
                <a:tc>
                  <a:txBody>
                    <a:bodyPr/>
                    <a:lstStyle/>
                    <a:p>
                      <a:pPr indent="540385">
                        <a:spcAft>
                          <a:spcPts val="0"/>
                        </a:spcAft>
                      </a:pPr>
                      <a:r>
                        <a:rPr lang="pl-PL" sz="900">
                          <a:effectLst/>
                        </a:rPr>
                        <a:t>SPOSÓB POSTĘPOWANIA W PRZYPADKU WYSTĄPIENIA ZAGROŻENIA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extLst>
                  <a:ext uri="{0D108BD9-81ED-4DB2-BD59-A6C34878D82A}">
                    <a16:rowId xmlns:a16="http://schemas.microsoft.com/office/drawing/2014/main" val="2797735641"/>
                  </a:ext>
                </a:extLst>
              </a:tr>
              <a:tr h="544182">
                <a:tc>
                  <a:txBody>
                    <a:bodyPr/>
                    <a:lstStyle/>
                    <a:p>
                      <a:pPr indent="540385">
                        <a:spcAft>
                          <a:spcPts val="0"/>
                        </a:spcAft>
                      </a:pPr>
                      <a:r>
                        <a:rPr lang="pl-PL" sz="900">
                          <a:effectLst/>
                        </a:rPr>
                        <a:t>Przyjęcie zgłoszenia i ustalenie okoliczności zdarzenia </a:t>
                      </a:r>
                    </a:p>
                    <a:p>
                      <a:pPr indent="540385">
                        <a:lnSpc>
                          <a:spcPct val="106000"/>
                        </a:lnSpc>
                        <a:spcAft>
                          <a:spcPts val="0"/>
                        </a:spcAft>
                      </a:pPr>
                      <a:r>
                        <a:rPr lang="pl-PL" sz="900">
                          <a:effectLst/>
                        </a:rPr>
                        <a:t>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47493" marR="47493" marT="0" marB="0"/>
                </a:tc>
                <a:tc>
                  <a:txBody>
                    <a:bodyPr/>
                    <a:lstStyle/>
                    <a:p>
                      <a:pPr indent="540385">
                        <a:spcAft>
                          <a:spcPts val="0"/>
                        </a:spcAft>
                      </a:pPr>
                      <a:r>
                        <a:rPr lang="pl-PL" sz="900">
                          <a:effectLst/>
                        </a:rPr>
                        <a:t>Zgłoszeń przypadków sekstingu dokonują głównie rodzice lub opiekunowie prawni dziecka - ofiary. Czasami informacja dociera do szkoły bezpośrednio od jej samej lub z grona bliskich znajomych dziecka. W rzadkich wypadkach nauczyciele i inni pracownicy szkoły sami identyfikują takie zdarzenia w sieci. Delikatny charakter sprawy, a także potencjalna penalizacja sprawcy, wymagają zachowania daleko posuniętej dyskrecji i profesjonalnej reakcji. Czasami zgłoszenia dokonują ofiary lub osoby je znające. </a:t>
                      </a:r>
                    </a:p>
                    <a:p>
                      <a:pPr indent="540385">
                        <a:spcAft>
                          <a:spcPts val="0"/>
                        </a:spcAft>
                      </a:pPr>
                      <a:r>
                        <a:rPr lang="pl-PL" sz="900">
                          <a:effectLst/>
                        </a:rPr>
                        <a:t>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extLst>
                  <a:ext uri="{0D108BD9-81ED-4DB2-BD59-A6C34878D82A}">
                    <a16:rowId xmlns:a16="http://schemas.microsoft.com/office/drawing/2014/main" val="2170394528"/>
                  </a:ext>
                </a:extLst>
              </a:tr>
              <a:tr h="816272">
                <a:tc>
                  <a:txBody>
                    <a:bodyPr/>
                    <a:lstStyle/>
                    <a:p>
                      <a:pPr indent="540385">
                        <a:spcAft>
                          <a:spcPts val="0"/>
                        </a:spcAft>
                      </a:pPr>
                      <a:r>
                        <a:rPr lang="pl-PL" sz="900">
                          <a:effectLst/>
                        </a:rPr>
                        <a:t>Opis okoliczności, analiza, zabezpieczenie dowodów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tc>
                  <a:txBody>
                    <a:bodyPr/>
                    <a:lstStyle/>
                    <a:p>
                      <a:pPr indent="540385">
                        <a:spcAft>
                          <a:spcPts val="0"/>
                        </a:spcAft>
                      </a:pPr>
                      <a:r>
                        <a:rPr lang="pl-PL" sz="900">
                          <a:effectLst/>
                        </a:rPr>
                        <a:t>Wyróżniamy 3 podstawowe rodzaje sekstingu, które skutkują koniecznością realizacji zmodyfikowanych procedur reagowania: </a:t>
                      </a:r>
                    </a:p>
                    <a:p>
                      <a:pPr indent="540385">
                        <a:spcAft>
                          <a:spcPts val="0"/>
                        </a:spcAft>
                      </a:pPr>
                      <a:r>
                        <a:rPr lang="pl-PL" sz="900">
                          <a:effectLst/>
                        </a:rPr>
                        <a:t>Rodzaj 1. Wymiana materiałów o charakterze seksualnym następuje tylko w ramach związku między dwojgiem rówieśników. Materiały nie uległy rozprzestrzenieniu dalej. </a:t>
                      </a:r>
                    </a:p>
                    <a:p>
                      <a:pPr indent="540385">
                        <a:spcAft>
                          <a:spcPts val="0"/>
                        </a:spcAft>
                      </a:pPr>
                      <a:r>
                        <a:rPr lang="pl-PL" sz="900">
                          <a:effectLst/>
                        </a:rPr>
                        <a:t>Rodzaj 2. Materiały o charakterze seksualnym zostały rozesłane większej liczbie osób, jednak nie dochodzi do cyberprzemocy na tym tle. Młodzież traktuje materiał jako formę wyrażenia siebie. </a:t>
                      </a:r>
                    </a:p>
                    <a:p>
                      <a:pPr indent="540385">
                        <a:spcAft>
                          <a:spcPts val="0"/>
                        </a:spcAft>
                      </a:pPr>
                      <a:r>
                        <a:rPr lang="pl-PL" sz="900">
                          <a:effectLst/>
                        </a:rPr>
                        <a:t>Rodzaj 3. Materiały zostały rozesłane większej liczbie osób w celu upokorzenia osoby na nich zaprezentowanej – lub zostają rozpowszechnione omyłkowo, jednak są zastosowane jako narzędzie cyberprzemocy.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extLst>
                  <a:ext uri="{0D108BD9-81ED-4DB2-BD59-A6C34878D82A}">
                    <a16:rowId xmlns:a16="http://schemas.microsoft.com/office/drawing/2014/main" val="681496544"/>
                  </a:ext>
                </a:extLst>
              </a:tr>
              <a:tr h="408136">
                <a:tc>
                  <a:txBody>
                    <a:bodyPr/>
                    <a:lstStyle/>
                    <a:p>
                      <a:pPr indent="540385">
                        <a:spcAft>
                          <a:spcPts val="0"/>
                        </a:spcAft>
                      </a:pPr>
                      <a:r>
                        <a:rPr lang="pl-PL" sz="900">
                          <a:effectLst/>
                        </a:rPr>
                        <a:t>Indentyfikacja sprawcy (-ów)</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tc>
                  <a:txBody>
                    <a:bodyPr/>
                    <a:lstStyle/>
                    <a:p>
                      <a:pPr indent="540385">
                        <a:spcAft>
                          <a:spcPts val="0"/>
                        </a:spcAft>
                      </a:pPr>
                      <a:r>
                        <a:rPr lang="pl-PL" sz="900" dirty="0">
                          <a:effectLst/>
                        </a:rPr>
                        <a:t>Identyfikacja sprawcy będzie możliwa przede wszystkim dzięki zabezpieczeniu dowodów - przesyłanych zdjęć, czy zrzutów ekranów portali, w których opublikowano zdjęcie(-a). Jako, że seksting jest karalny, skrupulatność i wiarygodność dokumentacji ma duże znaczenie. Należy przy tym przestrzegać zasad dyskrecji, szczególnie w środowisku rówieśniczym ofiary. </a:t>
                      </a:r>
                      <a:endParaRPr lang="pl-PL" sz="9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extLst>
                  <a:ext uri="{0D108BD9-81ED-4DB2-BD59-A6C34878D82A}">
                    <a16:rowId xmlns:a16="http://schemas.microsoft.com/office/drawing/2014/main" val="421699085"/>
                  </a:ext>
                </a:extLst>
              </a:tr>
              <a:tr h="1768590">
                <a:tc>
                  <a:txBody>
                    <a:bodyPr/>
                    <a:lstStyle/>
                    <a:p>
                      <a:pPr indent="540385">
                        <a:spcAft>
                          <a:spcPts val="0"/>
                        </a:spcAft>
                      </a:pPr>
                      <a:r>
                        <a:rPr lang="pl-PL" sz="900">
                          <a:effectLst/>
                        </a:rPr>
                        <a:t>Aktywności wobec sprawców ze szkoły/ spoza szkoły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tc>
                  <a:txBody>
                    <a:bodyPr/>
                    <a:lstStyle/>
                    <a:p>
                      <a:pPr indent="540385">
                        <a:spcAft>
                          <a:spcPts val="0"/>
                        </a:spcAft>
                      </a:pPr>
                      <a:r>
                        <a:rPr lang="pl-PL" sz="900" dirty="0">
                          <a:effectLst/>
                        </a:rPr>
                        <a:t>Zidentyfikowani małoletni sprawcy sekstingu winni zostać wezwani do dyrekcji szkoły, gdzie zostaną im przedstawione dowody ich aktywności. Niezależnie od zakresu negatywnych zachowań i działań wszyscy sprawcy powinni otrzymać wsparcie pedagogiczne i psychologiczne. Konieczne są także rozmowy ze sprawcami w obecności ich rodziców zaproszonych do szkoły. </a:t>
                      </a:r>
                    </a:p>
                    <a:p>
                      <a:pPr indent="540385">
                        <a:spcAft>
                          <a:spcPts val="0"/>
                        </a:spcAft>
                      </a:pPr>
                      <a:r>
                        <a:rPr lang="pl-PL" sz="900" dirty="0">
                          <a:effectLst/>
                        </a:rPr>
                        <a:t>Rodzaj 1. Dalsze działania poza zapewnieniem wsparcia i opieki psychologiczno-pedagogicznej nie są konieczne, jednak istotne jest pouczenie sprawców zdarzenia, że dalsze rozpowszechnianie materiałów może być nielegalne i będzie miało ostrzejsze konsekwencje, w tym prawne. </a:t>
                      </a:r>
                    </a:p>
                    <a:p>
                      <a:pPr indent="540385">
                        <a:spcAft>
                          <a:spcPts val="0"/>
                        </a:spcAft>
                      </a:pPr>
                      <a:r>
                        <a:rPr lang="pl-PL" sz="900" dirty="0">
                          <a:effectLst/>
                        </a:rPr>
                        <a:t>Rodzaj 2. Niektóre z tego typu materiałów mogą zostać uznane za pornograficzne, w takim wypadku na dyrektorze placówki ciąży obowiązek zgłoszenia incydentu na Policję. Rozpowszechnianie materiałów pornograficznych z udziałem nieletnich jest przestępstwem ściganym z urzędu (par. 2020 Kodeksu Karnego), dlatego też dyrektor placówki jest zobowiązany do zgłoszenia incydentu na Policję i/lub do sądu rodzinnego. Wszelkie działania wobec sprawców incydentu powinny być podejmowane w porozumieniu z ich rodzicami lub opiekunami prawnymi. </a:t>
                      </a:r>
                    </a:p>
                    <a:p>
                      <a:pPr indent="540385">
                        <a:spcAft>
                          <a:spcPts val="0"/>
                        </a:spcAft>
                      </a:pPr>
                      <a:r>
                        <a:rPr lang="pl-PL" sz="900" dirty="0">
                          <a:effectLst/>
                        </a:rPr>
                        <a:t>Rodzaj 3. Niektóre z tego typu materiałów mogą zostać uznane za pornograficzne – konieczne zgłoszenie takiego przypadku na Policję. W sytuacji zaistnienia znamion </a:t>
                      </a:r>
                    </a:p>
                    <a:p>
                      <a:pPr indent="540385">
                        <a:spcAft>
                          <a:spcPts val="0"/>
                        </a:spcAft>
                      </a:pPr>
                      <a:r>
                        <a:rPr lang="pl-PL" sz="900" dirty="0">
                          <a:effectLst/>
                        </a:rPr>
                        <a:t>cyberprzemocy, należy dodatkowo zastosować procedurę: Cyberprzemoc. Decyzja o ewentualnym poinformowaniu opiekunów powinna być podejmowana przez pedagoga/psychologa, biorącego pod uwagę dobro małoletnich, w zależności od charakteru sytuacji. </a:t>
                      </a:r>
                    </a:p>
                    <a:p>
                      <a:pPr indent="540385">
                        <a:spcAft>
                          <a:spcPts val="0"/>
                        </a:spcAft>
                      </a:pPr>
                      <a:r>
                        <a:rPr lang="pl-PL" sz="900" dirty="0">
                          <a:effectLst/>
                        </a:rPr>
                        <a:t> </a:t>
                      </a:r>
                      <a:endParaRPr lang="pl-PL" sz="9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extLst>
                  <a:ext uri="{0D108BD9-81ED-4DB2-BD59-A6C34878D82A}">
                    <a16:rowId xmlns:a16="http://schemas.microsoft.com/office/drawing/2014/main" val="1614913452"/>
                  </a:ext>
                </a:extLst>
              </a:tr>
              <a:tr h="408136">
                <a:tc>
                  <a:txBody>
                    <a:bodyPr/>
                    <a:lstStyle/>
                    <a:p>
                      <a:pPr indent="540385">
                        <a:spcAft>
                          <a:spcPts val="0"/>
                        </a:spcAft>
                      </a:pPr>
                      <a:r>
                        <a:rPr lang="pl-PL" sz="900">
                          <a:effectLst/>
                        </a:rPr>
                        <a:t>Aktywności wobec ofiar zdarzenia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tc>
                  <a:txBody>
                    <a:bodyPr/>
                    <a:lstStyle/>
                    <a:p>
                      <a:pPr indent="540385">
                        <a:spcAft>
                          <a:spcPts val="0"/>
                        </a:spcAft>
                      </a:pPr>
                      <a:r>
                        <a:rPr lang="pl-PL" sz="900" dirty="0">
                          <a:effectLst/>
                        </a:rPr>
                        <a:t>Pierwszą reakcją szkoły i rodziców, obok dokumentacji dowodów, winno być otoczenie wszechstronną, dyskretną opieką </a:t>
                      </a:r>
                      <a:r>
                        <a:rPr lang="pl-PL" sz="900" dirty="0" err="1">
                          <a:effectLst/>
                        </a:rPr>
                        <a:t>psychologiczno</a:t>
                      </a:r>
                      <a:r>
                        <a:rPr lang="pl-PL" sz="900" dirty="0">
                          <a:effectLst/>
                        </a:rPr>
                        <a:t> - pedagogiczną ofiary oraz zaproponowanie odpowiednich działań wychowawczych, w przypadku upublicznienia przypadku sekstingu w środowisku rówieśniczym. Rozmowa na temat identyfikacji potencjalnego sprawcy powinna być realizowana w warunkach komfortu psychicznego dla dziecka – ofiary sekstingu, z szacunkiem dla jego indywidualności i przeżytego stresu </a:t>
                      </a:r>
                      <a:endParaRPr lang="pl-PL" sz="9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extLst>
                  <a:ext uri="{0D108BD9-81ED-4DB2-BD59-A6C34878D82A}">
                    <a16:rowId xmlns:a16="http://schemas.microsoft.com/office/drawing/2014/main" val="1533213223"/>
                  </a:ext>
                </a:extLst>
              </a:tr>
              <a:tr h="317673">
                <a:tc>
                  <a:txBody>
                    <a:bodyPr/>
                    <a:lstStyle/>
                    <a:p>
                      <a:pPr indent="540385">
                        <a:spcAft>
                          <a:spcPts val="0"/>
                        </a:spcAft>
                      </a:pPr>
                      <a:r>
                        <a:rPr lang="pl-PL" sz="900">
                          <a:effectLst/>
                        </a:rPr>
                        <a:t>Aktywności wobec świadków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tc>
                  <a:txBody>
                    <a:bodyPr/>
                    <a:lstStyle/>
                    <a:p>
                      <a:pPr indent="540385">
                        <a:spcAft>
                          <a:spcPts val="0"/>
                        </a:spcAft>
                      </a:pPr>
                      <a:r>
                        <a:rPr lang="pl-PL" sz="900">
                          <a:effectLst/>
                        </a:rPr>
                        <a:t>Jeśli przypadek sekstingu zostanie upowszechniony w środowisku rówieśniczym – np. poprzez przesłanie MMS do uczniów tej samej szkoły lub klasy lub publikację w portalu społecznościowym, należy podjąć działania wychowawcze, uświadamiające negatywne aspekty moralne sekstingu oraz narażanie się na dotkliwe kary.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extLst>
                  <a:ext uri="{0D108BD9-81ED-4DB2-BD59-A6C34878D82A}">
                    <a16:rowId xmlns:a16="http://schemas.microsoft.com/office/drawing/2014/main" val="1609575081"/>
                  </a:ext>
                </a:extLst>
              </a:tr>
              <a:tr h="272091">
                <a:tc>
                  <a:txBody>
                    <a:bodyPr/>
                    <a:lstStyle/>
                    <a:p>
                      <a:pPr indent="540385">
                        <a:spcAft>
                          <a:spcPts val="0"/>
                        </a:spcAft>
                      </a:pPr>
                      <a:r>
                        <a:rPr lang="pl-PL" sz="900">
                          <a:effectLst/>
                        </a:rPr>
                        <a:t>Współpraca z Policją i sądami rodzinnymi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tc>
                  <a:txBody>
                    <a:bodyPr/>
                    <a:lstStyle/>
                    <a:p>
                      <a:pPr indent="540385">
                        <a:spcAft>
                          <a:spcPts val="0"/>
                        </a:spcAft>
                      </a:pPr>
                      <a:r>
                        <a:rPr lang="pl-PL" sz="900">
                          <a:effectLst/>
                        </a:rPr>
                        <a:t>W przypadku publikacji lub upowszechniania zdjęć o charakterze pornografii dziecięcej (co jest wykroczeniem ściganym z urzędu) kierownictwo szkoły jest zobowiązane do powiadomienia o tym zdarzeniu Policji lub sądu rodzinnego.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extLst>
                  <a:ext uri="{0D108BD9-81ED-4DB2-BD59-A6C34878D82A}">
                    <a16:rowId xmlns:a16="http://schemas.microsoft.com/office/drawing/2014/main" val="3252131758"/>
                  </a:ext>
                </a:extLst>
              </a:tr>
              <a:tr h="419027">
                <a:tc>
                  <a:txBody>
                    <a:bodyPr/>
                    <a:lstStyle/>
                    <a:p>
                      <a:pPr indent="540385">
                        <a:spcAft>
                          <a:spcPts val="0"/>
                        </a:spcAft>
                      </a:pPr>
                      <a:r>
                        <a:rPr lang="pl-PL" sz="900">
                          <a:effectLst/>
                        </a:rPr>
                        <a:t>Współpraca ze służbami i placówkami specjalistycznymi </a:t>
                      </a:r>
                      <a:endParaRPr lang="pl-PL" sz="9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tc>
                  <a:txBody>
                    <a:bodyPr/>
                    <a:lstStyle/>
                    <a:p>
                      <a:pPr indent="540385">
                        <a:spcAft>
                          <a:spcPts val="0"/>
                        </a:spcAft>
                      </a:pPr>
                      <a:r>
                        <a:rPr lang="pl-PL" sz="900" dirty="0">
                          <a:effectLst/>
                        </a:rPr>
                        <a:t>Kontakt ofiar z placówkami specjalistycznymi może okazać się konieczny w indywidualnych przypadkach. O skierowaniu do nich decyzję powinien podjąć psycholog/pedagog szkolny wspólnie z rodzicami/opiekunami prawnymi ofiary. </a:t>
                      </a:r>
                      <a:endParaRPr lang="pl-PL" sz="9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493" marR="47493" marT="0" marB="0"/>
                </a:tc>
                <a:extLst>
                  <a:ext uri="{0D108BD9-81ED-4DB2-BD59-A6C34878D82A}">
                    <a16:rowId xmlns:a16="http://schemas.microsoft.com/office/drawing/2014/main" val="2788675044"/>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23630440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3004" y="83126"/>
            <a:ext cx="11978639" cy="1371601"/>
          </a:xfrm>
        </p:spPr>
        <p:txBody>
          <a:bodyPr>
            <a:normAutofit/>
          </a:bodyPr>
          <a:lstStyle/>
          <a:p>
            <a:r>
              <a:rPr lang="pl-PL" sz="2800" b="1" dirty="0"/>
              <a:t>Bezkrytyczna wiara w treści zamieszczone w Internecie, nieumiejętność odróżnienia treści prawdziwych od nieprawdziwych, szkodliwość reklam – procedury reagowania</a:t>
            </a:r>
            <a:endParaRPr lang="pl-PL" sz="28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484494260"/>
              </p:ext>
            </p:extLst>
          </p:nvPr>
        </p:nvGraphicFramePr>
        <p:xfrm>
          <a:off x="241070" y="1454727"/>
          <a:ext cx="11712632" cy="4825775"/>
        </p:xfrm>
        <a:graphic>
          <a:graphicData uri="http://schemas.openxmlformats.org/drawingml/2006/table">
            <a:tbl>
              <a:tblPr firstRow="1" firstCol="1" bandRow="1">
                <a:tableStyleId>{5C22544A-7EE6-4342-B048-85BDC9FD1C3A}</a:tableStyleId>
              </a:tblPr>
              <a:tblGrid>
                <a:gridCol w="1981187">
                  <a:extLst>
                    <a:ext uri="{9D8B030D-6E8A-4147-A177-3AD203B41FA5}">
                      <a16:colId xmlns:a16="http://schemas.microsoft.com/office/drawing/2014/main" val="1381070442"/>
                    </a:ext>
                  </a:extLst>
                </a:gridCol>
                <a:gridCol w="9731445">
                  <a:extLst>
                    <a:ext uri="{9D8B030D-6E8A-4147-A177-3AD203B41FA5}">
                      <a16:colId xmlns:a16="http://schemas.microsoft.com/office/drawing/2014/main" val="2673806998"/>
                    </a:ext>
                  </a:extLst>
                </a:gridCol>
              </a:tblGrid>
              <a:tr h="318586">
                <a:tc>
                  <a:txBody>
                    <a:bodyPr/>
                    <a:lstStyle/>
                    <a:p>
                      <a:pPr indent="540385">
                        <a:lnSpc>
                          <a:spcPct val="106000"/>
                        </a:lnSpc>
                        <a:spcAft>
                          <a:spcPts val="0"/>
                        </a:spcAft>
                      </a:pPr>
                      <a:r>
                        <a:rPr lang="pl-PL" sz="1000">
                          <a:effectLst/>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00">
                          <a:effectLst/>
                        </a:rPr>
                        <a:t>BEZKRYTYCZNA WIARA W TREŚCI ZAMIESZCZONE W INTERNECIE, NIEUMIEJĘTNOŚĆ ODRÓŻNIENIA TREŚCI PRAWDZIWYCH OD NIEPRAWDZIWYCH, SZKODLIWOŚĆ REKLAM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3354326522"/>
                  </a:ext>
                </a:extLst>
              </a:tr>
              <a:tr h="477878">
                <a:tc>
                  <a:txBody>
                    <a:bodyPr/>
                    <a:lstStyle/>
                    <a:p>
                      <a:pPr indent="540385">
                        <a:spcAft>
                          <a:spcPts val="0"/>
                        </a:spcAft>
                      </a:pPr>
                      <a:r>
                        <a:rPr lang="pl-PL" sz="1000">
                          <a:effectLst/>
                        </a:rPr>
                        <a:t>Podstawy prawne uruchomienia procedury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a:effectLst/>
                        </a:rPr>
                        <a:t>Ustawa z 11 stycznia 2017r. – prawo oświatowe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923317452"/>
                  </a:ext>
                </a:extLst>
              </a:tr>
              <a:tr h="1115050">
                <a:tc>
                  <a:txBody>
                    <a:bodyPr/>
                    <a:lstStyle/>
                    <a:p>
                      <a:pPr indent="540385">
                        <a:spcAft>
                          <a:spcPts val="0"/>
                        </a:spcAft>
                      </a:pPr>
                      <a:r>
                        <a:rPr lang="pl-PL" sz="1000">
                          <a:effectLst/>
                        </a:rPr>
                        <a:t>Rodzaj zagrożenia objętego procedurą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dirty="0">
                          <a:effectLst/>
                        </a:rPr>
                        <a:t>Brak umiejętności odróżniania informacji prawdziwych od nieprawdziwych publikowanych w Internecie, bezkrytyczne uznawanie za prawdę tez publikowanych w forach internetowych, kierowanie się informacjami zawartymi w reklamach. Taka postawa dzieci prowadzić może do zagrożeń życia i zdrowia (np. stosowania wyniszczającej diety, samookaleczeń), skutkować rozczarowaniami i porażkami życiowymi (w efekcie korzystania z fałszywych informacji), utrudniać lub uniemożliwiać osiąganie dobrych wyników w edukacji (korzystanie z upraszczających i zawężających temat „ściąg” i „bryków”), a także utrwalenia się u ucznia ambiwalentnych postaw moralnych. </a:t>
                      </a:r>
                      <a:endParaRPr lang="pl-PL" sz="1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293883441"/>
                  </a:ext>
                </a:extLst>
              </a:tr>
              <a:tr h="205089">
                <a:tc>
                  <a:txBody>
                    <a:bodyPr/>
                    <a:lstStyle/>
                    <a:p>
                      <a:pPr indent="540385"/>
                      <a:endParaRPr lang="pl-PL" sz="1100">
                        <a:effectLst/>
                        <a:latin typeface="Calibri" panose="020F0502020204030204" pitchFamily="34" charset="0"/>
                      </a:endParaRPr>
                    </a:p>
                  </a:txBody>
                  <a:tcPr marL="68580" marR="68580" marT="0" marB="0"/>
                </a:tc>
                <a:tc>
                  <a:txBody>
                    <a:bodyPr/>
                    <a:lstStyle/>
                    <a:p>
                      <a:pPr indent="540385">
                        <a:spcAft>
                          <a:spcPts val="0"/>
                        </a:spcAft>
                      </a:pPr>
                      <a:r>
                        <a:rPr lang="pl-PL" sz="1000">
                          <a:effectLst/>
                        </a:rPr>
                        <a:t>SPOSÓB POSTĘPOWANIA W PRZYPADKU WYSTĄPIENIA ZAGROŻENIA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1218947498"/>
                  </a:ext>
                </a:extLst>
              </a:tr>
              <a:tr h="797659">
                <a:tc>
                  <a:txBody>
                    <a:bodyPr/>
                    <a:lstStyle/>
                    <a:p>
                      <a:pPr indent="540385">
                        <a:spcAft>
                          <a:spcPts val="0"/>
                        </a:spcAft>
                      </a:pPr>
                      <a:r>
                        <a:rPr lang="pl-PL" sz="1000">
                          <a:effectLst/>
                        </a:rPr>
                        <a:t>Przyjęcie zgłoszenia i ustalenie okoliczności zdarzenia </a:t>
                      </a:r>
                      <a:endParaRPr lang="pl-PL" sz="1200">
                        <a:effectLst/>
                      </a:endParaRPr>
                    </a:p>
                    <a:p>
                      <a:pPr indent="540385">
                        <a:lnSpc>
                          <a:spcPct val="106000"/>
                        </a:lnSpc>
                        <a:spcAft>
                          <a:spcPts val="0"/>
                        </a:spcAft>
                      </a:pPr>
                      <a:r>
                        <a:rPr lang="pl-PL" sz="1000">
                          <a:effectLst/>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00">
                          <a:effectLst/>
                        </a:rPr>
                        <a:t>Uczniowie nie umiejący odróżniać prawdy od fałszu informacji publikowanych w Internecie winni być identyfikowani przez nauczycieli i wychowawców w trakcie lekcji wszystkich przedmiotów. Często taka postawa ujawnia się podczas przygotowania prac domowych i jest stosunkowo łatwa do zidentyfikowania przez oceniającego nauczyciela.</a:t>
                      </a:r>
                      <a:endParaRPr lang="pl-PL" sz="1200">
                        <a:effectLst/>
                      </a:endParaRPr>
                    </a:p>
                    <a:p>
                      <a:pPr indent="540385">
                        <a:lnSpc>
                          <a:spcPct val="106000"/>
                        </a:lnSpc>
                        <a:spcAft>
                          <a:spcPts val="0"/>
                        </a:spcAft>
                      </a:pPr>
                      <a:r>
                        <a:rPr lang="pl-PL" sz="1000">
                          <a:effectLst/>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0683098"/>
                  </a:ext>
                </a:extLst>
              </a:tr>
              <a:tr h="637171">
                <a:tc>
                  <a:txBody>
                    <a:bodyPr/>
                    <a:lstStyle/>
                    <a:p>
                      <a:pPr indent="540385">
                        <a:spcAft>
                          <a:spcPts val="0"/>
                        </a:spcAft>
                      </a:pPr>
                      <a:r>
                        <a:rPr lang="pl-PL" sz="1000">
                          <a:effectLst/>
                        </a:rPr>
                        <a:t>Opis okoliczności, analiza, zabezpieczenie dowodów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a:effectLst/>
                        </a:rPr>
                        <a:t>Posługiwanie się nieprawdziwymi informacjami zaczerpniętymi z Internetu w procesie dydaktycznym – podczas lekcji lub w zadaniach domowych, każdorazowo winno być zauważone przez nauczyciela, przeanalizowane i sprostowane. Przypadki spektakularne powinny być archiwizowane przez nauczycieli i wykorzystywane podczas zajęć z edukacji medialnej (informacyjnej).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1201272672"/>
                  </a:ext>
                </a:extLst>
              </a:tr>
              <a:tr h="477878">
                <a:tc>
                  <a:txBody>
                    <a:bodyPr/>
                    <a:lstStyle/>
                    <a:p>
                      <a:pPr indent="540385">
                        <a:spcAft>
                          <a:spcPts val="0"/>
                        </a:spcAft>
                      </a:pPr>
                      <a:r>
                        <a:rPr lang="pl-PL" sz="1000">
                          <a:effectLst/>
                        </a:rPr>
                        <a:t>Aktywności wobec sprawców ze szkoły/ spoza szkoły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a:effectLst/>
                        </a:rPr>
                        <a:t>Wystarczającą reakcją jest opublikowanie sprostowania nieprawdziwych informacji i - w miarę możliwości – rozpowszechnienie ich w Internecie, w portalach o zbliżonej tematyce.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371102289"/>
                  </a:ext>
                </a:extLst>
              </a:tr>
              <a:tr h="796464">
                <a:tc>
                  <a:txBody>
                    <a:bodyPr/>
                    <a:lstStyle/>
                    <a:p>
                      <a:pPr indent="540385">
                        <a:spcAft>
                          <a:spcPts val="0"/>
                        </a:spcAft>
                      </a:pPr>
                      <a:r>
                        <a:rPr lang="pl-PL" sz="1000">
                          <a:effectLst/>
                        </a:rPr>
                        <a:t>Aktywności wobec ofiar zdarzenia i świadków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dirty="0">
                          <a:effectLst/>
                        </a:rPr>
                        <a:t>Szkoła powinna prowadzić działania profilaktyczne - edukację medialną (informacyjną), zarówno w formie zajęć pozalekcyjnych, jak i w trakcie lekcji przedmiotów nieinformatycznych (np. historii, języka polskiego, wychowania w rodzinie) przez wszystkie lata nauki ucznia w szkole. Zajęcia w szkole mogą mieć charakter kilkuminutowych elementów edukacji medialnej wplecionej w lekcje o innej tematyce i/lub lekcji ukierunkowanych na zdobywanie przez dzieci i młodzież kompetencji medialnych </a:t>
                      </a:r>
                      <a:endParaRPr lang="pl-PL" sz="1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544511113"/>
                  </a:ext>
                </a:extLst>
              </a:tr>
            </a:tbl>
          </a:graphicData>
        </a:graphic>
      </p:graphicFrame>
      <p:sp>
        <p:nvSpPr>
          <p:cNvPr id="5" name="Rectangle 1"/>
          <p:cNvSpPr>
            <a:spLocks noChangeArrowheads="1"/>
          </p:cNvSpPr>
          <p:nvPr/>
        </p:nvSpPr>
        <p:spPr bwMode="auto">
          <a:xfrm>
            <a:off x="0" y="-5070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2445700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Bezpieczeństwo fizyczne w szkole - rekomendacje</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b="1" dirty="0"/>
              <a:t>Tereny przyległe do szkoły </a:t>
            </a:r>
            <a:r>
              <a:rPr lang="pl-PL" dirty="0"/>
              <a:t>:</a:t>
            </a:r>
          </a:p>
          <a:p>
            <a:r>
              <a:rPr lang="pl-PL" dirty="0" smtClean="0"/>
              <a:t>należy </a:t>
            </a:r>
            <a:r>
              <a:rPr lang="pl-PL" dirty="0"/>
              <a:t>monitorować tereny przyległe, zwrócić szczególną uwagę na </a:t>
            </a:r>
            <a:r>
              <a:rPr lang="pl-PL" b="1" dirty="0"/>
              <a:t>osoby poruszające się w otoczeniu szkoły/placówki, </a:t>
            </a:r>
            <a:r>
              <a:rPr lang="pl-PL" dirty="0"/>
              <a:t>obserwujące szkołę/placówkę, wchodzące na jej teren lub często pojawiające się w okolicy szkoły. </a:t>
            </a:r>
          </a:p>
          <a:p>
            <a:r>
              <a:rPr lang="pl-PL" dirty="0" smtClean="0"/>
              <a:t>należy </a:t>
            </a:r>
            <a:r>
              <a:rPr lang="pl-PL" dirty="0"/>
              <a:t>zwracać uwagę na </a:t>
            </a:r>
            <a:r>
              <a:rPr lang="pl-PL" b="1" dirty="0"/>
              <a:t>nietypowe przedmioty </a:t>
            </a:r>
            <a:r>
              <a:rPr lang="pl-PL" dirty="0"/>
              <a:t>pozostawione w okolicy szkoły lub </a:t>
            </a:r>
            <a:r>
              <a:rPr lang="pl-PL" b="1" dirty="0"/>
              <a:t>pojazdy zaparkowane </a:t>
            </a:r>
            <a:r>
              <a:rPr lang="pl-PL" dirty="0"/>
              <a:t>w nietypowych miejscach lub o szczególnych cechach – bez tablic rejestracyjnych, świadczące o dużym wyeksploatowaniu, auta dostawcze lub nienależące do pracowników szkoły, rodziców (pozostawione na dłuższy czas bez opieki). </a:t>
            </a:r>
          </a:p>
          <a:p>
            <a:r>
              <a:rPr lang="pl-PL" dirty="0" smtClean="0"/>
              <a:t>w </a:t>
            </a:r>
            <a:r>
              <a:rPr lang="pl-PL" dirty="0"/>
              <a:t>przypadku </a:t>
            </a:r>
            <a:r>
              <a:rPr lang="pl-PL" i="1" dirty="0"/>
              <a:t>orlika </a:t>
            </a:r>
            <a:r>
              <a:rPr lang="pl-PL" dirty="0"/>
              <a:t>– należy zwracać uwagę na osoby korzystające z obiektu – czy zachowują się adekwatnie do miejsca, w którym przebywają, czy nie pozostawiają nietypowych przedmiotów – kartonów, walizek, siatek, plecaków etc. </a:t>
            </a:r>
          </a:p>
          <a:p>
            <a:r>
              <a:rPr lang="pl-PL" dirty="0"/>
              <a:t>Po zakończeniu zajęć należy zamykać bramy i furtki prowadzące do szkoły oraz należące do niej tereny (np. boiska , place zabaw) 	</a:t>
            </a:r>
          </a:p>
          <a:p>
            <a:endParaRPr lang="pl-PL" dirty="0"/>
          </a:p>
        </p:txBody>
      </p:sp>
    </p:spTree>
    <p:extLst>
      <p:ext uri="{BB962C8B-B14F-4D97-AF65-F5344CB8AC3E}">
        <p14:creationId xmlns:p14="http://schemas.microsoft.com/office/powerpoint/2010/main" val="7885317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3005" y="166256"/>
            <a:ext cx="11945388" cy="673329"/>
          </a:xfrm>
        </p:spPr>
        <p:txBody>
          <a:bodyPr>
            <a:normAutofit fontScale="90000"/>
          </a:bodyPr>
          <a:lstStyle/>
          <a:p>
            <a:r>
              <a:rPr lang="pl-PL" b="1" dirty="0"/>
              <a:t>Łamanie prawa autorskiego – procedura reagowania</a:t>
            </a:r>
            <a:endParaRPr lang="pl-PL" dirty="0"/>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2229991466"/>
              </p:ext>
            </p:extLst>
          </p:nvPr>
        </p:nvGraphicFramePr>
        <p:xfrm>
          <a:off x="133006" y="839584"/>
          <a:ext cx="11887198" cy="5807233"/>
        </p:xfrm>
        <a:graphic>
          <a:graphicData uri="http://schemas.openxmlformats.org/drawingml/2006/table">
            <a:tbl>
              <a:tblPr firstRow="1" firstCol="1" bandRow="1">
                <a:tableStyleId>{5C22544A-7EE6-4342-B048-85BDC9FD1C3A}</a:tableStyleId>
              </a:tblPr>
              <a:tblGrid>
                <a:gridCol w="2010715">
                  <a:extLst>
                    <a:ext uri="{9D8B030D-6E8A-4147-A177-3AD203B41FA5}">
                      <a16:colId xmlns:a16="http://schemas.microsoft.com/office/drawing/2014/main" val="3045432422"/>
                    </a:ext>
                  </a:extLst>
                </a:gridCol>
                <a:gridCol w="9876483">
                  <a:extLst>
                    <a:ext uri="{9D8B030D-6E8A-4147-A177-3AD203B41FA5}">
                      <a16:colId xmlns:a16="http://schemas.microsoft.com/office/drawing/2014/main" val="2821426284"/>
                    </a:ext>
                  </a:extLst>
                </a:gridCol>
              </a:tblGrid>
              <a:tr h="106788">
                <a:tc>
                  <a:txBody>
                    <a:bodyPr/>
                    <a:lstStyle/>
                    <a:p>
                      <a:pPr indent="540385">
                        <a:lnSpc>
                          <a:spcPct val="106000"/>
                        </a:lnSpc>
                        <a:spcAft>
                          <a:spcPts val="0"/>
                        </a:spcAft>
                      </a:pPr>
                      <a:r>
                        <a:rPr lang="pl-PL" sz="800">
                          <a:effectLst/>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47380" marR="47380" marT="0" marB="0"/>
                </a:tc>
                <a:tc>
                  <a:txBody>
                    <a:bodyPr/>
                    <a:lstStyle/>
                    <a:p>
                      <a:pPr indent="540385">
                        <a:spcAft>
                          <a:spcPts val="0"/>
                        </a:spcAft>
                      </a:pPr>
                      <a:r>
                        <a:rPr lang="pl-PL" sz="800">
                          <a:effectLst/>
                        </a:rPr>
                        <a:t>ŁAMANIE PRAWA AUTORSKIEGO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extLst>
                  <a:ext uri="{0D108BD9-81ED-4DB2-BD59-A6C34878D82A}">
                    <a16:rowId xmlns:a16="http://schemas.microsoft.com/office/drawing/2014/main" val="1590227925"/>
                  </a:ext>
                </a:extLst>
              </a:tr>
              <a:tr h="200784">
                <a:tc>
                  <a:txBody>
                    <a:bodyPr/>
                    <a:lstStyle/>
                    <a:p>
                      <a:pPr indent="540385">
                        <a:spcAft>
                          <a:spcPts val="0"/>
                        </a:spcAft>
                      </a:pPr>
                      <a:r>
                        <a:rPr lang="pl-PL" sz="800">
                          <a:effectLst/>
                        </a:rPr>
                        <a:t>Podstawy prawne uruchomienia procedury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tc>
                  <a:txBody>
                    <a:bodyPr/>
                    <a:lstStyle/>
                    <a:p>
                      <a:pPr indent="540385">
                        <a:spcAft>
                          <a:spcPts val="0"/>
                        </a:spcAft>
                      </a:pPr>
                      <a:r>
                        <a:rPr lang="pl-PL" sz="800">
                          <a:effectLst/>
                        </a:rPr>
                        <a:t>Kodeks Karny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extLst>
                  <a:ext uri="{0D108BD9-81ED-4DB2-BD59-A6C34878D82A}">
                    <a16:rowId xmlns:a16="http://schemas.microsoft.com/office/drawing/2014/main" val="2832375295"/>
                  </a:ext>
                </a:extLst>
              </a:tr>
              <a:tr h="209287">
                <a:tc>
                  <a:txBody>
                    <a:bodyPr/>
                    <a:lstStyle/>
                    <a:p>
                      <a:pPr indent="540385">
                        <a:spcAft>
                          <a:spcPts val="0"/>
                        </a:spcAft>
                      </a:pPr>
                      <a:r>
                        <a:rPr lang="pl-PL" sz="800">
                          <a:effectLst/>
                        </a:rPr>
                        <a:t>Rodzaj zagrożenia objętego procedurą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tc>
                  <a:txBody>
                    <a:bodyPr/>
                    <a:lstStyle/>
                    <a:p>
                      <a:pPr indent="540385">
                        <a:spcAft>
                          <a:spcPts val="0"/>
                        </a:spcAft>
                      </a:pPr>
                      <a:r>
                        <a:rPr lang="pl-PL" sz="800" dirty="0">
                          <a:effectLst/>
                        </a:rPr>
                        <a:t>Ryzyko poniesienia odpowiedzialności cywilnej lub karnej z tytułu naruszenia prawa autorskiego albo negatywnych skutków pochopnego spełnienia nieuzasadnionych roszczeń (tzw. copyright </a:t>
                      </a:r>
                      <a:r>
                        <a:rPr lang="pl-PL" sz="800" dirty="0" err="1">
                          <a:effectLst/>
                        </a:rPr>
                        <a:t>trolling</a:t>
                      </a:r>
                      <a:r>
                        <a:rPr lang="pl-PL" sz="800" dirty="0">
                          <a:effectLst/>
                        </a:rPr>
                        <a:t>)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extLst>
                  <a:ext uri="{0D108BD9-81ED-4DB2-BD59-A6C34878D82A}">
                    <a16:rowId xmlns:a16="http://schemas.microsoft.com/office/drawing/2014/main" val="850590488"/>
                  </a:ext>
                </a:extLst>
              </a:tr>
              <a:tr h="134684">
                <a:tc>
                  <a:txBody>
                    <a:bodyPr/>
                    <a:lstStyle/>
                    <a:p>
                      <a:pPr indent="540385"/>
                      <a:endParaRPr lang="pl-PL" sz="800">
                        <a:effectLst/>
                        <a:latin typeface="Calibri" panose="020F0502020204030204" pitchFamily="34" charset="0"/>
                      </a:endParaRPr>
                    </a:p>
                  </a:txBody>
                  <a:tcPr marL="47380" marR="47380" marT="0" marB="0"/>
                </a:tc>
                <a:tc>
                  <a:txBody>
                    <a:bodyPr/>
                    <a:lstStyle/>
                    <a:p>
                      <a:pPr indent="540385">
                        <a:spcAft>
                          <a:spcPts val="0"/>
                        </a:spcAft>
                      </a:pPr>
                      <a:r>
                        <a:rPr lang="pl-PL" sz="800">
                          <a:effectLst/>
                        </a:rPr>
                        <a:t>SPOSÓB POSTĘPOWANIA W PRZYPADKU WYSTĄPIENIA ZAGROŻENIA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extLst>
                  <a:ext uri="{0D108BD9-81ED-4DB2-BD59-A6C34878D82A}">
                    <a16:rowId xmlns:a16="http://schemas.microsoft.com/office/drawing/2014/main" val="4220265951"/>
                  </a:ext>
                </a:extLst>
              </a:tr>
              <a:tr h="1012233">
                <a:tc>
                  <a:txBody>
                    <a:bodyPr/>
                    <a:lstStyle/>
                    <a:p>
                      <a:pPr indent="540385">
                        <a:spcAft>
                          <a:spcPts val="0"/>
                        </a:spcAft>
                      </a:pPr>
                      <a:r>
                        <a:rPr lang="pl-PL" sz="800">
                          <a:effectLst/>
                        </a:rPr>
                        <a:t>Przyjęcie zgłoszenia i ustalenie okoliczności zdarzenia </a:t>
                      </a:r>
                    </a:p>
                    <a:p>
                      <a:pPr indent="540385">
                        <a:lnSpc>
                          <a:spcPct val="106000"/>
                        </a:lnSpc>
                        <a:spcAft>
                          <a:spcPts val="0"/>
                        </a:spcAft>
                      </a:pPr>
                      <a:r>
                        <a:rPr lang="pl-PL" sz="800">
                          <a:effectLst/>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47380" marR="47380" marT="0" marB="0"/>
                </a:tc>
                <a:tc>
                  <a:txBody>
                    <a:bodyPr/>
                    <a:lstStyle/>
                    <a:p>
                      <a:pPr indent="540385">
                        <a:spcAft>
                          <a:spcPts val="0"/>
                        </a:spcAft>
                      </a:pPr>
                      <a:r>
                        <a:rPr lang="pl-PL" sz="800" dirty="0">
                          <a:effectLst/>
                        </a:rPr>
                        <a:t>W zależności od okoliczności oraz zaawansowania problemu, w którym doszło do ujawnienia sprawy, zdarzenie może zostać zgłoszone w sposób nieformalny (ustnie, telefonicznie, pocztą elektroniczną, na zamkniętym lub publicznym forum internetowym, na piśmie w postaci wezwania podpisanego przez domniemanego uprawnionego lub jego pełnomocnika) lub formalny (w postaci doręczenia odpisu pozwu lub innego pisma urzędowego np. wezwania z Policji lub prokuratury). Przyjęcie zgłoszenia dokonanego w sposób nieformalny powinno zaowocować powstaniem bardziej formalnego śladu, w postaci np. notatki służbowej, zakomunikowania przełożonemu itd. w zależności od wagi sprawy. </a:t>
                      </a:r>
                    </a:p>
                    <a:p>
                      <a:pPr indent="540385">
                        <a:spcAft>
                          <a:spcPts val="0"/>
                        </a:spcAft>
                      </a:pPr>
                      <a:r>
                        <a:rPr lang="pl-PL" sz="800" dirty="0">
                          <a:effectLst/>
                        </a:rPr>
                        <a:t>Na wstępnym etapie należy przede wszystkim unikać wdawania się w argumentację, pochopnego przyznawania roszczeń lub spełniania żądań, piętnowania domniemanych sprawców itd. bez ustalenia wszystkich okoliczności sprawy, w razie potrzeby w konsultacji z prawnikiem. Prawo autorskie jest regulacją skomplikowaną, a sądy decydują w sprawach o naruszenie praw autorskich często w bardzo odmienny sposób, dlatego w większości przypadków uzyskanie fachowej pomocy prawnej jest wysoce wskazane. </a:t>
                      </a:r>
                    </a:p>
                    <a:p>
                      <a:pPr indent="540385">
                        <a:lnSpc>
                          <a:spcPct val="106000"/>
                        </a:lnSpc>
                        <a:spcAft>
                          <a:spcPts val="0"/>
                        </a:spcAft>
                      </a:pPr>
                      <a:r>
                        <a:rPr lang="pl-PL" sz="800" dirty="0">
                          <a:effectLst/>
                        </a:rPr>
                        <a:t>Najczęstszym przypadkiem, w którym szkoła może zetknąć się z problemem naruszenia praw autorskich jest użycie materiałów prawnie chronionych na stronach </a:t>
                      </a:r>
                    </a:p>
                    <a:p>
                      <a:pPr indent="540385">
                        <a:spcAft>
                          <a:spcPts val="0"/>
                        </a:spcAft>
                      </a:pPr>
                      <a:r>
                        <a:rPr lang="pl-PL" sz="800" dirty="0">
                          <a:effectLst/>
                        </a:rPr>
                        <a:t>internetowych szkoły, poza zakresem dozwolonego użytku, przez jej pracowników bądź uczniów. W przypadku naruszeń dokonanych przez uczniów szkoła nie może występować w roli sędziego - dochodzenie roszczeń należy pozostawić osobom uprawnionym. Szkoła powinna na każdym etapie skupić się na swojej roli edukacyjno-wychowawczej poprzez organizację lekcji na temat praw autorskich, zwracając przy tym uwagę, że powinny one rzeczowo i konkretnie informować, jakie czyny są dozwolone, a jakie zabronione prawem.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extLst>
                  <a:ext uri="{0D108BD9-81ED-4DB2-BD59-A6C34878D82A}">
                    <a16:rowId xmlns:a16="http://schemas.microsoft.com/office/drawing/2014/main" val="466832685"/>
                  </a:ext>
                </a:extLst>
              </a:tr>
              <a:tr h="721978">
                <a:tc>
                  <a:txBody>
                    <a:bodyPr/>
                    <a:lstStyle/>
                    <a:p>
                      <a:pPr indent="540385">
                        <a:spcAft>
                          <a:spcPts val="0"/>
                        </a:spcAft>
                      </a:pPr>
                      <a:r>
                        <a:rPr lang="pl-PL" sz="800">
                          <a:effectLst/>
                        </a:rPr>
                        <a:t>Opis okoliczności, analiza, zabezpieczenie dowodów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tc>
                  <a:txBody>
                    <a:bodyPr/>
                    <a:lstStyle/>
                    <a:p>
                      <a:pPr indent="540385">
                        <a:spcAft>
                          <a:spcPts val="0"/>
                        </a:spcAft>
                      </a:pPr>
                      <a:r>
                        <a:rPr lang="pl-PL" sz="800" dirty="0">
                          <a:effectLst/>
                        </a:rPr>
                        <a:t>Należy zebrać informacje przede wszystkim o: </a:t>
                      </a:r>
                    </a:p>
                    <a:p>
                      <a:pPr indent="540385">
                        <a:spcAft>
                          <a:spcPts val="0"/>
                        </a:spcAft>
                      </a:pPr>
                      <a:r>
                        <a:rPr lang="pl-PL" sz="800" dirty="0">
                          <a:effectLst/>
                        </a:rPr>
                        <a:t> osobie dokonującej zgłoszenia, czy jest do tego uprawniona (czy faktycznie przysługują jej prawa autorskie do danego utworu, czy posiada ważne pełnomocnictwo itd.) </a:t>
                      </a:r>
                    </a:p>
                    <a:p>
                      <a:pPr indent="540385">
                        <a:spcAft>
                          <a:spcPts val="0"/>
                        </a:spcAft>
                      </a:pPr>
                      <a:r>
                        <a:rPr lang="pl-PL" sz="800" dirty="0">
                          <a:effectLst/>
                        </a:rPr>
                        <a:t>• wykorzystanym utworze (czy faktycznie jest chroniony przez prawo autorskie, w jakim zakresie został wykorzystany i czy zakres ten mieści się w zakresie posiadanych licencji lub dozwolonego użytku) </a:t>
                      </a:r>
                    </a:p>
                    <a:p>
                      <a:pPr indent="540385">
                        <a:spcAft>
                          <a:spcPts val="0"/>
                        </a:spcAft>
                      </a:pPr>
                      <a:r>
                        <a:rPr lang="pl-PL" sz="800" dirty="0">
                          <a:effectLst/>
                        </a:rPr>
                        <a:t> </a:t>
                      </a:r>
                    </a:p>
                    <a:p>
                      <a:pPr indent="540385">
                        <a:spcAft>
                          <a:spcPts val="0"/>
                        </a:spcAft>
                      </a:pPr>
                      <a:r>
                        <a:rPr lang="pl-PL" sz="800" dirty="0">
                          <a:effectLst/>
                        </a:rPr>
                        <a:t>Należy zweryfikować wszystkie informacje podawane przez zgłaszającego lub inne osoby. Jeżeli np. powołuje się on na toczące się w sprawie postępowanie karne, należy podjąć kontakt z odpowiednimi służbami celem ustalenia, czy takie postępowanie faktycznie się toczy, czego dokładnie dotyczy i jaka jest w nim rola poszczególnych osób. Taki kontakt najlepiej przeprowadzać za pośrednictwem adwokata lub radcy prawnego. </a:t>
                      </a:r>
                    </a:p>
                    <a:p>
                      <a:pPr indent="540385">
                        <a:spcAft>
                          <a:spcPts val="0"/>
                        </a:spcAft>
                      </a:pPr>
                      <a:r>
                        <a:rPr lang="pl-PL" sz="800" dirty="0">
                          <a:effectLst/>
                        </a:rPr>
                        <a:t>Należy sprawdzić, czy okoliczności podane w zgłoszeniu faktycznie miały miejsce i czy powoływane tam dowody nie zostały zmanipulowane.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extLst>
                  <a:ext uri="{0D108BD9-81ED-4DB2-BD59-A6C34878D82A}">
                    <a16:rowId xmlns:a16="http://schemas.microsoft.com/office/drawing/2014/main" val="134101207"/>
                  </a:ext>
                </a:extLst>
              </a:tr>
              <a:tr h="340822">
                <a:tc>
                  <a:txBody>
                    <a:bodyPr/>
                    <a:lstStyle/>
                    <a:p>
                      <a:pPr indent="540385">
                        <a:spcAft>
                          <a:spcPts val="0"/>
                        </a:spcAft>
                      </a:pPr>
                      <a:r>
                        <a:rPr lang="pl-PL" sz="800">
                          <a:effectLst/>
                        </a:rPr>
                        <a:t>Identyfikacja sprawcy (-ów)</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tc>
                  <a:txBody>
                    <a:bodyPr/>
                    <a:lstStyle/>
                    <a:p>
                      <a:pPr indent="540385">
                        <a:spcAft>
                          <a:spcPts val="0"/>
                        </a:spcAft>
                      </a:pPr>
                      <a:r>
                        <a:rPr lang="pl-PL" sz="800" dirty="0">
                          <a:effectLst/>
                        </a:rPr>
                        <a:t>Dochodzenie naruszeń praw autorskich realizowane jest, co do zasady, z inicjatywy samego uprawnionego przed sądami, a w przypadku naruszeń stanowiących przestępstwo dodatkowo zaangażowane mogą być Policja i prokuratura. Szkoła nie powinna wyręczać tych organów w ich rolach ani też wkraczać w ich kompetencje. Szkoła powinna skupić się na swojej roli wychowawczej i edukacyjnej, wykorzystując otrzymanie zgłoszenia rzekomego naruszenia do przekazania zaangażowanym osobom (a być może i wszystkim uczniom, nauczycielom i opiekunom) wiedzy na temat tego, jak faktycznie prawo reguluje tę konkretną sytuację. </a:t>
                      </a:r>
                    </a:p>
                    <a:p>
                      <a:pPr indent="540385">
                        <a:spcAft>
                          <a:spcPts val="0"/>
                        </a:spcAft>
                      </a:pPr>
                      <a:r>
                        <a:rPr lang="pl-PL" sz="800" dirty="0">
                          <a:effectLst/>
                        </a:rPr>
                        <a:t>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extLst>
                  <a:ext uri="{0D108BD9-81ED-4DB2-BD59-A6C34878D82A}">
                    <a16:rowId xmlns:a16="http://schemas.microsoft.com/office/drawing/2014/main" val="1208601447"/>
                  </a:ext>
                </a:extLst>
              </a:tr>
              <a:tr h="249382">
                <a:tc>
                  <a:txBody>
                    <a:bodyPr/>
                    <a:lstStyle/>
                    <a:p>
                      <a:pPr indent="540385">
                        <a:spcAft>
                          <a:spcPts val="0"/>
                        </a:spcAft>
                      </a:pPr>
                      <a:r>
                        <a:rPr lang="pl-PL" sz="800">
                          <a:effectLst/>
                        </a:rPr>
                        <a:t>Aktywności wobec sprawców ze szkoły/ spoza szkoły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tc>
                  <a:txBody>
                    <a:bodyPr/>
                    <a:lstStyle/>
                    <a:p>
                      <a:pPr indent="540385">
                        <a:spcAft>
                          <a:spcPts val="0"/>
                        </a:spcAft>
                      </a:pPr>
                      <a:r>
                        <a:rPr lang="pl-PL" sz="800" dirty="0">
                          <a:effectLst/>
                        </a:rPr>
                        <a:t>Zasadniczo o dochodzeniu roszczeń wobec sprawcy decyduje sam uprawniony (tzn. autor lub inna osoba, której przysługują prawa autorskie). Szkoła powinna natomiast podjąć działania o charakterze edukacyjno-wychowawczym, polegające na obszernym wyjaśnieniu, na czym polegało naruszenie oraz przekazaniu wiedzy, jak do naruszeń nie dopuścić w przyszłości </a:t>
                      </a:r>
                    </a:p>
                    <a:p>
                      <a:pPr indent="540385">
                        <a:spcAft>
                          <a:spcPts val="0"/>
                        </a:spcAft>
                      </a:pPr>
                      <a:r>
                        <a:rPr lang="pl-PL" sz="800" dirty="0">
                          <a:effectLst/>
                        </a:rPr>
                        <a:t>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extLst>
                  <a:ext uri="{0D108BD9-81ED-4DB2-BD59-A6C34878D82A}">
                    <a16:rowId xmlns:a16="http://schemas.microsoft.com/office/drawing/2014/main" val="2567374695"/>
                  </a:ext>
                </a:extLst>
              </a:tr>
              <a:tr h="365760">
                <a:tc>
                  <a:txBody>
                    <a:bodyPr/>
                    <a:lstStyle/>
                    <a:p>
                      <a:pPr indent="540385">
                        <a:spcAft>
                          <a:spcPts val="0"/>
                        </a:spcAft>
                      </a:pPr>
                      <a:r>
                        <a:rPr lang="pl-PL" sz="800">
                          <a:effectLst/>
                        </a:rPr>
                        <a:t>Aktywności wobec ofiar zdarzenia</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tc>
                  <a:txBody>
                    <a:bodyPr/>
                    <a:lstStyle/>
                    <a:p>
                      <a:pPr indent="540385">
                        <a:spcAft>
                          <a:spcPts val="0"/>
                        </a:spcAft>
                      </a:pPr>
                      <a:r>
                        <a:rPr lang="pl-PL" sz="800" dirty="0">
                          <a:effectLst/>
                        </a:rPr>
                        <a:t>Jeżeli osobą, której prawa autorskie naruszono, jest uczeń należy rozważyć możliwość wystąpienia w roli mediatora, aby stosownie do okoliczności ułatwić stronom ugodowe lub inne kompromisowe zakończenie powstałego sporu. Np. w przypadku, gdy ofiarą jest osoba ze szkoły, autorytet szkoły może pomóc w skłonieniu sprawcy do zaprzestania naruszeń. Z kolei w przypadku, gdy ofiarą jest osoba spoza szkoły, szkoła może pomóc sprawcy w doprowadzeniu do zaniechania naruszeń i naprawienia ich skutków bez niepotrzebnej eskalacji sporu.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extLst>
                  <a:ext uri="{0D108BD9-81ED-4DB2-BD59-A6C34878D82A}">
                    <a16:rowId xmlns:a16="http://schemas.microsoft.com/office/drawing/2014/main" val="3520114836"/>
                  </a:ext>
                </a:extLst>
              </a:tr>
              <a:tr h="216131">
                <a:tc>
                  <a:txBody>
                    <a:bodyPr/>
                    <a:lstStyle/>
                    <a:p>
                      <a:pPr indent="540385">
                        <a:spcAft>
                          <a:spcPts val="0"/>
                        </a:spcAft>
                      </a:pPr>
                      <a:r>
                        <a:rPr lang="pl-PL" sz="800">
                          <a:effectLst/>
                        </a:rPr>
                        <a:t>Aktywności </a:t>
                      </a:r>
                    </a:p>
                    <a:p>
                      <a:pPr indent="540385">
                        <a:spcAft>
                          <a:spcPts val="0"/>
                        </a:spcAft>
                      </a:pPr>
                      <a:r>
                        <a:rPr lang="pl-PL" sz="800">
                          <a:effectLst/>
                        </a:rPr>
                        <a:t>wobec świadków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tc>
                  <a:txBody>
                    <a:bodyPr/>
                    <a:lstStyle/>
                    <a:p>
                      <a:pPr indent="540385">
                        <a:spcAft>
                          <a:spcPts val="0"/>
                        </a:spcAft>
                      </a:pPr>
                      <a:r>
                        <a:rPr lang="pl-PL" sz="800">
                          <a:effectLst/>
                        </a:rPr>
                        <a:t>Stosownie do okoliczności, należy samodzielnie zebrać ich zeznania lub zadbać, aby zostały one zebrane przez uprawnione organy.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extLst>
                  <a:ext uri="{0D108BD9-81ED-4DB2-BD59-A6C34878D82A}">
                    <a16:rowId xmlns:a16="http://schemas.microsoft.com/office/drawing/2014/main" val="2174529465"/>
                  </a:ext>
                </a:extLst>
              </a:tr>
              <a:tr h="282443">
                <a:tc>
                  <a:txBody>
                    <a:bodyPr/>
                    <a:lstStyle/>
                    <a:p>
                      <a:pPr indent="540385">
                        <a:spcAft>
                          <a:spcPts val="0"/>
                        </a:spcAft>
                      </a:pPr>
                      <a:r>
                        <a:rPr lang="pl-PL" sz="800">
                          <a:effectLst/>
                        </a:rPr>
                        <a:t>Współpraca z Policją i sądami rodzinnymi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tc>
                  <a:txBody>
                    <a:bodyPr/>
                    <a:lstStyle/>
                    <a:p>
                      <a:pPr indent="540385">
                        <a:spcAft>
                          <a:spcPts val="0"/>
                        </a:spcAft>
                      </a:pPr>
                      <a:r>
                        <a:rPr lang="pl-PL" sz="800">
                          <a:effectLst/>
                        </a:rPr>
                        <a:t>Ponieważ, co do zasady dochodzenie roszczeń z tytułu naruszeń zależy od decyzji uprawnionego, to uprawniony musi samodzielnie zdecydować czy zawiadamiać Policję lub składać powództwo. Stosownie do wskazanej wyżej roli mediatora, szkoła powinna zaangażować się natomiast przede wszystkim w ułatwianie zakończenia sporu bez takiej eskalacji.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extLst>
                  <a:ext uri="{0D108BD9-81ED-4DB2-BD59-A6C34878D82A}">
                    <a16:rowId xmlns:a16="http://schemas.microsoft.com/office/drawing/2014/main" val="4018905466"/>
                  </a:ext>
                </a:extLst>
              </a:tr>
              <a:tr h="365950">
                <a:tc>
                  <a:txBody>
                    <a:bodyPr/>
                    <a:lstStyle/>
                    <a:p>
                      <a:pPr indent="540385">
                        <a:spcAft>
                          <a:spcPts val="0"/>
                        </a:spcAft>
                      </a:pPr>
                      <a:r>
                        <a:rPr lang="pl-PL" sz="800">
                          <a:effectLst/>
                        </a:rPr>
                        <a:t>Współpraca ze służbami społecznymi i placówkami specjalistycznymi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tc>
                  <a:txBody>
                    <a:bodyPr/>
                    <a:lstStyle/>
                    <a:p>
                      <a:pPr indent="540385">
                        <a:spcAft>
                          <a:spcPts val="0"/>
                        </a:spcAft>
                      </a:pPr>
                      <a:r>
                        <a:rPr lang="pl-PL" sz="800" dirty="0">
                          <a:effectLst/>
                        </a:rPr>
                        <a:t>Warto rozważyć zorganizowanie szkoleń lub warsztatów z zakresu prawa autorskiego w intrenecie dla wszystkich zainteresowanych osób w szkole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extLst>
                  <a:ext uri="{0D108BD9-81ED-4DB2-BD59-A6C34878D82A}">
                    <a16:rowId xmlns:a16="http://schemas.microsoft.com/office/drawing/2014/main" val="3498621254"/>
                  </a:ext>
                </a:extLst>
              </a:tr>
              <a:tr h="376590">
                <a:tc>
                  <a:txBody>
                    <a:bodyPr/>
                    <a:lstStyle/>
                    <a:p>
                      <a:pPr indent="540385">
                        <a:spcAft>
                          <a:spcPts val="0"/>
                        </a:spcAft>
                      </a:pPr>
                      <a:r>
                        <a:rPr lang="pl-PL" sz="800">
                          <a:effectLst/>
                        </a:rPr>
                        <a:t>Współpraca z dostawcami Internetu i operatorami telekomunikacyjnymi </a:t>
                      </a:r>
                      <a:endParaRPr lang="pl-PL" sz="8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tc>
                  <a:txBody>
                    <a:bodyPr/>
                    <a:lstStyle/>
                    <a:p>
                      <a:pPr indent="540385">
                        <a:spcAft>
                          <a:spcPts val="0"/>
                        </a:spcAft>
                      </a:pPr>
                      <a:r>
                        <a:rPr lang="pl-PL" sz="800" dirty="0">
                          <a:effectLst/>
                        </a:rPr>
                        <a:t>Zależnie od okoliczności, może być wskazana asysta sprawcy bądź ofiary przy kontakcie z tego typu podmiotami, np. w celu zablokowania dostępu do utworu umieszczonego w Internecie z naruszeniem prawa. Ponadto, stosownie do przepisów prawa, tego typu usługodawcy mogą zostać zobowiązani do przekazania szczegółów dotyczących naruszenia dokonanego z użyciem ich usług (do czego jednak może być potrzebne postanowienie sądowe). </a:t>
                      </a:r>
                      <a:endParaRPr lang="pl-PL" sz="8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47380" marR="47380" marT="0" marB="0"/>
                </a:tc>
                <a:extLst>
                  <a:ext uri="{0D108BD9-81ED-4DB2-BD59-A6C34878D82A}">
                    <a16:rowId xmlns:a16="http://schemas.microsoft.com/office/drawing/2014/main" val="1734639766"/>
                  </a:ext>
                </a:extLst>
              </a:tr>
            </a:tbl>
          </a:graphicData>
        </a:graphic>
      </p:graphicFrame>
      <p:sp>
        <p:nvSpPr>
          <p:cNvPr id="7"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37429906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4691" y="83128"/>
            <a:ext cx="11986953" cy="1080654"/>
          </a:xfrm>
        </p:spPr>
        <p:txBody>
          <a:bodyPr>
            <a:normAutofit fontScale="90000"/>
          </a:bodyPr>
          <a:lstStyle/>
          <a:p>
            <a:r>
              <a:rPr lang="pl-PL" b="1" dirty="0"/>
              <a:t>Zagrożenia bezpieczeństwa technicznego sieci, komputerów i zasobów online – procedura reagowania</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033851424"/>
              </p:ext>
            </p:extLst>
          </p:nvPr>
        </p:nvGraphicFramePr>
        <p:xfrm>
          <a:off x="124692" y="1163781"/>
          <a:ext cx="11986952" cy="5429008"/>
        </p:xfrm>
        <a:graphic>
          <a:graphicData uri="http://schemas.openxmlformats.org/drawingml/2006/table">
            <a:tbl>
              <a:tblPr firstRow="1" firstCol="1" bandRow="1">
                <a:tableStyleId>{5C22544A-7EE6-4342-B048-85BDC9FD1C3A}</a:tableStyleId>
              </a:tblPr>
              <a:tblGrid>
                <a:gridCol w="2027589">
                  <a:extLst>
                    <a:ext uri="{9D8B030D-6E8A-4147-A177-3AD203B41FA5}">
                      <a16:colId xmlns:a16="http://schemas.microsoft.com/office/drawing/2014/main" val="176625852"/>
                    </a:ext>
                  </a:extLst>
                </a:gridCol>
                <a:gridCol w="9959363">
                  <a:extLst>
                    <a:ext uri="{9D8B030D-6E8A-4147-A177-3AD203B41FA5}">
                      <a16:colId xmlns:a16="http://schemas.microsoft.com/office/drawing/2014/main" val="840522808"/>
                    </a:ext>
                  </a:extLst>
                </a:gridCol>
              </a:tblGrid>
              <a:tr h="161498">
                <a:tc>
                  <a:txBody>
                    <a:bodyPr/>
                    <a:lstStyle/>
                    <a:p>
                      <a:pPr indent="540385">
                        <a:lnSpc>
                          <a:spcPct val="106000"/>
                        </a:lnSpc>
                        <a:spcAft>
                          <a:spcPts val="0"/>
                        </a:spcAft>
                      </a:pPr>
                      <a:r>
                        <a:rPr lang="pl-PL" sz="1000" dirty="0">
                          <a:effectLst/>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00">
                          <a:effectLst/>
                        </a:rPr>
                        <a:t>ZAGROŻENIA BEZPIECZEŃSTWA TECHNICZNEGO SIECI, KOMPUTERÓW I ZASOBÓW ONLINE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300534779"/>
                  </a:ext>
                </a:extLst>
              </a:tr>
              <a:tr h="370471">
                <a:tc>
                  <a:txBody>
                    <a:bodyPr/>
                    <a:lstStyle/>
                    <a:p>
                      <a:pPr indent="540385">
                        <a:spcAft>
                          <a:spcPts val="0"/>
                        </a:spcAft>
                      </a:pPr>
                      <a:r>
                        <a:rPr lang="pl-PL" sz="1000">
                          <a:effectLst/>
                        </a:rPr>
                        <a:t>Podstawy prawne uruchomienia procedury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a:effectLst/>
                        </a:rPr>
                        <a:t>Ustawa z dnia 14 grudnia 2016 r. - Prawo oświatowe </a:t>
                      </a:r>
                      <a:endParaRPr lang="pl-PL" sz="1200">
                        <a:effectLst/>
                      </a:endParaRPr>
                    </a:p>
                    <a:p>
                      <a:pPr indent="540385">
                        <a:spcAft>
                          <a:spcPts val="0"/>
                        </a:spcAft>
                      </a:pPr>
                      <a:r>
                        <a:rPr lang="pl-PL" sz="1000">
                          <a:effectLst/>
                        </a:rPr>
                        <a:t>Statut szkoły, Regulamin szkoły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4062427241"/>
                  </a:ext>
                </a:extLst>
              </a:tr>
              <a:tr h="790469">
                <a:tc>
                  <a:txBody>
                    <a:bodyPr/>
                    <a:lstStyle/>
                    <a:p>
                      <a:pPr indent="540385">
                        <a:spcAft>
                          <a:spcPts val="0"/>
                        </a:spcAft>
                      </a:pPr>
                      <a:r>
                        <a:rPr lang="pl-PL" sz="1000">
                          <a:effectLst/>
                        </a:rPr>
                        <a:t>Rodzaj zagrożenia objętego procedurą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dirty="0">
                          <a:effectLst/>
                        </a:rPr>
                        <a:t>Kategoria technicznych zagrożeń bezpieczeństwa cyfrowego obejmuje obecnie szerokie spectrum problemów: (1) ataki przez wirusy, robaki i </a:t>
                      </a:r>
                      <a:r>
                        <a:rPr lang="pl-PL" sz="1000" dirty="0" err="1">
                          <a:effectLst/>
                        </a:rPr>
                        <a:t>trojany</a:t>
                      </a:r>
                      <a:r>
                        <a:rPr lang="pl-PL" sz="1000" dirty="0">
                          <a:effectLst/>
                        </a:rPr>
                        <a:t>, (2) ataki na zasoby sieciowe (</a:t>
                      </a:r>
                      <a:r>
                        <a:rPr lang="pl-PL" sz="1000" dirty="0" err="1">
                          <a:effectLst/>
                        </a:rPr>
                        <a:t>hakerstwo</a:t>
                      </a:r>
                      <a:r>
                        <a:rPr lang="pl-PL" sz="1000" dirty="0">
                          <a:effectLst/>
                        </a:rPr>
                        <a:t>, spyware, </a:t>
                      </a:r>
                      <a:r>
                        <a:rPr lang="pl-PL" sz="1000" dirty="0" err="1">
                          <a:effectLst/>
                        </a:rPr>
                        <a:t>crimeware</a:t>
                      </a:r>
                      <a:r>
                        <a:rPr lang="pl-PL" sz="1000" dirty="0">
                          <a:effectLst/>
                        </a:rPr>
                        <a:t>, </a:t>
                      </a:r>
                      <a:r>
                        <a:rPr lang="pl-PL" sz="1000" dirty="0" err="1">
                          <a:effectLst/>
                        </a:rPr>
                        <a:t>eksploit</a:t>
                      </a:r>
                      <a:r>
                        <a:rPr lang="pl-PL" sz="1000" dirty="0">
                          <a:effectLst/>
                        </a:rPr>
                        <a:t>, ataki słownikowe i </a:t>
                      </a:r>
                      <a:r>
                        <a:rPr lang="pl-PL" sz="1000" dirty="0" err="1">
                          <a:effectLst/>
                        </a:rPr>
                        <a:t>back</a:t>
                      </a:r>
                      <a:r>
                        <a:rPr lang="pl-PL" sz="1000" dirty="0">
                          <a:effectLst/>
                        </a:rPr>
                        <a:t> </a:t>
                      </a:r>
                      <a:r>
                        <a:rPr lang="pl-PL" sz="1000" dirty="0" err="1">
                          <a:effectLst/>
                        </a:rPr>
                        <a:t>door</a:t>
                      </a:r>
                      <a:r>
                        <a:rPr lang="pl-PL" sz="1000" dirty="0">
                          <a:effectLst/>
                        </a:rPr>
                        <a:t>, skanowanie portów, </a:t>
                      </a:r>
                      <a:r>
                        <a:rPr lang="pl-PL" sz="1000" dirty="0" err="1">
                          <a:effectLst/>
                        </a:rPr>
                        <a:t>phishing</a:t>
                      </a:r>
                      <a:r>
                        <a:rPr lang="pl-PL" sz="1000" dirty="0">
                          <a:effectLst/>
                        </a:rPr>
                        <a:t>, </a:t>
                      </a:r>
                      <a:r>
                        <a:rPr lang="pl-PL" sz="1000" dirty="0" err="1">
                          <a:effectLst/>
                        </a:rPr>
                        <a:t>pharming</a:t>
                      </a:r>
                      <a:r>
                        <a:rPr lang="pl-PL" sz="1000" dirty="0">
                          <a:effectLst/>
                        </a:rPr>
                        <a:t>, </a:t>
                      </a:r>
                      <a:r>
                        <a:rPr lang="pl-PL" sz="1000" dirty="0" err="1">
                          <a:effectLst/>
                        </a:rPr>
                        <a:t>sniffing</a:t>
                      </a:r>
                      <a:r>
                        <a:rPr lang="pl-PL" sz="1000" dirty="0">
                          <a:effectLst/>
                        </a:rPr>
                        <a:t>, </a:t>
                      </a:r>
                      <a:r>
                        <a:rPr lang="pl-PL" sz="1000" dirty="0" err="1">
                          <a:effectLst/>
                        </a:rPr>
                        <a:t>spoofing</a:t>
                      </a:r>
                      <a:r>
                        <a:rPr lang="pl-PL" sz="1000" dirty="0">
                          <a:effectLst/>
                        </a:rPr>
                        <a:t>, ataki </a:t>
                      </a:r>
                      <a:r>
                        <a:rPr lang="pl-PL" sz="1000" dirty="0" err="1">
                          <a:effectLst/>
                        </a:rPr>
                        <a:t>Denial</a:t>
                      </a:r>
                      <a:r>
                        <a:rPr lang="pl-PL" sz="1000" dirty="0">
                          <a:effectLst/>
                        </a:rPr>
                        <a:t> of service (</a:t>
                      </a:r>
                      <a:r>
                        <a:rPr lang="pl-PL" sz="1000" dirty="0" err="1">
                          <a:effectLst/>
                        </a:rPr>
                        <a:t>DoS</a:t>
                      </a:r>
                      <a:r>
                        <a:rPr lang="pl-PL" sz="1000" dirty="0">
                          <a:effectLst/>
                        </a:rPr>
                        <a:t>), </a:t>
                      </a:r>
                      <a:r>
                        <a:rPr lang="pl-PL" sz="1000" dirty="0" err="1">
                          <a:effectLst/>
                        </a:rPr>
                        <a:t>rootkit</a:t>
                      </a:r>
                      <a:r>
                        <a:rPr lang="pl-PL" sz="1000" dirty="0">
                          <a:effectLst/>
                        </a:rPr>
                        <a:t>) i ataki socjotechniczne. Na styku z zagadnieniami technicznymi lokalizują się zagrożenia wynikające z nieprawidłowych i szkodliwych zachowań użytkowników np. używanie łatwych do odgadnięcia haseł, pozostawianie komputerów włączonych bez opieki, czy brak zabezpieczeń na wypadek braku energii elektrycznej. </a:t>
                      </a:r>
                      <a:endParaRPr lang="pl-PL" sz="1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038815491"/>
                  </a:ext>
                </a:extLst>
              </a:tr>
              <a:tr h="201479">
                <a:tc>
                  <a:txBody>
                    <a:bodyPr/>
                    <a:lstStyle/>
                    <a:p>
                      <a:pPr indent="540385"/>
                      <a:endParaRPr lang="pl-PL" sz="1100">
                        <a:effectLst/>
                        <a:latin typeface="Calibri" panose="020F0502020204030204" pitchFamily="34" charset="0"/>
                      </a:endParaRPr>
                    </a:p>
                  </a:txBody>
                  <a:tcPr marL="68580" marR="68580" marT="0" marB="0"/>
                </a:tc>
                <a:tc>
                  <a:txBody>
                    <a:bodyPr/>
                    <a:lstStyle/>
                    <a:p>
                      <a:pPr indent="540385">
                        <a:spcAft>
                          <a:spcPts val="0"/>
                        </a:spcAft>
                      </a:pPr>
                      <a:r>
                        <a:rPr lang="pl-PL" sz="1000">
                          <a:effectLst/>
                        </a:rPr>
                        <a:t>SPOSÓB POSTĘPOWANIA W PRZYPADKU WYSTĄPIENIA ZAGROŻENIA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00951535"/>
                  </a:ext>
                </a:extLst>
              </a:tr>
              <a:tr h="487718">
                <a:tc>
                  <a:txBody>
                    <a:bodyPr/>
                    <a:lstStyle/>
                    <a:p>
                      <a:pPr indent="540385">
                        <a:spcAft>
                          <a:spcPts val="0"/>
                        </a:spcAft>
                      </a:pPr>
                      <a:r>
                        <a:rPr lang="pl-PL" sz="1000">
                          <a:effectLst/>
                        </a:rPr>
                        <a:t>Przyjęcie zgłoszenia i ustalenie okoliczności zdarzenia </a:t>
                      </a:r>
                      <a:endParaRPr lang="pl-PL" sz="1200">
                        <a:effectLst/>
                      </a:endParaRPr>
                    </a:p>
                    <a:p>
                      <a:pPr indent="540385">
                        <a:lnSpc>
                          <a:spcPct val="106000"/>
                        </a:lnSpc>
                        <a:spcAft>
                          <a:spcPts val="0"/>
                        </a:spcAft>
                      </a:pPr>
                      <a:r>
                        <a:rPr lang="pl-PL" sz="1000">
                          <a:effectLst/>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spcAft>
                          <a:spcPts val="0"/>
                        </a:spcAft>
                      </a:pPr>
                      <a:r>
                        <a:rPr lang="pl-PL" sz="1000">
                          <a:effectLst/>
                        </a:rPr>
                        <a:t>W przypadku wystąpienia incydentów zagrożenia bezpieczeństwa cyfrowego pracownik szkoły zobowiązany jest do zgłoszenia go osobie odpowiedzialnej za infrastrukturę cyfrową szkoły oraz dyrekcji. Kluczowe znaczenie ma zebranie i zabezpieczenie przez specjalistę dowodów w formie elektronicznej.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1418955214"/>
                  </a:ext>
                </a:extLst>
              </a:tr>
              <a:tr h="616871">
                <a:tc>
                  <a:txBody>
                    <a:bodyPr/>
                    <a:lstStyle/>
                    <a:p>
                      <a:pPr indent="540385">
                        <a:spcAft>
                          <a:spcPts val="0"/>
                        </a:spcAft>
                      </a:pPr>
                      <a:r>
                        <a:rPr lang="pl-PL" sz="1000">
                          <a:effectLst/>
                        </a:rPr>
                        <a:t>Opis okoliczności, analiza, zabezpieczenie dowodów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dirty="0">
                          <a:effectLst/>
                        </a:rPr>
                        <a:t>Szczegółowy opis procedur reagowania na wystąpienie w szkole różnorodnych zagrożeń bezpieczeństwa cyfrowego powinien zostać zawarty w dokumencie „polityka bezpieczeństwa cyfrowego” danej szkoły stanowiącej element Szkolnego Planu Zapewnienia Bezpieczeństwa Cyfrowego. W części przypadków szkoła poradzi sobie we własnym zakresie, w niektórych konieczne będzie skorzystanie z zewnętrznego wsparcia wyspecjalizowanych firm. </a:t>
                      </a:r>
                      <a:endParaRPr lang="pl-PL" sz="1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533165983"/>
                  </a:ext>
                </a:extLst>
              </a:tr>
              <a:tr h="469464">
                <a:tc>
                  <a:txBody>
                    <a:bodyPr/>
                    <a:lstStyle/>
                    <a:p>
                      <a:pPr indent="540385">
                        <a:spcAft>
                          <a:spcPts val="0"/>
                        </a:spcAft>
                      </a:pPr>
                      <a:r>
                        <a:rPr lang="pl-PL" sz="1000">
                          <a:effectLst/>
                        </a:rPr>
                        <a:t>Identyfikacja sprawcy (-ów)</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a:effectLst/>
                        </a:rPr>
                        <a:t>Identyfikację sprawców ataku należy pozostawić specjalistom – informatykom. W </a:t>
                      </a:r>
                      <a:endParaRPr lang="pl-PL" sz="1200">
                        <a:effectLst/>
                      </a:endParaRPr>
                    </a:p>
                    <a:p>
                      <a:pPr indent="540385">
                        <a:spcAft>
                          <a:spcPts val="0"/>
                        </a:spcAft>
                      </a:pPr>
                      <a:r>
                        <a:rPr lang="pl-PL" sz="1000">
                          <a:effectLst/>
                        </a:rPr>
                        <a:t>sytuacji, gdy incydent spowodował szkole straty materialne lub wiązał się z utratą danych należy powiadomić Policję, aby podjęła działania na rzecz zidentyfikowania sprawcy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440976334"/>
                  </a:ext>
                </a:extLst>
              </a:tr>
              <a:tr h="536376">
                <a:tc>
                  <a:txBody>
                    <a:bodyPr/>
                    <a:lstStyle/>
                    <a:p>
                      <a:pPr indent="540385">
                        <a:spcAft>
                          <a:spcPts val="0"/>
                        </a:spcAft>
                      </a:pPr>
                      <a:r>
                        <a:rPr lang="pl-PL" sz="1000">
                          <a:effectLst/>
                        </a:rPr>
                        <a:t>Aktywności wobec sprawców ze szkoły/ spoza szkoły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dirty="0">
                          <a:effectLst/>
                        </a:rPr>
                        <a:t>Jeśli sprawcami incydentu są uczniowie danej szkoły, o zaistniałej sytuacji należy powiadomić ich rodziców, zaś wobec nich podjąć działania wychowawcze. Jeżeli skutki ataku mają dotkliwy charakter, doprowadziły do zniszczenia mienia lub utraty istotnych danych (np. gromadzonych w e-dzienniku szkoły), należy taki przypadek zgłosić na Policję. </a:t>
                      </a:r>
                      <a:endParaRPr lang="pl-PL" sz="1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1486005806"/>
                  </a:ext>
                </a:extLst>
              </a:tr>
              <a:tr h="532014">
                <a:tc>
                  <a:txBody>
                    <a:bodyPr/>
                    <a:lstStyle/>
                    <a:p>
                      <a:pPr indent="540385">
                        <a:spcAft>
                          <a:spcPts val="0"/>
                        </a:spcAft>
                      </a:pPr>
                      <a:r>
                        <a:rPr lang="pl-PL" sz="1000">
                          <a:effectLst/>
                        </a:rPr>
                        <a:t>Aktywności </a:t>
                      </a:r>
                      <a:endParaRPr lang="pl-PL" sz="1200">
                        <a:effectLst/>
                      </a:endParaRPr>
                    </a:p>
                    <a:p>
                      <a:pPr indent="540385">
                        <a:spcAft>
                          <a:spcPts val="0"/>
                        </a:spcAft>
                      </a:pPr>
                      <a:r>
                        <a:rPr lang="pl-PL" sz="1000">
                          <a:effectLst/>
                        </a:rPr>
                        <a:t>wobec świadków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dirty="0">
                          <a:effectLst/>
                        </a:rPr>
                        <a:t>Jeśli sprawcami incydentu są uczniowie danej szkoły, o zaistniałej sytuacji należy powiadomić ich rodziców, zaś wobec nich podjąć działania wychowawcze. Jeżeli skutki ataku mają dotkliwy charakter, doprowadziły do zniszczenia mienia lub utraty istotnych danych (np. gromadzonych w e-dzienniku szkoły), należy taki przypadek zgłosić na Policję. </a:t>
                      </a:r>
                      <a:endParaRPr lang="pl-PL" sz="1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3135416974"/>
                  </a:ext>
                </a:extLst>
              </a:tr>
              <a:tr h="349135">
                <a:tc>
                  <a:txBody>
                    <a:bodyPr/>
                    <a:lstStyle/>
                    <a:p>
                      <a:pPr indent="540385">
                        <a:spcAft>
                          <a:spcPts val="0"/>
                        </a:spcAft>
                      </a:pPr>
                      <a:r>
                        <a:rPr lang="pl-PL" sz="1000">
                          <a:effectLst/>
                        </a:rPr>
                        <a:t>Współpraca z Policją i sądami rodzinnymi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dirty="0">
                          <a:effectLst/>
                        </a:rPr>
                        <a:t>W przypadku wystąpienia strat materialnych oraz utraty danych (szczególnie danych wrażliwych) należy zgłosić incydent na Policji </a:t>
                      </a:r>
                      <a:endParaRPr lang="pl-PL" sz="1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2735766455"/>
                  </a:ext>
                </a:extLst>
              </a:tr>
              <a:tr h="782441">
                <a:tc>
                  <a:txBody>
                    <a:bodyPr/>
                    <a:lstStyle/>
                    <a:p>
                      <a:pPr indent="540385">
                        <a:spcAft>
                          <a:spcPts val="0"/>
                        </a:spcAft>
                      </a:pPr>
                      <a:r>
                        <a:rPr lang="pl-PL" sz="1000">
                          <a:effectLst/>
                        </a:rPr>
                        <a:t>Współpraca ze służbami społecznymi i placówkami specjalistycznymi </a:t>
                      </a:r>
                      <a:endParaRPr lang="pl-PL" sz="120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tc>
                  <a:txBody>
                    <a:bodyPr/>
                    <a:lstStyle/>
                    <a:p>
                      <a:pPr indent="540385">
                        <a:spcAft>
                          <a:spcPts val="0"/>
                        </a:spcAft>
                      </a:pPr>
                      <a:r>
                        <a:rPr lang="pl-PL" sz="1000" dirty="0">
                          <a:effectLst/>
                        </a:rPr>
                        <a:t>W przypadkach zaawansowanych awarii (np. wywołanych przez </a:t>
                      </a:r>
                      <a:r>
                        <a:rPr lang="pl-PL" sz="1000" dirty="0" err="1">
                          <a:effectLst/>
                        </a:rPr>
                        <a:t>trojany</a:t>
                      </a:r>
                      <a:r>
                        <a:rPr lang="pl-PL" sz="1000" dirty="0">
                          <a:effectLst/>
                        </a:rPr>
                        <a:t>) lub strat (np. utrata danych z e-dziennika) konieczne jest skorzystanie z zewnętrznego wsparcia eksperckiego, kontakt z serwisem twórcy oprogramowania lub zamówienie usługi w wyspecjalizowanej firmie. </a:t>
                      </a:r>
                      <a:endParaRPr lang="pl-PL" sz="12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txBody>
                  <a:tcPr marL="68580" marR="68580" marT="0" marB="0"/>
                </a:tc>
                <a:extLst>
                  <a:ext uri="{0D108BD9-81ED-4DB2-BD59-A6C34878D82A}">
                    <a16:rowId xmlns:a16="http://schemas.microsoft.com/office/drawing/2014/main" val="1584941609"/>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2485533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08805" y="1052945"/>
            <a:ext cx="8915400" cy="3777622"/>
          </a:xfrm>
        </p:spPr>
        <p:txBody>
          <a:bodyPr>
            <a:normAutofit/>
          </a:bodyPr>
          <a:lstStyle/>
          <a:p>
            <a:pPr marL="0" indent="0">
              <a:buNone/>
            </a:pPr>
            <a:r>
              <a:rPr lang="pl-PL" b="1" dirty="0"/>
              <a:t>Wejścia do budynków i na tereny </a:t>
            </a:r>
            <a:r>
              <a:rPr lang="pl-PL" b="1" dirty="0" smtClean="0"/>
              <a:t>przyległe:</a:t>
            </a:r>
            <a:r>
              <a:rPr lang="pl-PL" dirty="0"/>
              <a:t>	</a:t>
            </a:r>
          </a:p>
          <a:p>
            <a:r>
              <a:rPr lang="pl-PL" dirty="0" smtClean="0"/>
              <a:t>należy </a:t>
            </a:r>
            <a:r>
              <a:rPr lang="pl-PL" b="1" dirty="0"/>
              <a:t>monitorować wejście do budynku</a:t>
            </a:r>
            <a:r>
              <a:rPr lang="pl-PL" dirty="0"/>
              <a:t>, </a:t>
            </a:r>
            <a:r>
              <a:rPr lang="pl-PL" b="1" dirty="0"/>
              <a:t>weryfikować osoby </a:t>
            </a:r>
            <a:r>
              <a:rPr lang="pl-PL" dirty="0"/>
              <a:t>wchodzące do budynku – zwłaszcza niezwiązane z codziennym życiem szkoły i nie dopuszczać do ich swobodnego poruszania się po terenie szkoły </a:t>
            </a:r>
          </a:p>
          <a:p>
            <a:r>
              <a:rPr lang="pl-PL" dirty="0" smtClean="0"/>
              <a:t>nie </a:t>
            </a:r>
            <a:r>
              <a:rPr lang="pl-PL" dirty="0"/>
              <a:t>należy </a:t>
            </a:r>
            <a:r>
              <a:rPr lang="pl-PL" b="1" dirty="0"/>
              <a:t>pozostawiać otwartych drzwi </a:t>
            </a:r>
            <a:r>
              <a:rPr lang="pl-PL" dirty="0"/>
              <a:t>do budynku szkoły, szczególnie tych, które nie podlegają monitorowaniu i/lub bezpośredniej kontroli pracownika szkoły </a:t>
            </a:r>
          </a:p>
          <a:p>
            <a:r>
              <a:rPr lang="pl-PL" dirty="0" smtClean="0"/>
              <a:t>nie </a:t>
            </a:r>
            <a:r>
              <a:rPr lang="pl-PL" dirty="0"/>
              <a:t>należy </a:t>
            </a:r>
            <a:r>
              <a:rPr lang="pl-PL" b="1" dirty="0"/>
              <a:t>wpuszczać bez weryfikacji </a:t>
            </a:r>
            <a:r>
              <a:rPr lang="pl-PL" dirty="0"/>
              <a:t>osób na teren szkoły </a:t>
            </a:r>
          </a:p>
          <a:p>
            <a:r>
              <a:rPr lang="pl-PL" dirty="0" smtClean="0"/>
              <a:t>należy </a:t>
            </a:r>
            <a:r>
              <a:rPr lang="pl-PL" b="1" dirty="0"/>
              <a:t>prowadzić książkę wejść i wyjść</a:t>
            </a:r>
            <a:r>
              <a:rPr lang="pl-PL" dirty="0"/>
              <a:t>, zwłaszcza osób niezwiązanych bezpośrednio z placówką </a:t>
            </a:r>
          </a:p>
          <a:p>
            <a:r>
              <a:rPr lang="pl-PL" dirty="0" smtClean="0"/>
              <a:t>należy </a:t>
            </a:r>
            <a:r>
              <a:rPr lang="pl-PL" dirty="0"/>
              <a:t>sprawować stały nadzór przy wejściu do budynku szkoły. </a:t>
            </a:r>
          </a:p>
          <a:p>
            <a:endParaRPr lang="pl-PL" dirty="0"/>
          </a:p>
          <a:p>
            <a:endParaRPr lang="pl-PL" dirty="0"/>
          </a:p>
        </p:txBody>
      </p:sp>
    </p:spTree>
    <p:extLst>
      <p:ext uri="{BB962C8B-B14F-4D97-AF65-F5344CB8AC3E}">
        <p14:creationId xmlns:p14="http://schemas.microsoft.com/office/powerpoint/2010/main" val="3330087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255222" y="507077"/>
            <a:ext cx="10249390" cy="5404146"/>
          </a:xfrm>
        </p:spPr>
        <p:txBody>
          <a:bodyPr>
            <a:normAutofit/>
          </a:bodyPr>
          <a:lstStyle/>
          <a:p>
            <a:pPr marL="0" indent="0">
              <a:buNone/>
            </a:pPr>
            <a:r>
              <a:rPr lang="pl-PL" b="1" dirty="0"/>
              <a:t>Procedura </a:t>
            </a:r>
            <a:r>
              <a:rPr lang="pl-PL" b="1" dirty="0" smtClean="0"/>
              <a:t>wejścia/wyjścia:</a:t>
            </a:r>
            <a:r>
              <a:rPr lang="pl-PL" dirty="0"/>
              <a:t>	</a:t>
            </a:r>
          </a:p>
          <a:p>
            <a:r>
              <a:rPr lang="pl-PL" dirty="0"/>
              <a:t>Procedury wejścia/wyjścia powinny być dokładnie określone i przedstawione pracownikom administracyjnym oraz dydaktycznym. Bezwzględnie nie można pozwolić na swobodne poruszanie się po terenie szkoły osobie obcej. 	</a:t>
            </a:r>
            <a:endParaRPr lang="pl-PL" dirty="0" smtClean="0"/>
          </a:p>
          <a:p>
            <a:pPr marL="0" indent="0">
              <a:buNone/>
            </a:pPr>
            <a:r>
              <a:rPr lang="pl-PL" b="1" dirty="0" smtClean="0"/>
              <a:t>System alarmowy:</a:t>
            </a:r>
            <a:endParaRPr lang="pl-PL" b="1" dirty="0"/>
          </a:p>
          <a:p>
            <a:r>
              <a:rPr lang="pl-PL" dirty="0"/>
              <a:t>należy opracować/dopracować system alarmowania. System alarmowy na wypadek „barykadowania” – konieczności pozostania w pomieszczeniach, klasach powinien wyraźnie odróżniać się od systemu alarmowania na wypadek ewakuacji. Informacje o obowiązującym systemie alarmowym w placówce należy udostępnić uczniom, nauczycielom i pracownikom szkoły w dostępnych miejscach. </a:t>
            </a:r>
          </a:p>
          <a:p>
            <a:r>
              <a:rPr lang="pl-PL" dirty="0" smtClean="0"/>
              <a:t>należy </a:t>
            </a:r>
            <a:r>
              <a:rPr lang="pl-PL" dirty="0"/>
              <a:t>prowadzić ćwiczenia praktyczne z użyciem sygnałów alarmowych na wypadek ewakuacji oraz na wypadek konieczności pozostania w pomieszczeniach. 	</a:t>
            </a:r>
            <a:endParaRPr lang="pl-PL" dirty="0" smtClean="0"/>
          </a:p>
          <a:p>
            <a:pPr marL="0" indent="0">
              <a:buNone/>
            </a:pPr>
            <a:r>
              <a:rPr lang="pl-PL" b="1" dirty="0" smtClean="0"/>
              <a:t>Drogi ewakuacyjne:</a:t>
            </a:r>
          </a:p>
          <a:p>
            <a:r>
              <a:rPr lang="pl-PL" dirty="0"/>
              <a:t>Należy zapoznać wszystkich uczniów i pracowników szkoły z lokalizacją wszystkich wyjść ewakuacyjnych, zadbać o drożność wyjść ewakuacyjnych oraz umieszczanie kluczy w ich sąsiedztwie. 	</a:t>
            </a:r>
          </a:p>
          <a:p>
            <a:endParaRPr lang="pl-PL" dirty="0"/>
          </a:p>
          <a:p>
            <a:endParaRPr lang="pl-PL" dirty="0"/>
          </a:p>
          <a:p>
            <a:endParaRPr lang="pl-PL" dirty="0"/>
          </a:p>
        </p:txBody>
      </p:sp>
    </p:spTree>
    <p:extLst>
      <p:ext uri="{BB962C8B-B14F-4D97-AF65-F5344CB8AC3E}">
        <p14:creationId xmlns:p14="http://schemas.microsoft.com/office/powerpoint/2010/main" val="798756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Zagrożenia zewnętrzne</a:t>
            </a:r>
            <a:endParaRPr lang="pl-PL" dirty="0"/>
          </a:p>
        </p:txBody>
      </p:sp>
      <p:sp>
        <p:nvSpPr>
          <p:cNvPr id="3" name="Symbol zastępczy zawartości 2"/>
          <p:cNvSpPr>
            <a:spLocks noGrp="1"/>
          </p:cNvSpPr>
          <p:nvPr>
            <p:ph idx="1"/>
          </p:nvPr>
        </p:nvSpPr>
        <p:spPr>
          <a:xfrm>
            <a:off x="989215" y="1413164"/>
            <a:ext cx="10515397" cy="5170516"/>
          </a:xfrm>
        </p:spPr>
        <p:txBody>
          <a:bodyPr>
            <a:normAutofit fontScale="92500" lnSpcReduction="20000"/>
          </a:bodyPr>
          <a:lstStyle/>
          <a:p>
            <a:r>
              <a:rPr lang="pl-PL" dirty="0"/>
              <a:t>podejrzenie podłożenia ładunku wybuchowego, podejrzenie otrzymania podejrzanej przesyłki, włamanie do szkoły połączone z kradzieżą, agresywne zachowanie ucznia, wtargnięcie osoby posiadającej broń, wtargnięcie terrorysty do szkoły, zagrożenie wybuchem pożaru lub wybuch pożaru, zagrożenie wybuchem gazu lub wybuch gazu, zagrożenie niebezpiecznymi środkami chemicznymi lub biologicznymi, zagrożenie katastrofą budowlaną i zagrożenie siła żywiołową. </a:t>
            </a:r>
            <a:endParaRPr lang="pl-PL" dirty="0" smtClean="0"/>
          </a:p>
          <a:p>
            <a:r>
              <a:rPr lang="pl-PL" dirty="0"/>
              <a:t>Najważniejszym działaniem, jakie należy podjąć w przypadku stwierdzenia zagrożenia, jest jak najszybsze powiadomienie o niebezpieczeństwie wszystkich osób znajdujących się w strefie zagrożenia i natychmiastowe podjęcie działań mających na celu ratowanie zdrowia i życia osób zagrożonych. W tym celu korzystamy z sygnału alarmu lokalnego, którym w szkole są trzy sygnały dzwonka, trwające około 10 sekund każdy, następujące bezpośrednio po sobie. </a:t>
            </a:r>
          </a:p>
          <a:p>
            <a:r>
              <a:rPr lang="pl-PL" b="1" dirty="0"/>
              <a:t>Alarm lokalny w szkole jest sygnałem, który powinien być znany wszystkim uczniom i pracownikom szkoły. Tylko w wypadku, gdy nastąpiło bezpośrednie zagrożenie życia, nauczyciel sam podejmuje decyzję o ewakuacji, nie czekając na ogłoszenie alarmu. </a:t>
            </a:r>
            <a:endParaRPr lang="pl-PL" dirty="0"/>
          </a:p>
          <a:p>
            <a:r>
              <a:rPr lang="pl-PL" dirty="0"/>
              <a:t>O ewakuacji decyduje dyrektor, który po otrzymaniu meldunku od nauczyciela lub innej osoby zgłaszającej zagrożenie oraz rozpoznaniu sytuacji podejmuje decyzję o zawiadomieniu służb (policja, straż pożarna) i ogłoszeniu alarmu. W sytuacji braku prądu, sygnał alarmowy może być 28 </a:t>
            </a:r>
          </a:p>
          <a:p>
            <a:r>
              <a:rPr lang="pl-PL" dirty="0"/>
              <a:t>ogłaszany za pomocą gwizdka lub dzwonka ręcznego z jednoczesnym komunikatem słownym podawanym przez osoby ogłaszające alarm. Jest to sygnał do natychmiastowego działania dla wszystkich pracowników szkoły oraz do bezwzględnego wykonywania poleceń nauczycieli przez uczniów. </a:t>
            </a:r>
          </a:p>
        </p:txBody>
      </p:sp>
    </p:spTree>
    <p:extLst>
      <p:ext uri="{BB962C8B-B14F-4D97-AF65-F5344CB8AC3E}">
        <p14:creationId xmlns:p14="http://schemas.microsoft.com/office/powerpoint/2010/main" val="2408855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Telefony alarmowe</a:t>
            </a:r>
            <a:endParaRPr lang="pl-PL" dirty="0"/>
          </a:p>
        </p:txBody>
      </p:sp>
      <p:sp>
        <p:nvSpPr>
          <p:cNvPr id="3" name="Symbol zastępczy zawartości 2"/>
          <p:cNvSpPr>
            <a:spLocks noGrp="1"/>
          </p:cNvSpPr>
          <p:nvPr>
            <p:ph idx="1"/>
          </p:nvPr>
        </p:nvSpPr>
        <p:spPr/>
        <p:txBody>
          <a:bodyPr>
            <a:normAutofit fontScale="85000" lnSpcReduction="10000"/>
          </a:bodyPr>
          <a:lstStyle/>
          <a:p>
            <a:endParaRPr lang="pl-PL" dirty="0"/>
          </a:p>
          <a:p>
            <a:r>
              <a:rPr lang="pl-PL" dirty="0"/>
              <a:t>Policja 997 </a:t>
            </a:r>
          </a:p>
          <a:p>
            <a:r>
              <a:rPr lang="pl-PL" dirty="0" smtClean="0"/>
              <a:t>Straż </a:t>
            </a:r>
            <a:r>
              <a:rPr lang="pl-PL" dirty="0"/>
              <a:t>Pożarna 998 </a:t>
            </a:r>
          </a:p>
          <a:p>
            <a:r>
              <a:rPr lang="pl-PL" dirty="0" smtClean="0"/>
              <a:t>Pogotowie </a:t>
            </a:r>
            <a:r>
              <a:rPr lang="pl-PL" dirty="0"/>
              <a:t>Ratunkowe 999 </a:t>
            </a:r>
          </a:p>
          <a:p>
            <a:r>
              <a:rPr lang="pl-PL" dirty="0" smtClean="0"/>
              <a:t>Europejski </a:t>
            </a:r>
            <a:r>
              <a:rPr lang="pl-PL" dirty="0"/>
              <a:t>Telefon Alarmowy obowiązującym na terenie całej Unii Europejskiej 112 </a:t>
            </a:r>
          </a:p>
          <a:p>
            <a:r>
              <a:rPr lang="pl-PL" dirty="0" smtClean="0"/>
              <a:t>Pogotowie </a:t>
            </a:r>
            <a:r>
              <a:rPr lang="pl-PL" dirty="0"/>
              <a:t>Energetyczne 991 </a:t>
            </a:r>
          </a:p>
          <a:p>
            <a:r>
              <a:rPr lang="pl-PL" dirty="0" smtClean="0"/>
              <a:t>Pogotowie </a:t>
            </a:r>
            <a:r>
              <a:rPr lang="pl-PL" dirty="0"/>
              <a:t>Gazowe 992 </a:t>
            </a:r>
          </a:p>
          <a:p>
            <a:r>
              <a:rPr lang="pl-PL" dirty="0" smtClean="0"/>
              <a:t>Pogotowie </a:t>
            </a:r>
            <a:r>
              <a:rPr lang="pl-PL" dirty="0"/>
              <a:t>Ciepłownicze 993 </a:t>
            </a:r>
          </a:p>
          <a:p>
            <a:r>
              <a:rPr lang="pl-PL" dirty="0" smtClean="0"/>
              <a:t>Pogotowie </a:t>
            </a:r>
            <a:r>
              <a:rPr lang="pl-PL" dirty="0"/>
              <a:t>Wodno-Kanalizacyjne 994 </a:t>
            </a:r>
          </a:p>
          <a:p>
            <a:r>
              <a:rPr lang="pl-PL" dirty="0" smtClean="0"/>
              <a:t>Wojewódzkie </a:t>
            </a:r>
            <a:r>
              <a:rPr lang="pl-PL" dirty="0"/>
              <a:t>Centrum Zarządzania Kryzysowego 987 </a:t>
            </a:r>
          </a:p>
          <a:p>
            <a:r>
              <a:rPr lang="pl-PL" dirty="0" smtClean="0"/>
              <a:t>Infolinia </a:t>
            </a:r>
            <a:r>
              <a:rPr lang="pl-PL" dirty="0"/>
              <a:t>Policji (połączenie bezpłatne) 800 120 226. </a:t>
            </a:r>
          </a:p>
          <a:p>
            <a:endParaRPr lang="pl-PL" dirty="0"/>
          </a:p>
        </p:txBody>
      </p:sp>
    </p:spTree>
    <p:extLst>
      <p:ext uri="{BB962C8B-B14F-4D97-AF65-F5344CB8AC3E}">
        <p14:creationId xmlns:p14="http://schemas.microsoft.com/office/powerpoint/2010/main" val="1479573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89212" y="183535"/>
            <a:ext cx="8911687" cy="1280890"/>
          </a:xfrm>
        </p:spPr>
        <p:txBody>
          <a:bodyPr>
            <a:normAutofit fontScale="90000"/>
          </a:bodyPr>
          <a:lstStyle/>
          <a:p>
            <a:r>
              <a:rPr lang="pl-PL" dirty="0" smtClean="0"/>
              <a:t>Przykłady zachowań w sytuacji wtargnięcia napastnika (terrorysty) do szkoły:</a:t>
            </a:r>
            <a:endParaRPr lang="pl-PL" dirty="0"/>
          </a:p>
        </p:txBody>
      </p:sp>
      <p:sp>
        <p:nvSpPr>
          <p:cNvPr id="3" name="Symbol zastępczy zawartości 2"/>
          <p:cNvSpPr>
            <a:spLocks noGrp="1"/>
          </p:cNvSpPr>
          <p:nvPr>
            <p:ph idx="1"/>
          </p:nvPr>
        </p:nvSpPr>
        <p:spPr>
          <a:xfrm>
            <a:off x="482139" y="1255222"/>
            <a:ext cx="11554690" cy="5428211"/>
          </a:xfrm>
        </p:spPr>
        <p:txBody>
          <a:bodyPr>
            <a:normAutofit fontScale="62500" lnSpcReduction="20000"/>
          </a:bodyPr>
          <a:lstStyle/>
          <a:p>
            <a:pPr marL="0" indent="0">
              <a:buNone/>
            </a:pPr>
            <a:r>
              <a:rPr lang="pl-PL" dirty="0"/>
              <a:t>Poniższe rekomendacje odnoszą się do niezbędnej reakcji nauczyciela i dotyczą sytuacji wtargnięcia napastnika z niebezpiecznym narzędziem lub bronią, który strzela do osób znajdujących się na korytarzu i w salach lekcyjnych, tzw. </a:t>
            </a:r>
            <a:r>
              <a:rPr lang="pl-PL" i="1" dirty="0"/>
              <a:t>aktywny strzelec</a:t>
            </a:r>
            <a:r>
              <a:rPr lang="pl-PL" dirty="0"/>
              <a:t>. </a:t>
            </a:r>
          </a:p>
          <a:p>
            <a:r>
              <a:rPr lang="pl-PL" b="1" dirty="0" smtClean="0"/>
              <a:t>Jeżeli </a:t>
            </a:r>
            <a:r>
              <a:rPr lang="pl-PL" b="1" dirty="0"/>
              <a:t>nie miałeś szansy na ucieczkę, ukryj się, zamknij drzwi na klucz (</a:t>
            </a:r>
            <a:r>
              <a:rPr lang="pl-PL" b="1" i="1" dirty="0"/>
              <a:t>zabarykaduj się</a:t>
            </a:r>
            <a:r>
              <a:rPr lang="pl-PL" b="1" dirty="0"/>
              <a:t>) - </a:t>
            </a:r>
            <a:r>
              <a:rPr lang="pl-PL" dirty="0"/>
              <a:t>szybkie zamknięcie drzwi może uniemożliwić napastnikowi wejście do pomieszczenia i zabicie kolejnych osób </a:t>
            </a:r>
          </a:p>
          <a:p>
            <a:r>
              <a:rPr lang="pl-PL" b="1" dirty="0" smtClean="0"/>
              <a:t>Wycisz </a:t>
            </a:r>
            <a:r>
              <a:rPr lang="pl-PL" b="1" dirty="0"/>
              <a:t>i uspokój uczniów - </a:t>
            </a:r>
            <a:r>
              <a:rPr lang="pl-PL" dirty="0"/>
              <a:t>wszelkie dźwięki wydostające się z </a:t>
            </a:r>
            <a:r>
              <a:rPr lang="pl-PL" dirty="0" err="1"/>
              <a:t>sal</a:t>
            </a:r>
            <a:r>
              <a:rPr lang="pl-PL" dirty="0"/>
              <a:t> lekcyjnych mogą spowodować próbę wejścia napastnika do pomieszczenia lub ostrzelanie sali lekcyjnej przez drzwi czy ścianę </a:t>
            </a:r>
          </a:p>
          <a:p>
            <a:r>
              <a:rPr lang="pl-PL" dirty="0" smtClean="0"/>
              <a:t> </a:t>
            </a:r>
            <a:r>
              <a:rPr lang="pl-PL" b="1" dirty="0"/>
              <a:t>Zaopiekuj się uczniami ze SPE13 i uczniami, którzy potrzebują pomocy - </a:t>
            </a:r>
            <a:r>
              <a:rPr lang="pl-PL" dirty="0"/>
              <a:t>należy zwrócić szczególną uwagę na dzieci, które specyficznie reagują na stres i mogą mieć problemy z opanowaniem emocji </a:t>
            </a:r>
          </a:p>
          <a:p>
            <a:r>
              <a:rPr lang="pl-PL" b="1" dirty="0" smtClean="0"/>
              <a:t>Każ </a:t>
            </a:r>
            <a:r>
              <a:rPr lang="pl-PL" b="1" dirty="0"/>
              <a:t>bezwzględnie wyciszyć, wyłączyć telefony - </a:t>
            </a:r>
            <a:r>
              <a:rPr lang="pl-PL" dirty="0"/>
              <a:t>niespodziewane sygnały telefonów mogą zdradzić obecność osób wewnątrz zamkniętych pomieszczeń i zachęcić napastnika do wejścia </a:t>
            </a:r>
          </a:p>
          <a:p>
            <a:r>
              <a:rPr lang="pl-PL" b="1" dirty="0" smtClean="0"/>
              <a:t>Poinformuj </a:t>
            </a:r>
            <a:r>
              <a:rPr lang="pl-PL" b="1" dirty="0"/>
              <a:t>policję wysyłając informację tekstową - SMS o zaistniałej sytuacji </a:t>
            </a:r>
            <a:r>
              <a:rPr lang="pl-PL" dirty="0"/>
              <a:t>- w przypadku wtargnięcia napastnika do szkoły niezbędnym jest natychmiastowe przekazanie informacji policji </a:t>
            </a:r>
          </a:p>
          <a:p>
            <a:r>
              <a:rPr lang="pl-PL" b="1" dirty="0" smtClean="0"/>
              <a:t>Zasłoń </a:t>
            </a:r>
            <a:r>
              <a:rPr lang="pl-PL" b="1" dirty="0"/>
              <a:t>okno, zgaś światło </a:t>
            </a:r>
            <a:r>
              <a:rPr lang="pl-PL" dirty="0"/>
              <a:t>- należy zaciemnić salę aby utrudnić obserwację osób zabarykadowanych w salach lekcyjnych przez osoby współpracujące z napastnikami, a znajdujące się na zewnątrz obiektu szkolnego </a:t>
            </a:r>
          </a:p>
          <a:p>
            <a:r>
              <a:rPr lang="pl-PL" b="1" dirty="0" smtClean="0"/>
              <a:t>Nie </a:t>
            </a:r>
            <a:r>
              <a:rPr lang="pl-PL" b="1" dirty="0"/>
              <a:t>przemieszczaj się </a:t>
            </a:r>
            <a:r>
              <a:rPr lang="pl-PL" dirty="0"/>
              <a:t>- przemieszczanie się może powodować dźwięki lub cień, który może zostać zauważony przez napastników </a:t>
            </a:r>
          </a:p>
          <a:p>
            <a:r>
              <a:rPr lang="pl-PL" b="1" dirty="0" smtClean="0"/>
              <a:t>Stań </a:t>
            </a:r>
            <a:r>
              <a:rPr lang="pl-PL" b="1" dirty="0"/>
              <a:t>poniżej linii okien, zejdź ze światła drzwi </a:t>
            </a:r>
            <a:r>
              <a:rPr lang="pl-PL" dirty="0"/>
              <a:t>- przebywanie w świetle drzwi rzuca cień i może zostać zauważone przez napastników </a:t>
            </a:r>
          </a:p>
          <a:p>
            <a:r>
              <a:rPr lang="pl-PL" b="1" dirty="0" smtClean="0"/>
              <a:t>Zejdź </a:t>
            </a:r>
            <a:r>
              <a:rPr lang="pl-PL" b="1" dirty="0"/>
              <a:t>z linii strzału, połóż się na podłodze </a:t>
            </a:r>
            <a:r>
              <a:rPr lang="pl-PL" dirty="0"/>
              <a:t>- z reguły napastnicy strzelają na wysokości około 1 do 1,5 m. Strzały z broni palnej bez problemu penetrują drzwi i mogą zabić osoby znajdujące się wewnątrz </a:t>
            </a:r>
          </a:p>
          <a:p>
            <a:r>
              <a:rPr lang="pl-PL" b="1" dirty="0" smtClean="0"/>
              <a:t>Jeżeli </a:t>
            </a:r>
            <a:r>
              <a:rPr lang="pl-PL" b="1" dirty="0"/>
              <a:t>padną strzały, nie krzycz </a:t>
            </a:r>
            <a:r>
              <a:rPr lang="pl-PL" dirty="0"/>
              <a:t>- napastnicy oddając na ślepo strzały przez zamknięte drzwi chcą sprowokować krzyki przerażonych osób i upewnić się czy w salach rzeczywiście nikogo nie ma </a:t>
            </a:r>
            <a:endParaRPr lang="pl-PL" dirty="0" smtClean="0"/>
          </a:p>
          <a:p>
            <a:r>
              <a:rPr lang="pl-PL" dirty="0" smtClean="0"/>
              <a:t> </a:t>
            </a:r>
            <a:r>
              <a:rPr lang="pl-PL" b="1" dirty="0"/>
              <a:t>Nie otwieraj nikomu drzwi </a:t>
            </a:r>
            <a:r>
              <a:rPr lang="pl-PL" dirty="0"/>
              <a:t>- interweniujące oddziały policji w przypadku takiej konieczności same otworzą drzwi. Napastnicy mogą zmusić osoby funkcyjne do przekazania komunikatu, który ma spowodować otwarcie drzwi </a:t>
            </a:r>
          </a:p>
          <a:p>
            <a:r>
              <a:rPr lang="pl-PL" b="1" dirty="0" smtClean="0"/>
              <a:t>W </a:t>
            </a:r>
            <a:r>
              <a:rPr lang="pl-PL" b="1" dirty="0"/>
              <a:t>przypadku wtargnięcia napastnika do pomieszczenia podejmij walkę, która może być ostatnią szansą na uratowanie życia </a:t>
            </a:r>
            <a:r>
              <a:rPr lang="pl-PL" dirty="0"/>
              <a:t>- w sytuacji obecności aktywnego strzelca jego celem jest zabicie jak największej liczby ludzi. W takiej sytuacji podjęcie walki może dać jedyną szansę na uratowanie życia </a:t>
            </a:r>
          </a:p>
          <a:p>
            <a:endParaRPr lang="pl-PL" dirty="0"/>
          </a:p>
          <a:p>
            <a:endParaRPr lang="pl-PL" dirty="0"/>
          </a:p>
        </p:txBody>
      </p:sp>
    </p:spTree>
    <p:extLst>
      <p:ext uri="{BB962C8B-B14F-4D97-AF65-F5344CB8AC3E}">
        <p14:creationId xmlns:p14="http://schemas.microsoft.com/office/powerpoint/2010/main" val="184874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Smuga">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359</TotalTime>
  <Words>13415</Words>
  <Application>Microsoft Office PowerPoint</Application>
  <PresentationFormat>Panoramiczny</PresentationFormat>
  <Paragraphs>776</Paragraphs>
  <Slides>41</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41</vt:i4>
      </vt:variant>
    </vt:vector>
  </HeadingPairs>
  <TitlesOfParts>
    <vt:vector size="49" baseType="lpstr">
      <vt:lpstr>Arial</vt:lpstr>
      <vt:lpstr>Calibri</vt:lpstr>
      <vt:lpstr>Cambria</vt:lpstr>
      <vt:lpstr>Century Gothic</vt:lpstr>
      <vt:lpstr>Times New Roman</vt:lpstr>
      <vt:lpstr>Wingdings</vt:lpstr>
      <vt:lpstr>Wingdings 3</vt:lpstr>
      <vt:lpstr>Smuga</vt:lpstr>
      <vt:lpstr>Bezpieczna szkoła – zagrożenia i zalecenia działań</vt:lpstr>
      <vt:lpstr>Po co pogram?</vt:lpstr>
      <vt:lpstr>Uwarunkowania prawne zapewniania bezpieczeństwa w szkole</vt:lpstr>
      <vt:lpstr>Bezpieczeństwo fizyczne w szkole - rekomendacje</vt:lpstr>
      <vt:lpstr>Prezentacja programu PowerPoint</vt:lpstr>
      <vt:lpstr>Prezentacja programu PowerPoint</vt:lpstr>
      <vt:lpstr>Zagrożenia zewnętrzne</vt:lpstr>
      <vt:lpstr>Telefony alarmowe</vt:lpstr>
      <vt:lpstr>Przykłady zachowań w sytuacji wtargnięcia napastnika (terrorysty) do szkoły:</vt:lpstr>
      <vt:lpstr>Prezentacja programu PowerPoint</vt:lpstr>
      <vt:lpstr>Prezentacja programu PowerPoint</vt:lpstr>
      <vt:lpstr>Podłożenie ładunku wybuchowego </vt:lpstr>
      <vt:lpstr>Podłożenie podejrzanego pakunku </vt:lpstr>
      <vt:lpstr>Wypadek skażenia chemicznego lub biologicznego szkoły </vt:lpstr>
      <vt:lpstr>Prezentacja programu PowerPoint</vt:lpstr>
      <vt:lpstr>Prezentacja programu PowerPoint</vt:lpstr>
      <vt:lpstr>Zagrożenia wewnętrzne</vt:lpstr>
      <vt:lpstr>Zagrożenia wewnętrzne - rekomendacje</vt:lpstr>
      <vt:lpstr>Procedura postępowania na wypadek wystąpienia agresywnych zachowań w szkole lub tzw. fali </vt:lpstr>
      <vt:lpstr>Procedura postępowania na wypadek znalezienia w szkole substancji psychoaktywnych </vt:lpstr>
      <vt:lpstr>Procedura postępowania na wypadek wystąpienia kradzieży lub wymuszenia pieniędzy lub przedmiotów wartościowych </vt:lpstr>
      <vt:lpstr>Procedura postępowania na wypadek wystąpienia przypadków pedofilii w  szkole </vt:lpstr>
      <vt:lpstr>Procedura postępowania na wypadek wystąpienia przypadków  rozpowszechniania pornografii w szkole przez ucznia </vt:lpstr>
      <vt:lpstr>Procedura postępowania na wypadek wystąpienia przypadków prostytucji w szkole lub wśród uczniów </vt:lpstr>
      <vt:lpstr>Procedura postępowania w sytuacji wystąpienia przypadków  niepokojących zachowań seksualnych uczniów w szkole </vt:lpstr>
      <vt:lpstr>Procedura postępowania w sytuacji wypadku ucznia w szkole </vt:lpstr>
      <vt:lpstr>Procedura postępowania na wypadek popełnienia przez ucznia czynu karalnego </vt:lpstr>
      <vt:lpstr>Procedura postępowania na wypadek ucznia będącego ofiarą czynu karalnego </vt:lpstr>
      <vt:lpstr>Cyberprzemoc - rekomendacje</vt:lpstr>
      <vt:lpstr>Obligatoryjne działania interwencyjne, będące następstwem wystąpienia zagrożenia</vt:lpstr>
      <vt:lpstr>Sprawców wszystkich rodzajów zagrożeń bezpieczeństwa cyfrowego w szkole należy objąć, co najmniej poniższymi działaniami: </vt:lpstr>
      <vt:lpstr>Prezentacja programu PowerPoint</vt:lpstr>
      <vt:lpstr>Dostęp do treści szkodliwych, niepożądanych, nielegalnych - procedura reagowania </vt:lpstr>
      <vt:lpstr>Cyberprzemoc – procedura reagowania</vt:lpstr>
      <vt:lpstr>Naruszenia prywatności dotyczące nieodpowiedniego lub niezgodnego z prawem wykorzystania danych osobowych lub wizerunku dziecka i pracownika szkoły - procedura reagowania</vt:lpstr>
      <vt:lpstr>Zagrożenia dla zdrowia dzieci w związku z nadmiernym korzystaniem z Internetu – procedura reagowania</vt:lpstr>
      <vt:lpstr>Nawiązywanie niebezpiecznych kontaktów w Internecie - uwodzenie, zagrożenie pedofilią – procedura reagowania</vt:lpstr>
      <vt:lpstr>Seksting, prowokacyjne zachowania i aktywność seksualna jako źródło dochodu osób nieletnich – procedura reagowania</vt:lpstr>
      <vt:lpstr>Bezkrytyczna wiara w treści zamieszczone w Internecie, nieumiejętność odróżnienia treści prawdziwych od nieprawdziwych, szkodliwość reklam – procedury reagowania</vt:lpstr>
      <vt:lpstr>Łamanie prawa autorskiego – procedura reagowania</vt:lpstr>
      <vt:lpstr>Zagrożenia bezpieczeństwa technicznego sieci, komputerów i zasobów online – procedura reagowania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Bezpieczna szkoła – zagrożenia i zalecenia działań</dc:title>
  <dc:creator>nauczyciel</dc:creator>
  <cp:lastModifiedBy>nauczyciel</cp:lastModifiedBy>
  <cp:revision>27</cp:revision>
  <dcterms:created xsi:type="dcterms:W3CDTF">2019-05-23T07:17:29Z</dcterms:created>
  <dcterms:modified xsi:type="dcterms:W3CDTF">2019-05-27T10:23:26Z</dcterms:modified>
</cp:coreProperties>
</file>