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9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76" r:id="rId12"/>
    <p:sldId id="287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6" r:id="rId21"/>
    <p:sldId id="267" r:id="rId22"/>
    <p:sldId id="293" r:id="rId23"/>
    <p:sldId id="268" r:id="rId24"/>
    <p:sldId id="269" r:id="rId25"/>
    <p:sldId id="270" r:id="rId26"/>
    <p:sldId id="272" r:id="rId27"/>
    <p:sldId id="297" r:id="rId28"/>
    <p:sldId id="285" r:id="rId29"/>
    <p:sldId id="286" r:id="rId30"/>
    <p:sldId id="288" r:id="rId31"/>
    <p:sldId id="289" r:id="rId32"/>
    <p:sldId id="290" r:id="rId33"/>
    <p:sldId id="291" r:id="rId34"/>
    <p:sldId id="294" r:id="rId35"/>
    <p:sldId id="292" r:id="rId36"/>
    <p:sldId id="273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napToGrid="0">
      <p:cViewPr>
        <p:scale>
          <a:sx n="60" d="100"/>
          <a:sy n="60" d="100"/>
        </p:scale>
        <p:origin x="-63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4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0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4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4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00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9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6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8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25.02.2019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036618"/>
            <a:ext cx="10972800" cy="4089546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 szkolny 2018 /2019 </a:t>
            </a:r>
            <a:br>
              <a:rPr lang="pl-PL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l-PL" b="1" dirty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Kwiecień 2019</a:t>
            </a:r>
            <a:endParaRPr lang="pl-PL" sz="2400" b="1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ósmoklasisty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gimnazjalny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311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73382"/>
            <a:ext cx="10972800" cy="4352782"/>
          </a:xfrm>
        </p:spPr>
        <p:txBody>
          <a:bodyPr/>
          <a:lstStyle/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Egzamin z </a:t>
            </a:r>
            <a:r>
              <a:rPr lang="pl-PL" altLang="pl-PL" sz="2400" b="1" dirty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języka polskiego</a:t>
            </a:r>
          </a:p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800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Arkusz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egzaminacyjny z języka polskiego składa się z dwóch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części:</a:t>
            </a: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Część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1.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Zestawy zadań zamkniętych i otwartych do dwóch tekstów: literackiego (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epickiego/dramatycznego/lirycznego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)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i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nieliterackiego (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popularnonaukowego/publicystycznego/naukowego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). W zadaniach mogą się pojawić krótkie fragmenty innych utworów literackich i nieliterackich, teksty ikoniczne (np. obraz, plakat), przysłowia, powiedzenia, frazeologizmy.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Część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2.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Wypracowanie (nie krótsze niż 200 słów) na jeden z dwóch tematów do wyboru: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1)  o charakterze twórczym (np. opowiadanie, list prywatny, współczesna wersja mitu, baśni, legendy lub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przypowieści),</a:t>
            </a: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2)  o charakterze argumentacyjnym (np. rozprawka, przemówienie, artykuł, list otwarty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).</a:t>
            </a: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03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90255"/>
            <a:ext cx="10972800" cy="4378036"/>
          </a:xfrm>
        </p:spPr>
        <p:txBody>
          <a:bodyPr>
            <a:normAutofit fontScale="92500" lnSpcReduction="20000"/>
          </a:bodyPr>
          <a:lstStyle/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700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 </a:t>
            </a: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obu częściach arkusza – w rozwiązywanych zadaniach  i w wypracowaniu – </a:t>
            </a:r>
            <a:r>
              <a:rPr lang="pl-PL" altLang="pl-PL" sz="17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trzeba się wykazać znajomością treści  </a:t>
            </a:r>
            <a:r>
              <a:rPr lang="pl-PL" altLang="pl-PL" sz="17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 </a:t>
            </a:r>
            <a:r>
              <a:rPr lang="pl-PL" altLang="pl-PL" sz="17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problematyki lektur </a:t>
            </a: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obowiązkowych dla klas </a:t>
            </a:r>
            <a:r>
              <a:rPr lang="pl-PL" altLang="pl-PL" sz="17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VII </a:t>
            </a: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 </a:t>
            </a:r>
            <a:r>
              <a:rPr lang="pl-PL" altLang="pl-PL" sz="17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VIII: </a:t>
            </a:r>
            <a:endParaRPr lang="pl-PL" altLang="pl-PL" sz="17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7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Charles Dickens,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Opowieść wigilijna 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Aleksander Fredro,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Zemsta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Jan Kochanowski,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wybór fraszek, pieśni i trenów, w tym treny I, V, VII, VIII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Aleksander Kamiński,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Kamienie na szaniec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Ignacy Krasicki,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Żona modna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Adam Mickiewicz,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Reduta Ordona, Śmierć Pułkownika, Świtezianka,  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II część Dziadów, wybrany utwór z cyklu Sonety krymskie, Pan Tadeusz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Antoine de Saint-Exupéry,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Mały Książę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Henryk Sienkiewicz,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Quo vadis, Latarnik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Juliusz Słowacki,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Balladyna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Stefan Żeromski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Syzyfowe prace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Sławomir Mrożek, 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Artysta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7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Melchior Wańkowicz</a:t>
            </a:r>
            <a:r>
              <a:rPr lang="pl-PL" altLang="pl-PL" sz="1700" i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Ziele na kraterze (fragmenty), Tędy i owędy (wybrany reportaż</a:t>
            </a:r>
            <a:r>
              <a:rPr lang="pl-PL" altLang="pl-PL" sz="1700" i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  <a:endParaRPr lang="pl-PL" alt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sz="1600" dirty="0" smtClean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latach 2019–2021 na egzaminie z języka polskiego będą pojawiały się pytania dotyczące lektur obowiązkowych </a:t>
            </a:r>
            <a:r>
              <a:rPr lang="pl-PL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tylko </a:t>
            </a:r>
            <a:r>
              <a:rPr lang="pl-PL" sz="16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klas 7 i 8</a:t>
            </a:r>
            <a:r>
              <a:rPr lang="pl-PL" sz="1600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70364"/>
            <a:ext cx="10972800" cy="425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Największe </a:t>
            </a:r>
            <a:r>
              <a:rPr lang="pl-PL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</a:t>
            </a:r>
          </a:p>
          <a:p>
            <a:pPr marL="0" indent="0" algn="ctr">
              <a:buNone/>
            </a:pPr>
            <a:endParaRPr lang="pl-PL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Punktacja za zadanie otwarte rozszerzonej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odpowiedzi – wypracowanie</a:t>
            </a: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Liczba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punktów do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uzyskania - 20 pkt,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Dotychczas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gimnazjum 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było - 10 pkt </a:t>
            </a:r>
          </a:p>
          <a:p>
            <a:pPr marL="0" lvl="0" indent="0" algn="ctr">
              <a:buNone/>
            </a:pP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 linijek - liczba słów - nieokreślona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ctr">
              <a:buNone/>
            </a:pP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Obecnie: liczba 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linijek - nieokreślona,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określona liczba słów </a:t>
            </a:r>
            <a:r>
              <a:rPr lang="pl-PL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200.</a:t>
            </a:r>
            <a:endParaRPr lang="pl-PL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63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17964"/>
            <a:ext cx="10972800" cy="4408200"/>
          </a:xfrm>
        </p:spPr>
        <p:txBody>
          <a:bodyPr>
            <a:normAutofit/>
          </a:bodyPr>
          <a:lstStyle/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Egzamin </a:t>
            </a:r>
            <a:r>
              <a:rPr lang="pl-PL" altLang="pl-PL" sz="2400" b="1" dirty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z matematyki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Na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egzaminie z matematyki ważne będzie zaprezentowanie znacznej samodzielności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w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posługiwaniu się ogólnymi umiejętnościami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matematycznymi. Uczniowie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zmierzą się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z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rozwiązywaniem zadań dotyczących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wykorzystania matematyki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na co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dzień–zarówno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stosowania wzorów i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reguł, jak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i logicznego myślenia oraz uporządkowanego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działania. 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Arkusz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egzaminacyjny z matematyki będzie zawierał od 19 do 23 zadań. Na początku arkusza występują zadania zamknięte (ok. 15), po nich następują otwarte (ok. 6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). 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Przykładowe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typy zadań zamkniętych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to: wielokrotnego wyboru, prawda – fałsz,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na dobieranie.</a:t>
            </a: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Przykładowe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typy zadań otwartych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to: obliczeniowe, na uzasadnianie, tworzenie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strategii.</a:t>
            </a:r>
          </a:p>
        </p:txBody>
      </p:sp>
    </p:spTree>
    <p:extLst>
      <p:ext uri="{BB962C8B-B14F-4D97-AF65-F5344CB8AC3E}">
        <p14:creationId xmlns:p14="http://schemas.microsoft.com/office/powerpoint/2010/main" val="19083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31818"/>
            <a:ext cx="10972800" cy="4394346"/>
          </a:xfrm>
        </p:spPr>
        <p:txBody>
          <a:bodyPr>
            <a:noAutofit/>
          </a:bodyPr>
          <a:lstStyle/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Egzamin z </a:t>
            </a:r>
            <a:r>
              <a:rPr lang="pl-PL" altLang="pl-PL" sz="2400" b="1" dirty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języka </a:t>
            </a:r>
            <a:r>
              <a:rPr lang="pl-PL" alt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angielskiego.</a:t>
            </a:r>
          </a:p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400" b="1" dirty="0">
              <a:solidFill>
                <a:schemeClr val="accent1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Egzamin będzie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sprawdzał przede wszystkim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umiejętność wykorzystania języka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życiu codziennym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Dlatego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/>
            </a:r>
            <a:b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egzaminie pojawią się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zadania wymagające przetwarzania informacji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języku angielskim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czyli np. wymagające tłumaczenia, streszczenia, parafrazy. Egzamin ósmoklasisty charakteryzuje się także dużą liczbą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zadań otwartych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czyli takich, które wymagają od ucznia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udzielenia własnej odpowiedzi, a nie np. wybrania odpowiedzi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spośród podanych. Arkusz egzaminacyjny będzie się składał z pięciu części.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Zadania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sprawdzające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umiejętność rozumienia ze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słuchu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- będą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im towarzyszyć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nagrania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których uczeń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wysłucha dwukrotnie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Zadania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sprawdzające znajomość funkcji językowych, czyli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umiejętność komunikacji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– uczniowie będą musieli np. o coś poprosić, zapytać czy udzielić informacji.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Zadania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sprawdzające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rozumienie tekstów pisanych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czyli umiejętność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czytania ze zrozumieniem.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Część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poświęcona środkom językowym. Uczniowie będą rozwiązywać zadania badające ich 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znajomość gramatyki.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Jedno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zadanie wymagające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napisania własnego tekstu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Może to być list/e-mail, wpis na blogu, zaproszenie, ogłoszenie lub notatka. </a:t>
            </a:r>
            <a:endParaRPr lang="pl-PL" altLang="pl-PL" sz="1600" i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9527"/>
            <a:ext cx="10972800" cy="4366637"/>
          </a:xfrm>
        </p:spPr>
        <p:txBody>
          <a:bodyPr/>
          <a:lstStyle/>
          <a:p>
            <a:pPr marL="0" lvl="0" indent="0" algn="ctr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Ważne daty dotyczące egzaminu ósmoklasisty w roku szkolnym 2018/2019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0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0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Do </a:t>
            </a: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30 września 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2018 r.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Rodzice ucznia składają dyrektorowi szkoły pisemną deklarację dotyczącą: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języka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obcego nowożytnego, z którego uczeń lub słuchacz przystąpi do egzaminu,</a:t>
            </a: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zamiaru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przystąpienia ucznia do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egzaminu z matematyki w języku danej mniejszości narodowej, mniejszości etnicznej lub w języku regionalnym.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Dyrektor szkoły lub upoważniony przez niego nauczyciel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informuje rodziców o możliwych sposobach dostosowania warunków i form przeprowadzania egzaminu ósmoklasisty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  <a:endParaRPr lang="pl-PL" altLang="pl-PL" sz="1600" b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2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84218"/>
            <a:ext cx="10972800" cy="4170218"/>
          </a:xfrm>
        </p:spPr>
        <p:txBody>
          <a:bodyPr>
            <a:normAutofit/>
          </a:bodyPr>
          <a:lstStyle/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Do 15 października 2018 r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Rodzice ucznia przedkładają dyrektorowi szkoły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zaświadczenie o stanie zdrowia lub opinię poradni psychologiczno-pedagogicznej, jeżeli dokument nie był złożony wcześniej. Jeżeli dokument został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wydany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po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tym terminie, należy go złożyć niezwłocznie po otrzymaniu.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Do </a:t>
            </a: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20 listopada 2018 r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Dyrektor szkoły przekazuje rodzicom ucznia na piśmie informację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o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sposobie dostosowania warunków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lub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form przeprowadzania egzaminu przyznanych uczniowi przez radę pedagogiczną. W ciągu trzech dni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roboczych od otrzymania tej informacji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rodzice składają oświadczenie o korzystaniu albo niekorzystaniu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ze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wskazanych sposobów dostosowania warunków lub formy przeprowadzania egzaminu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  <a:b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endParaRPr lang="pl-PL" altLang="pl-PL" sz="1600" b="1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Jeżeli konieczność dostosowania warunków i form egzaminu nastąpiła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po </a:t>
            </a: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20 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listopada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–dyrektor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szkoły niezwłocznie zawiadamia rodziców ucznia oraz dyrektora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Okręgowej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K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omisji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E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gzaminacyjnej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o przyznanych przez radę pedagogiczną dostosowaniach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25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036618"/>
            <a:ext cx="10972800" cy="4089546"/>
          </a:xfrm>
        </p:spPr>
        <p:txBody>
          <a:bodyPr/>
          <a:lstStyle/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ok. 15 stycznia 2019 r.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(3 miesiące przed egzaminem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Rodzice ucznia mogą zgłosić dyrektorowi szkoły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pisemną informację o zmianie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deklaracji złożonej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30 września.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Dyrektor szkoły w porozumieniu z rodzicami ucznia składa wniosek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okręgowej komisji egzaminacyjnej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/>
            </a:r>
            <a:b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</a:b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przeprowadzenie egzaminu ósmoklasisty w innym miejscu niż szkoła, np. w domu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ucznia (w szczególnych przypadkach wynikających ze stanu zdrowia lub niepełnosprawności ucznia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).</a:t>
            </a:r>
            <a:r>
              <a:rPr lang="pl-PL" alt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alt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ok. 30 marca 2019 r.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(nie później niż 2 tygodnie przed egzaminem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Dotyczy uczniów, którzy zostali laureatami lub finalistami olimpiad przedmiotowych lub laureatami konkursów przedmiotowych o zasięgu wojewódzkim lub ponadwojewódzkim z języka obcego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nowożytnego. Rodzice tych uczniów mogą przekazać dyrektorowi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szkoły wniosek o zmianę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deklarowanego języka obcego nowożytnego. Język obcy nowożytny może zostać zmieniony wyłącznie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na taki język obcy, którego uczeń uczy się w ramach obowiązkowych zajęć edukacyjnych.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800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29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05891"/>
            <a:ext cx="10972800" cy="4020272"/>
          </a:xfrm>
        </p:spPr>
        <p:txBody>
          <a:bodyPr>
            <a:normAutofit fontScale="77500" lnSpcReduction="20000"/>
          </a:bodyPr>
          <a:lstStyle/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Druga połowa kwietnia 2019 r</a:t>
            </a:r>
            <a:r>
              <a:rPr lang="pl-PL" altLang="pl-PL" sz="21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Termin </a:t>
            </a:r>
            <a:r>
              <a:rPr lang="pl-PL" altLang="pl-PL" sz="2100" b="1" dirty="0">
                <a:latin typeface="Arial" panose="020B0604020202020204" pitchFamily="34" charset="0"/>
                <a:ea typeface="Microsoft YaHei" panose="020B0503020204020204" pitchFamily="34" charset="-122"/>
              </a:rPr>
              <a:t>główny egzaminu </a:t>
            </a:r>
            <a:r>
              <a:rPr lang="pl-PL" altLang="pl-PL" sz="21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ósmoklasisty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b="1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Dwa dni robocze od dnia egzaminu z danego </a:t>
            </a:r>
            <a:r>
              <a:rPr lang="pl-PL" altLang="pl-PL" sz="21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przedmiotu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dirty="0">
                <a:latin typeface="Arial" panose="020B0604020202020204" pitchFamily="34" charset="0"/>
                <a:ea typeface="Microsoft YaHei" panose="020B0503020204020204" pitchFamily="34" charset="-122"/>
              </a:rPr>
              <a:t>Uczeń lub jego rodzice mogą zgłosić </a:t>
            </a:r>
            <a:r>
              <a:rPr lang="pl-PL" altLang="pl-PL" sz="2100" b="1" dirty="0">
                <a:latin typeface="Arial" panose="020B0604020202020204" pitchFamily="34" charset="0"/>
                <a:ea typeface="Microsoft YaHei" panose="020B0503020204020204" pitchFamily="34" charset="-122"/>
              </a:rPr>
              <a:t>pisemne zastrzeżenia do dyrektora okręgowej komisji egzaminacyjnej dotyczące naruszenia w trakcie egzaminu przepisów związanych z przeprowadzaniem egzaminu ósmoklasisty</a:t>
            </a:r>
            <a: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Pierwsza połowa czerwca 2019 r</a:t>
            </a:r>
            <a:r>
              <a:rPr lang="pl-PL" altLang="pl-PL" sz="21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b="1" u="sng" dirty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b="1" dirty="0">
                <a:latin typeface="Arial" panose="020B0604020202020204" pitchFamily="34" charset="0"/>
                <a:ea typeface="Microsoft YaHei" panose="020B0503020204020204" pitchFamily="34" charset="-122"/>
              </a:rPr>
              <a:t>Termin dodatkowy egzaminu ósmoklasisty.</a:t>
            </a: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1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Do </a:t>
            </a:r>
            <a:r>
              <a:rPr lang="pl-PL" altLang="pl-PL" sz="21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egzaminu w terminie dodatkowym przystępuje uczeń, który nie przystąpił </a:t>
            </a:r>
            <a: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do </a:t>
            </a:r>
            <a:r>
              <a:rPr lang="pl-PL" altLang="pl-PL" sz="21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egzaminu w terminie głównym </a:t>
            </a:r>
            <a: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21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z </a:t>
            </a:r>
            <a:r>
              <a:rPr lang="pl-PL" altLang="pl-PL" sz="2100" dirty="0">
                <a:latin typeface="Arial" panose="020B0604020202020204" pitchFamily="34" charset="0"/>
                <a:ea typeface="Microsoft YaHei" panose="020B0503020204020204" pitchFamily="34" charset="-122"/>
              </a:rPr>
              <a:t>przyczyn losowych lub zdrowotnych.</a:t>
            </a: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15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144964"/>
          </a:xfrm>
        </p:spPr>
        <p:txBody>
          <a:bodyPr>
            <a:normAutofit/>
          </a:bodyPr>
          <a:lstStyle/>
          <a:p>
            <a:pPr marL="0" lvl="0" indent="0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 smtClean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Tydzień </a:t>
            </a: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przed zakończeniem roku szkolnego 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2018/2019</a:t>
            </a:r>
          </a:p>
          <a:p>
            <a:pPr marL="0" lvl="0" indent="0"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Okręgowa Komisja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gzaminacyjna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przekazuje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wyniki egzaminu ósmoklasisty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szkół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</a:p>
          <a:p>
            <a:pPr marL="0" lvl="0" indent="0"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b="1" u="sng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Dzień zakończenia roku szkolnego </a:t>
            </a:r>
            <a:r>
              <a:rPr lang="pl-PL" altLang="pl-PL" sz="1600" b="1" u="sng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2018/2019 </a:t>
            </a:r>
          </a:p>
          <a:p>
            <a:pPr marL="0" lvl="0" indent="0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600" b="1" u="sng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lvl="0" indent="0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Uczeń otrzymuje–wraz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ze </a:t>
            </a:r>
            <a:r>
              <a:rPr lang="pl-PL" altLang="pl-PL" sz="1600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świadectwem–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zaświadczenie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 szczegółowych wynikach egzaminu ósmoklasisty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endParaRPr lang="pl-PL" altLang="pl-PL" sz="1600" b="1" dirty="0"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3900" y="3381556"/>
            <a:ext cx="544420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835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44497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i zaświadczenia</a:t>
            </a:r>
          </a:p>
          <a:p>
            <a:pPr marL="0" indent="0" algn="just">
              <a:buNone/>
            </a:pP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dniu zakończenia roku szkolnego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każdy uczeń otrzyma zaświadczenie o szczegółowych ‎wynikach egzaminu ósmoklasisty. Na zaświadczeniu podany będzie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 procentowy oraz wynik na skali ‎centylowej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dla egzaminu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każdego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przedmiotu. Wynik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procentowy to odsetek punktów (zaokrąglony do liczby całkowitej), które uczeń ‎zdobył za zadania z danego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przedmiotu.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Wynik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centylowy to odsetek liczby ósmoklasistów (zaokrąglony do liczby całkowitej), którzy ‎uzyskali z egzaminu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danego przedmiotu wynik taki sam lub niższy niż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zdający.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 uczeń, który z języka polskiego uzyskał 78% punktów możliwych do zdobycia ‎‎(wynik procentowy), dowie się z zaświadczenia, że wynik taki sam lub niższy uzyskało ‎‎73% wszystkich zdających (wynik centylowy), co oznacza, że wynik wyższy uzyskało ‎‎27% zdających. Wynik centylowy umożliwia porównanie swojego wyniku z wynikami ‎uczniów w całym kraju.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Wyniki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egzaminacyjne są ostateczne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 nie mogą być podważone na drodze sądowej.‎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6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Informacje dodatkowe</a:t>
            </a:r>
          </a:p>
          <a:p>
            <a:pPr marL="0" indent="0">
              <a:buNone/>
            </a:pPr>
            <a:endParaRPr lang="pl-PL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Uprawnienia laureatów i finalistów konkursów.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który jest laureatem lub finalistą olimpiady przedmiotowej lub laureatem konkursu ‎przedmiotowego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zasięgu wojewódzkim 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ponadwojewódzkim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organizowanych ‎z zakresu jednego z przedmiotów objętych egzaminem ósmoklasisty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jest zwolniony ‎z egzaminu z danego przedmiotu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Zwolnienie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równoznaczne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uzyskaniem ‎z przedmiotu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najwyższego wyniku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just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‎Uprawnienia uczniów ze specjalnymi potrzebami edukacyjnymi.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ze specjalnymi potrzebami edukacyjnymi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w tym uczniowie niepełnosprawni, ‎niedostosowani społecznie oraz zagrożeni niedostosowaniem społecznym, oraz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 (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cudzoziemcy) , o których mowa w art. 165 ust.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 ustawy 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dnia 14 grudnia 2016 r. 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Prawo oświatowe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(t.j. z 2018 r., poz. 996 ze zm.) przystępują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do ‎egzaminu ósmoklasisty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warunkach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i/lub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formach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dostosowanych do ich potrzeb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Szczegółowe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‎informacje dotyczące dostosowań są ogłaszane w komunikacie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dostosowaniach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967345"/>
            <a:ext cx="10972800" cy="4158819"/>
          </a:xfrm>
        </p:spPr>
        <p:txBody>
          <a:bodyPr/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Przeliczanie na punkty wyników egzaminu ósmoklasisty </a:t>
            </a:r>
            <a:endParaRPr lang="pl-PL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przedstawiony w procentach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z: 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języka polskiego</a:t>
            </a:r>
            <a:r>
              <a:rPr lang="pl-P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matematyki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mnoży się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0,35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przedstawiony w procentach z języka obcego nowożytnego 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mnoży się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0,3</a:t>
            </a:r>
            <a:r>
              <a:rPr lang="pl-PL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b="1" dirty="0" smtClean="0"/>
          </a:p>
          <a:p>
            <a:pPr marL="0" indent="0" algn="ctr"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PRAWNA: </a:t>
            </a:r>
          </a:p>
          <a:p>
            <a:pPr marL="0" indent="0" algn="ctr">
              <a:buNone/>
            </a:pPr>
            <a:endParaRPr lang="pl-PL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Ustawa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dnia 14 grudnia 2016r. prawo oświatowe (t. j. Dz. U.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2018 r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poz. 996  ze zm.)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rozdział 6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Ministra Edukacji Narodowej z dnia 16 marca 2017r. w sprawie przeprowadzania postępowania rekrutacyjnego oraz postępowania uzupełniającego do publicznych przedszkoli,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szkół 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placówek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Dz. U.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2017r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poz. 610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11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87236"/>
            <a:ext cx="10972800" cy="433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Unieważnienie egzaminu ósmoklasisty z danego przedmiotu.</a:t>
            </a:r>
          </a:p>
          <a:p>
            <a:pPr marL="0" indent="0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  obowiązek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samodzielnie  rozwiązywać  zadania  zawarte  w  arkuszu egzaminacyjnym, w szczególności tworzyć własny tekst lub własne rozwiązania zadań w czasie trwania egzaminu.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ósmoklasisty z danego przedmiotu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może zostać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unieważniony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Unieważnienie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nastąpić: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podczas egzaminu lub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 egzaminie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jeżeli podczas sprawdzania pracy egzaminacyjnej stwierdzone zostanie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niesamodzielne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rozwiązywanie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zadania lub zadań egzaminacyjnych przez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ucznia. </a:t>
            </a:r>
            <a:endParaRPr lang="pl-PL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Decyzję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unieważnieniu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podczas egzaminu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podejmuje przewodniczący zespołu egzaminacyjnego (zazwyczaj jest nim dyrektor szkoły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Decyzję 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unieważnieniu </a:t>
            </a:r>
            <a:r>
              <a:rPr lang="pl-PL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podczas sprawdzania </a:t>
            </a:r>
            <a:r>
              <a:rPr lang="pl-P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pracy egzaminacyjnej podejmuje dyrektor okręgowej komisji egzaminacyjnej lub dyrektor Centralnej Komisji Egzaminacyjnej.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89018"/>
            <a:ext cx="10972800" cy="39371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Szczegółowe  informacje  o  trybie  unieważniania  egzaminu ósmoklasisty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danego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przedmiotu są zawarte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 o sposobie organizacji i przeprowadzania egzaminu ósmoklasisty obowiązującej w danym roku szkolnym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ogłoszonej w Biuletynie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Informacji Publicznej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 stronie internetowej CKE.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Informacji dostępne są wszystkie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wzory formularzy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niezbędnych uczniowi lub jego rodzicom, jeżeli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wobec pracy ucznia stosuje się procedurę unieważnienia egzaminu z danego przedmiotu.</a:t>
            </a:r>
          </a:p>
          <a:p>
            <a:pPr marL="0" indent="0" algn="just">
              <a:buNone/>
            </a:pP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Unieważnienie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egzaminu ósmoklasisty z danego przedmiotu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terminie głównym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skutkuje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koniecznością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przystąpienia do egzaminu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tego przedmiotu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terminie dodatkowym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Unieważnienie 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egzaminu 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ósmoklasisty  z  danego  przedmiotu  w  terminie  dodatkowym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skutkuje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uzyskaniem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wyniku „0%”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tego przedmiotu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0327" y="1634837"/>
            <a:ext cx="10972800" cy="4325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Zastrzeżenia dotyczące naruszenia przepisów przeprowadzania egzaminu.</a:t>
            </a:r>
          </a:p>
          <a:p>
            <a:pPr marL="0" indent="0">
              <a:buNone/>
            </a:pP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Jeżeli-zdaniem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ucznia lub jego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rodziców–w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trakcie egzaminu ósmoklasisty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były przestrzegane przepisy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dotyczące jego przeprowadzenia, uczeń lub jego rodzice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mogą w terminie 2 dni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roboczych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 dnia egzaminu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danego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przedmiotu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zgłosić pisemne zastrzeżenia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dyrektora okręgowej komisji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egzaminacyjnej. </a:t>
            </a:r>
          </a:p>
          <a:p>
            <a:pPr marL="0" indent="0" algn="just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Szczegółowe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informacje o trybie wnoszenia zastrzeżeń dotyczących naruszenia przepisów przeprowadzania egzaminu są zawarte w </a:t>
            </a:r>
            <a:r>
              <a:rPr lang="pl-PL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 o sposobie organizacji i przeprowadzania egzaminu ósmoklasisty obowiązującej w danym roku </a:t>
            </a:r>
            <a:r>
              <a:rPr lang="pl-PL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szkolnym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ogłoszonej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Biuletynie Informacji Publicznej na stronie internetowej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CKE. </a:t>
            </a:r>
          </a:p>
          <a:p>
            <a:pPr marL="0" indent="0" algn="just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Informacji, dostępne są wszystkie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wzory formularzy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niezbędnych uczniowi lub jego rodzicom,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którzy chcą zgłosić zastrzeżenia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dotyczące naruszenia przepisów przeprowadzania egzaminu ósmoklasisty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4497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Wgląd do pracy egzaminacyjnej oraz wniosek o weryfikację sumy przyznanych punktów</a:t>
            </a:r>
          </a:p>
          <a:p>
            <a:pPr marL="0" indent="0">
              <a:buNone/>
            </a:pP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lub jego rodzice mają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prawo wglądu do sprawdzonej i ocenionej pracy egzaminacyjnej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tego ucznia,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miejscu i czasie wskazanym przez dyrektora okręgowej komisji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egzaminacyjnej,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ciągu 6 miesięcy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 dnia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wydania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Okręgową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omisję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gzaminacyjną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zaświadczenia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/informacji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 szczegółowych wynikach egzaminu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ósmoklasisty. 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Wniosek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 wgląd do pracy egzaminacyjnej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składa się do dyrektora właściwej okręgowej komisji egzaminacyjnej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Wniosek może być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złożony osobiście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przez ucznia lub jego rodziców,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przesłany do OKE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drogą elektroniczną, faksem lub pocztą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tradycyjną.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Formularz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wniosku jest dostępny w </a:t>
            </a:r>
            <a:r>
              <a:rPr lang="pl-PL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 o sposobie organizacji i przeprowadzania egzaminu ósmoklasisty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ogłaszanej w Biuletynie Informacji Publicznej na stronie internetowej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CKE.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Dyrektor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kręgowej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omisji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gzaminacyjnej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jeżeli to możliwe, w porozumieniu z uczniem lub jego rodzicami – w ciągu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więcej niż 5 dni roboczych od otrzymania wniosku o wgląd wyznacza termin wglądu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(dzień oraz godzinę).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wyznaczonym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terminie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wglądu komisja okręgowa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informuje ucznia lub jego rodziców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0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endParaRPr lang="pl-PL" sz="24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endParaRPr lang="pl-PL" sz="2400" b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pl-PL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4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gimnazjalny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3269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14945"/>
            <a:ext cx="10972800" cy="43112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klasie trzeciej gimnazjum obejmuje wiadomości i umiejętności określone ‎w podstawie programowej kształcenia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ogólnego 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odniesieniu do wybranych przedmiotów ‎nauczanych na trzecim i wcześniejszych etapach edukacyjnych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 gimnazjalny składa się z trzech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części: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humanistycznej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zakresu historii i wiedzy o społeczeństwie oraz z zakresu języka ‎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polskiego,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matematyczno-przyrodniczej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zakresu przedmiotów przyrodniczych i z zakresu ‎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matematyki,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języka obcego nowożytnego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‎</a:t>
            </a:r>
          </a:p>
          <a:p>
            <a:pPr marL="0" indent="0" algn="ctr">
              <a:buNone/>
            </a:pPr>
            <a:endParaRPr lang="pl-P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73382"/>
            <a:ext cx="10972800" cy="43527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Gimnazjalista przystępuje do egzaminu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jednego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następujących języków: angielskiego, ‎francuskiego, hiszpańskiego, niemieckiego, rosyjskiego, ukraińskiego i włoskiego. Uczeń może ‎wybrać tylko ten język, którego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uczy się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szkole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jako przedmiotu obowiązkowego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egzaminu z języka obcego nowożytnego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na poziomie podstawowym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obowiązek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‎przystąpić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każdy gimnazjalista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Egzamin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poziomie rozszerzonym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obowiązkowy tylko ‎dla uczniów, którzy na egzaminie wybrali język, którego uczyli się również w szkole ‎podstawowej. Mogą do niego przystąpić także pozostali gimnazjaliści, jeśli zechcą sprawdzić ‎poziom swoich umiejętności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językowych.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ma formę pisemną.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Przystąpienie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do egzaminu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jest warunkiem ukończenia ‎gimnazjum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określa się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minimalnego wyniku, jaki zdający powinien uzyskać, toteż ‎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egzaminu nie można nie zdać.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‎</a:t>
            </a: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246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prawna.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Warunki i sposób przeprowadzania egzaminu ósmoklasisty regulują </a:t>
            </a: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przepisy: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</a:t>
            </a:r>
          </a:p>
          <a:p>
            <a:pPr lvl="0"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rozdziału 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3b ustawy z dnia 7 września 1991 r. o systemie </a:t>
            </a:r>
            <a:r>
              <a:rPr lang="pl-PL" altLang="pl-PL" sz="1600" dirty="0">
                <a:latin typeface="Arial" panose="020B0604020202020204" pitchFamily="34" charset="0"/>
                <a:ea typeface="Microsoft YaHei" panose="020B0503020204020204" pitchFamily="34" charset="-122"/>
              </a:rPr>
              <a:t>oświaty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(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t.j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. Dz. U. z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2018 </a:t>
            </a:r>
            <a:r>
              <a:rPr lang="pl-PL" altLang="pl-PL" sz="1600" b="1" dirty="0">
                <a:latin typeface="Arial" panose="020B0604020202020204" pitchFamily="34" charset="0"/>
                <a:ea typeface="Microsoft YaHei" panose="020B0503020204020204" pitchFamily="34" charset="-122"/>
              </a:rPr>
              <a:t>r., poz. </a:t>
            </a:r>
            <a:r>
              <a:rPr lang="pl-PL" altLang="pl-PL" sz="16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1457), </a:t>
            </a:r>
          </a:p>
          <a:p>
            <a:pPr marL="0" lvl="0" indent="0"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      na podstawie 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art. 44zzza pkt 1 i 4–12 </a:t>
            </a: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ww. ustawy zostało 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wydane </a:t>
            </a:r>
            <a:endParaRPr lang="pl-PL" altLang="pl-PL" sz="1600" dirty="0" smtClean="0">
              <a:solidFill>
                <a:srgbClr val="00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lvl="0" algn="just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rozporządzenie 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Ministra Edukacji Narodowej z dnia 1 sierpnia 2017 r. w sprawie szczegółowych warunków </a:t>
            </a: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/>
            </a:r>
            <a:b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</a:b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i 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sposobu przeprowadzania egzaminu ósmoklasisty </a:t>
            </a:r>
            <a:r>
              <a:rPr lang="pl-PL" altLang="pl-PL" sz="1600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(</a:t>
            </a:r>
            <a:r>
              <a:rPr lang="pl-PL" altLang="pl-PL" sz="1600" dirty="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Dz.U z  2017 r., poz. 1512).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20983"/>
            <a:ext cx="10972800" cy="45051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Przebieg </a:t>
            </a: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egzaminu</a:t>
            </a:r>
            <a:endParaRPr lang="pl-PL" sz="23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odbywa się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kwietniu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Uczeń, który z przyczyn losowych lub zdrowotnych nie ‎przystąpi do egzaminu w tym terminie, przystępuje do niego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czerwcu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Każda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część egzaminu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przeprowadzana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innego dnia. 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Części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humanistyczna ‎i matematyczno-przyrodnicza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trwają po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150 minut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zakresu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języka polskiego ‎i z zakresu matematyki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trwa po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90 minut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zakresu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historii i wiedzy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 społeczeństwie ‎i z zakresu przedmiotów przyrodniczych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trwa po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60 minut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Część egzaminu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języka obcego ‎nowożytnego trwa 60 minut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na każdym z poziomów: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podstawowym i rozszerzonym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Poszczególne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zakresy egzaminu rozdzielone są przerwą.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Każda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cześć/zakres/poziom egzaminu ‎rozpoczyna się o godzinie określonej 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komunikacie o harmonogramie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59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1911926"/>
            <a:ext cx="6525491" cy="3976255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273" y="2764725"/>
            <a:ext cx="3893127" cy="191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14945"/>
            <a:ext cx="10972800" cy="43112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 egzamin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uczeń przynosi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ze sobą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wyłącznie przybory do pisania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: pióro lub długopis ‎z czarnym tuszem/atramentem, a w przypadku części drugiej z zakresu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matematyki również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linijkę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można korzystać z kalkulatora oraz słowników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wolno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także przynosić ‎i używać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żadnych urządzeń telekomunikacyjnych.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‎</a:t>
            </a:r>
          </a:p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na egzaminie</a:t>
            </a:r>
          </a:p>
          <a:p>
            <a:pPr marL="0" indent="0" algn="just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Zadania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z historii i wiedzy o społeczeństwie, przedmiotów przyrodniczych i języka obcego ‎nowożytnego na poziomie podstawowym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mają formę zamkniętą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arkuszu egzaminacyjnym ‎z języka polskiego, matematyki i języka obcego na poziomie rozszerzonym oprócz zadań ‎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zamkniętych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znajdują się również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zadania otwarte. ‎</a:t>
            </a:r>
          </a:p>
          <a:p>
            <a:pPr marL="0" indent="0" algn="just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Przykładowe zadania wraz z rozwiązaniami można znaleźć w: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informatorze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 egzaminie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gimnazjalnym,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przykładowych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arkuszach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arkuszach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lat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ubiegłych.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31818"/>
            <a:ext cx="10972800" cy="4394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i zaświadczenia</a:t>
            </a:r>
          </a:p>
          <a:p>
            <a:pPr marL="0" indent="0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dniu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zakończenia roku szkolnego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każdy uczeń otrzyma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zaświadczenie o szczegółowych ‎wynikach egzaminu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Na zaświadczeniu podany będzie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 procentowy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 na skali ‎centylowej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dla każdego zakresu/poziomu egzaminu gimnazjalnego, do którego uczeń ‎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przystąpił.</a:t>
            </a:r>
          </a:p>
          <a:p>
            <a:pPr marL="0" indent="0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 procentowy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to odsetek punktów (zaokrąglony do liczby całkowitej), które uczeń ‎zdobył za zadania z danego zakresu/poziomu. ‎</a:t>
            </a:r>
          </a:p>
          <a:p>
            <a:pPr marL="0" indent="0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Wynik centylowy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to odsetek liczby gimnazjalistów (zaokrąglony do liczby całkowitej), którzy ‎uzyskali z danego zakresu/poziomu wynik taki sam lub niższy niż zdający. ‎</a:t>
            </a: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Wynik centylowy umożliwia porównanie swojego wyniku z wynikami ‎uczniów w całym kraju.‎</a:t>
            </a:r>
          </a:p>
          <a:p>
            <a:pPr marL="0" indent="0">
              <a:buNone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Wyniki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egzaminacyjne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są ostateczne i nie mogą być podważone na drodze sądowej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.‎</a:t>
            </a:r>
          </a:p>
          <a:p>
            <a:pPr marL="0" indent="0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87236"/>
            <a:ext cx="10972800" cy="433892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Przeliczanie na punkty wyników egzaminu gimnazjalnego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 przedstawiony w procentach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z: języka polskiego, historii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wiedzy o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społeczeństwie, matematyki, przedmiotów przyrodniczych, języka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obcego nowożytnego na poziomie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podstawowym </a:t>
            </a:r>
          </a:p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pl-PL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mnoży </a:t>
            </a:r>
            <a:r>
              <a:rPr lang="pl-PL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lang="pl-PL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0,2</a:t>
            </a:r>
          </a:p>
          <a:p>
            <a:pPr marL="0" indent="0" algn="ctr">
              <a:buNone/>
            </a:pPr>
            <a:endParaRPr lang="pl-PL" sz="1600" b="1" dirty="0" smtClean="0"/>
          </a:p>
          <a:p>
            <a:pPr marL="0" indent="0" algn="ctr">
              <a:buNone/>
            </a:pP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</a:t>
            </a:r>
            <a:r>
              <a:rPr lang="pl-PL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PRAWNA</a:t>
            </a:r>
            <a:r>
              <a:rPr lang="pl-PL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Ustawa z dnia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września 1991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systemie oświaty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(. t.j. z 2018 r., poz. 1457) – rozdział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Ustawa z dnia 14 grudnia 2016r. przepisy wprowadzające ustawę prawo oświatowe (Dz. U.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Poz. 60 ze zm.) art. 149</a:t>
            </a: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14 marca 2017r. w sprawie przeprowadzania postępowania rekrutacyjnego oraz postępowania uzupełniającego na lata szkolne 2017/2018 – 2019/2020 do trzyletniego liceum ogólnokształcącego, czteroletniego technikum i branżowej szkoły I stopnia, dla kandydatów będących absolwentami dotychczasowego gimnazjum (Dz. U.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poz. 586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90255"/>
            <a:ext cx="10972800" cy="4435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Uprawnienia laureatów i finalistów konkursów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który jest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laureatem lub finalistą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olimpiady przedmiotowej lub laureatem konkursu ‎przedmiotowego o zasięgu wojewódzkim i ponadwojewódzkim, organizowanych ‎z zakresu jednego z przedmiotów objętych egzaminem gimnazjalnym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jest zwolniony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‎z danego zakresu odpowiedniej części egzaminu, a w przypadku języka obcego ‎nowożytnego z trzeciej części tego egzaminu.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Zwolnienie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równoznaczne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uzyskaniem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‎z danego zakresu lub z części trzeciej egzaminu na poziomie podstawowym i ‎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rozszerzonym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najwyższego wyniku.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Uprawnienia uczniów ze specjalnymi potrzebami edukacyjnymi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ze specjalnymi potrzebami edukacyjnymi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w tym uczniowie niepełnosprawni, ‎niedostosowani społecznie oraz zagrożeni niedostosowaniem społecznym, oraz uczniowie </a:t>
            </a:r>
            <a:r>
              <a:rPr lang="pl-PL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(cudzoziemcy)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o których mowa w art. 165 ust. 1 ustawy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dnia 14 grudnia 2016 r. 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Prawo </a:t>
            </a:r>
            <a:r>
              <a:rPr lang="pl-PL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oświatowe </a:t>
            </a:r>
            <a:r>
              <a:rPr lang="pl-PL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(t.j. z 2018 r., poz. 996 ze zm.)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przystępują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do ‎egzaminu gimnazjalnego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warunkach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i/lub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formach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dostosowanych do ich potrzeb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Szczegółowe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‎informacje dotyczące dostosowań są ogłaszane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Komunikacie </a:t>
            </a:r>
            <a:r>
              <a:rPr lang="pl-PL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dyrektora Centralnej Komisji Egzaminacyjnej z 20 sierpnia 2018 r. w sprawie szczegółowych sposobów dostosowania warunków i form przeprowadzania egzaminu ósmoklasisty i egzaminu gimnazjalnego w roku szkolnym </a:t>
            </a:r>
            <a:r>
              <a:rPr lang="pl-PL" sz="1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2018/2019.</a:t>
            </a:r>
            <a:endParaRPr lang="pl-PL" sz="1600" b="1" i="1" strike="sngStrik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297364"/>
          </a:xfrm>
        </p:spPr>
        <p:txBody>
          <a:bodyPr/>
          <a:lstStyle/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ctr">
              <a:buNone/>
            </a:pPr>
            <a:r>
              <a:rPr lang="pl-P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</a:t>
            </a:r>
            <a:r>
              <a:rPr lang="pl-PL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uwagę.</a:t>
            </a:r>
            <a:endParaRPr lang="pl-PL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100" b="1" u="sng" dirty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1400" b="1" u="sng" dirty="0" smtClean="0">
              <a:solidFill>
                <a:srgbClr val="00206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b="1" u="sng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Opracowano </a:t>
            </a:r>
            <a:r>
              <a:rPr lang="pl-PL" altLang="pl-PL" sz="1400" b="1" u="sng" dirty="0">
                <a:latin typeface="Arial" panose="020B0604020202020204" pitchFamily="34" charset="0"/>
                <a:ea typeface="Microsoft YaHei" panose="020B0503020204020204" pitchFamily="34" charset="-122"/>
              </a:rPr>
              <a:t>na podstawie:</a:t>
            </a:r>
          </a:p>
          <a:p>
            <a:pPr marL="0" lvl="0" indent="0" algn="just" defTabSz="449263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14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Informator </a:t>
            </a:r>
            <a:r>
              <a:rPr lang="pl-PL" altLang="pl-PL" sz="1400" b="1" dirty="0">
                <a:latin typeface="Arial" panose="020B0604020202020204" pitchFamily="34" charset="0"/>
                <a:ea typeface="Microsoft YaHei" panose="020B0503020204020204" pitchFamily="34" charset="-122"/>
              </a:rPr>
              <a:t>o egzaminie ósmoklasisty od roku szkolnego </a:t>
            </a:r>
            <a:r>
              <a:rPr lang="pl-PL" altLang="pl-PL" sz="1400" b="1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2018/2019. </a:t>
            </a:r>
            <a:r>
              <a:rPr lang="pl-PL" altLang="pl-PL" sz="14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Zasady </a:t>
            </a:r>
            <a:r>
              <a: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przeprowadzania i przystępowania </a:t>
            </a:r>
            <a:r>
              <a:rPr lang="pl-PL" altLang="pl-PL" sz="14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do </a:t>
            </a:r>
            <a:r>
              <a:rPr lang="pl-PL" altLang="pl-PL" sz="1400" dirty="0">
                <a:latin typeface="Arial" panose="020B0604020202020204" pitchFamily="34" charset="0"/>
                <a:ea typeface="Microsoft YaHei" panose="020B0503020204020204" pitchFamily="34" charset="-122"/>
              </a:rPr>
              <a:t>egzaminu, Centralna Komisja Egzaminacyjna, Warszawa </a:t>
            </a:r>
            <a:r>
              <a:rPr lang="pl-PL" altLang="pl-PL" sz="1400" dirty="0" smtClean="0">
                <a:latin typeface="Arial" panose="020B0604020202020204" pitchFamily="34" charset="0"/>
                <a:ea typeface="Microsoft YaHei" panose="020B0503020204020204" pitchFamily="34" charset="-122"/>
              </a:rPr>
              <a:t>2017 </a:t>
            </a:r>
            <a:r>
              <a:rPr lang="pl-PL" alt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r.</a:t>
            </a:r>
            <a:endParaRPr lang="pl-PL" altLang="pl-PL" sz="1400" b="1" dirty="0">
              <a:solidFill>
                <a:srgbClr val="FF0000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69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05891"/>
            <a:ext cx="10972800" cy="40202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Egzamin ósmoklasisty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obejmuje wiadomości i umiejętności określone ‎w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podstawie programowej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odniesieniu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wybranych przedmiotów ‎nauczanych w klasach I–VIII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raz pierwszy egzamin zostanie przeprowadzony w roku szkolnym 2018/2019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egzaminu ósmoklasisty przystępują:</a:t>
            </a:r>
          </a:p>
          <a:p>
            <a:pPr lvl="0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uczniowie VIII klasy szkoły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podstawowej,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uczniowie szkół artystycznych realizujących kształcenie ogólne w zakresie szkoły podstawowej – w klasie, której zakres nauczania odpowiada klasie VIII szkoły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podstawowej,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słuchacze szkół podstawowych dla dorosłych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 ósmoklasisty jest egzaminem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obowiązkowym,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co oznacza, że każdy uczeń musi do niego przystąpić,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ukończyć szkołę. </a:t>
            </a:r>
            <a:endParaRPr lang="pl-PL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określony minimalny wynik, jaki uczeń powinien uzyskać, dlatego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;egzaminu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ósmoklasisty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 można nie zdać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87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73382"/>
            <a:ext cx="10972800" cy="43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ósmoklasisty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jest przeprowadzany 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pisemnej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latach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2019–2021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ósmoklasista przystępuje do egzaminu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trzech przedmiotów obowiązkowych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tj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języka polskiego,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atematyki,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języka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obcego nowożytnego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Ósmoklasista przystępuje do egzaminu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jednego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następujących języków obcych nowożytnych: angielskiego, francuskiego, hiszpańskiego, niemieckiego, rosyjskiego, ukraińskiego lub włoskiego.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może wybrać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tylko ten język,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którego uczy się w szkole w ramach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obowiązkowych zajęć edukacyjnych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Uwaga: 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Uczeń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oże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zdawać egzamin z języka, którego naukę kontynuuje, albo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języka, którego naukę rozpoczął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klasie VII. Poziom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trudności egzaminu jest jednak taki sam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roku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ósmoklasista przystępuje do egzaminu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czterech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przedmiotów obowiązkowych, tj.: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języka polskiego,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atematyki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języka obcego nowożytnego,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jednego przedmiotu do wyboru spośród przedmiotów: biologia, chemia, fizyka, geografia lub historia.</a:t>
            </a:r>
          </a:p>
          <a:p>
            <a:pPr marL="0" indent="0" algn="just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9528"/>
            <a:ext cx="10972800" cy="43226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Przebieg </a:t>
            </a: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egzaminu </a:t>
            </a: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ósmoklasisty</a:t>
            </a:r>
          </a:p>
          <a:p>
            <a:pPr marL="0" indent="0" algn="ctr">
              <a:buNone/>
            </a:pPr>
            <a:endParaRPr lang="pl-PL" sz="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Egzamin odbywa się w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kwietniu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Uczeń, który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przyczyn losowych lub zdrowotnych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nie ‎przystąpi do egzaminu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terminie, przystępuje do niego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czerwcu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‎ </a:t>
            </a:r>
          </a:p>
          <a:p>
            <a:pPr marL="0" indent="0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Egzamin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ósmoklasisty jest przeprowadzany przez trzy kolejne dni:</a:t>
            </a:r>
          </a:p>
          <a:p>
            <a:pPr lvl="0"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pierwszego dnia – egzamin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języka polskiego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który trwa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drugiego dnia – egzamin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matematyki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który trwa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pl-PL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trzeciego dnia – egzamin z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języka obcego nowożytnego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od roku 2022 również egzamin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przedmiotu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wyboru,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z których każdy trwa po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90 minut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egzamin uczeń przynosi ze sobą wyłącznie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przybory do pisania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pióro lub długopis ‎z czarnym tuszem/atramentem, a w przypadku egzaminu </a:t>
            </a:r>
            <a:r>
              <a:rPr lang="pl-PL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matematyki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również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linijkę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‎</a:t>
            </a:r>
            <a:endParaRPr lang="pl-PL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egzaminie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 można korzystać 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 kalkulatora oraz słowników.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 wolno</a:t>
            </a:r>
            <a:r>
              <a:rPr lang="pl-PL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także </a:t>
            </a:r>
            <a:r>
              <a:rPr lang="pl-PL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przynosić ‎i używać żadnych urządzeń telekomunikacyjnych.</a:t>
            </a:r>
            <a:r>
              <a:rPr lang="pl-PL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‎</a:t>
            </a:r>
            <a:endParaRPr lang="pl-PL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" y="1728788"/>
            <a:ext cx="8334809" cy="438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4626"/>
              </p:ext>
            </p:extLst>
          </p:nvPr>
        </p:nvGraphicFramePr>
        <p:xfrm>
          <a:off x="8501064" y="3400424"/>
          <a:ext cx="3141344" cy="2543177"/>
        </p:xfrm>
        <a:graphic>
          <a:graphicData uri="http://schemas.openxmlformats.org/drawingml/2006/table">
            <a:tbl>
              <a:tblPr firstRow="1" firstCol="1" bandRow="1"/>
              <a:tblGrid>
                <a:gridCol w="1940668">
                  <a:extLst>
                    <a:ext uri="{9D8B030D-6E8A-4147-A177-3AD203B41FA5}">
                      <a16:colId xmlns:a16="http://schemas.microsoft.com/office/drawing/2014/main" xmlns="" val="2738092660"/>
                    </a:ext>
                  </a:extLst>
                </a:gridCol>
                <a:gridCol w="1200676">
                  <a:extLst>
                    <a:ext uri="{9D8B030D-6E8A-4147-A177-3AD203B41FA5}">
                      <a16:colId xmlns:a16="http://schemas.microsoft.com/office/drawing/2014/main" xmlns="" val="3478992291"/>
                    </a:ext>
                  </a:extLst>
                </a:gridCol>
              </a:tblGrid>
              <a:tr h="1220357"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przypadku egzaminu ósmoklasisty przeprowadzanego w kwietniu i czerwcu: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2290442"/>
                  </a:ext>
                </a:extLst>
              </a:tr>
              <a:tr h="440940"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ogłaszania wyników egzaminu ósmoklasisty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czerwca 2019 r.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5706719"/>
                  </a:ext>
                </a:extLst>
              </a:tr>
              <a:tr h="440940"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przekazania szkołom wyników i zaświadczeń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czerwca 2019 r.</a:t>
                      </a: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8326042"/>
                  </a:ext>
                </a:extLst>
              </a:tr>
              <a:tr h="440940"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Termin wydania zaświadczeń oraz informacji zdającym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czerwca 2019 r. </a:t>
                      </a:r>
                      <a:endParaRPr lang="pl-PL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730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7064770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351395" y="3605440"/>
            <a:ext cx="953350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161309"/>
            <a:ext cx="10972800" cy="39648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na egzaminie </a:t>
            </a:r>
            <a:r>
              <a:rPr lang="pl-PL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ósmoklasisty</a:t>
            </a: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arkuszu egzaminacyjnym ‎z każdego przedmiotu znajdą się: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‎zamknięte (tj. takie, w których uczeń wybiera jedną odpowiedź z kilku podanych), 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otwarte (tj. takie, w których uczeń samodzielnie formułuje odpowiedź). ‎</a:t>
            </a:r>
          </a:p>
          <a:p>
            <a:pPr marL="0" indent="0" algn="just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Przykładowe zadania wraz z rozwiązaniami można znaleźć w informatorach o egzaminie ósmoklasisty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poszczególnych przedmiotów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Szczegółowe informacje: </a:t>
            </a: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Centralna Komisja Egzaminacyjna </a:t>
            </a:r>
            <a:r>
              <a:rPr lang="pl-PL" sz="1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pl-PL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://cke.gov.pl</a:t>
            </a:r>
            <a:r>
              <a:rPr lang="pl-PL" sz="1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7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48692"/>
            <a:ext cx="10972800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zór (3)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2025</Words>
  <Application>Microsoft Office PowerPoint</Application>
  <PresentationFormat>Niestandardowy</PresentationFormat>
  <Paragraphs>290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Wzór (3)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Nina Igielska</dc:creator>
  <cp:lastModifiedBy>Dyrektor</cp:lastModifiedBy>
  <cp:revision>75</cp:revision>
  <dcterms:created xsi:type="dcterms:W3CDTF">2018-10-14T18:59:28Z</dcterms:created>
  <dcterms:modified xsi:type="dcterms:W3CDTF">2019-02-25T12:00:53Z</dcterms:modified>
</cp:coreProperties>
</file>