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6" autoAdjust="0"/>
    <p:restoredTop sz="94660"/>
  </p:normalViewPr>
  <p:slideViewPr>
    <p:cSldViewPr>
      <p:cViewPr>
        <p:scale>
          <a:sx n="75" d="100"/>
          <a:sy n="75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45331-3CA7-4DE4-8223-C0E85A52EACA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CB6B2-4AEE-40D1-BA3A-695DC886C55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CB6B2-4AEE-40D1-BA3A-695DC886C55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5978-B534-4807-B145-12E8F4308E75}" type="datetimeFigureOut">
              <a:rPr lang="pl-PL" smtClean="0"/>
              <a:pPr/>
              <a:t>2019-03-18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135A0-A91D-4A2C-89CB-ED3FD0EFC88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matis.com/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8064" y="260648"/>
            <a:ext cx="3814192" cy="650503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IQarium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252536" y="1052736"/>
            <a:ext cx="9073008" cy="180020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 </a:t>
            </a:r>
          </a:p>
          <a:p>
            <a:r>
              <a:rPr lang="pl-PL" sz="5700" dirty="0" smtClean="0"/>
              <a:t>  </a:t>
            </a:r>
            <a:r>
              <a:rPr lang="pl-PL" sz="5700" dirty="0" smtClean="0">
                <a:latin typeface="+mj-lt"/>
              </a:rPr>
              <a:t>Stymulacja </a:t>
            </a:r>
            <a:r>
              <a:rPr lang="pl-PL" sz="5700" dirty="0" err="1" smtClean="0">
                <a:latin typeface="+mj-lt"/>
              </a:rPr>
              <a:t>Neurosensoryczna</a:t>
            </a:r>
            <a:endParaRPr lang="pl-PL" sz="5700" dirty="0" smtClean="0">
              <a:latin typeface="+mj-lt"/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3717032"/>
            <a:ext cx="87129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latin typeface="Arial" pitchFamily="34" charset="0"/>
                <a:cs typeface="Arial" pitchFamily="34" charset="0"/>
              </a:rPr>
              <a:t>Metoda TOMATISA</a:t>
            </a:r>
          </a:p>
          <a:p>
            <a:r>
              <a:rPr lang="pl-PL" sz="4800" b="1" dirty="0" smtClean="0">
                <a:latin typeface="Arial" pitchFamily="34" charset="0"/>
                <a:cs typeface="Arial" pitchFamily="34" charset="0"/>
              </a:rPr>
              <a:t>EEG </a:t>
            </a:r>
            <a:r>
              <a:rPr lang="pl-PL" sz="4800" b="1" dirty="0" err="1" smtClean="0">
                <a:latin typeface="Arial" pitchFamily="34" charset="0"/>
                <a:cs typeface="Arial" pitchFamily="34" charset="0"/>
              </a:rPr>
              <a:t>Biofeedback</a:t>
            </a:r>
            <a:endParaRPr lang="pl-PL" sz="4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l-PL" sz="2800" dirty="0">
                <a:latin typeface="Arial" pitchFamily="34" charset="0"/>
                <a:cs typeface="Arial" pitchFamily="34" charset="0"/>
              </a:rPr>
              <a:t>m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gr Mariusz Kawa</a:t>
            </a:r>
          </a:p>
          <a:p>
            <a:pPr algn="r"/>
            <a:r>
              <a:rPr lang="pl-PL" sz="1400" smtClean="0">
                <a:latin typeface="Arial" pitchFamily="34" charset="0"/>
                <a:cs typeface="Arial" pitchFamily="34" charset="0"/>
              </a:rPr>
              <a:t> 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4800" dirty="0"/>
              <a:t>	</a:t>
            </a:r>
            <a:r>
              <a:rPr lang="pl-PL" sz="4800" dirty="0" smtClean="0"/>
              <a:t>						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nalezione obrazy dla zapytania biofeedback dla dzie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95674"/>
            <a:ext cx="5048250" cy="3362326"/>
          </a:xfrm>
          <a:prstGeom prst="rect">
            <a:avLst/>
          </a:prstGeom>
          <a:noFill/>
        </p:spPr>
      </p:pic>
      <p:pic>
        <p:nvPicPr>
          <p:cNvPr id="25602" name="Picture 2" descr="Znalezione obrazy dla zapytania biofeedback"/>
          <p:cNvPicPr>
            <a:picLocks noChangeAspect="1" noChangeArrowheads="1"/>
          </p:cNvPicPr>
          <p:nvPr/>
        </p:nvPicPr>
        <p:blipFill>
          <a:blip r:embed="rId3" cstate="print"/>
          <a:srcRect b="19833"/>
          <a:stretch>
            <a:fillRect/>
          </a:stretch>
        </p:blipFill>
        <p:spPr bwMode="auto">
          <a:xfrm>
            <a:off x="5110857" y="0"/>
            <a:ext cx="4033143" cy="6858000"/>
          </a:xfrm>
          <a:prstGeom prst="rect">
            <a:avLst/>
          </a:prstGeom>
          <a:noFill/>
        </p:spPr>
      </p:pic>
      <p:pic>
        <p:nvPicPr>
          <p:cNvPr id="1026" name="Picture 2" descr="Znalezione obrazy dla zapytania biofeedback dla dziec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4290"/>
            <a:ext cx="5138677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480720" cy="1714202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Metoda TOMATISA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Stymuluje mózg muzyką i głosem</a:t>
            </a:r>
            <a:endParaRPr lang="pl-PL" sz="3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2348880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Co to jest „Metoda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Tomatisa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”?</a:t>
            </a:r>
          </a:p>
          <a:p>
            <a:pPr>
              <a:lnSpc>
                <a:spcPct val="150000"/>
              </a:lnSpc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To system ćwiczenia umiejętności słuchania, stworzony i rozwinięty przez francuskiego lekarza, Alfreda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Tomatisa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Nie można utożsamiać słuchania ze słyszeniem.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„Słuchanie ma się tak do słyszenia, jak patrzenie do widzenia.” (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A.Tomatis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Słuchanie (uwaga słuchowa) to umiejętność uważnego używania słuchu w celu uczenia się i komunikowania.</a:t>
            </a:r>
            <a:endParaRPr lang="pl-PL" dirty="0"/>
          </a:p>
        </p:txBody>
      </p:sp>
      <p:pic>
        <p:nvPicPr>
          <p:cNvPr id="10" name="Obraz 9" descr="Strona główna">
            <a:hlinkClick r:id="rId3" tooltip="&quot;Strona główna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16632"/>
            <a:ext cx="1866900" cy="182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Znalezione obrazy dla zapytania alfred toma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8675" y="0"/>
            <a:ext cx="4505325" cy="4505325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0"/>
            <a:ext cx="8229600" cy="1143000"/>
          </a:xfrm>
        </p:spPr>
        <p:txBody>
          <a:bodyPr/>
          <a:lstStyle/>
          <a:p>
            <a:r>
              <a:rPr lang="pl-PL" dirty="0" smtClean="0"/>
              <a:t>Alfred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Tomatis</a:t>
            </a:r>
            <a:r>
              <a:rPr lang="pl-PL" dirty="0" smtClean="0"/>
              <a:t> (1920-2001)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00808"/>
            <a:ext cx="8229600" cy="5157192"/>
          </a:xfrm>
        </p:spPr>
        <p:txBody>
          <a:bodyPr>
            <a:normAutofit fontScale="85000" lnSpcReduction="10000"/>
          </a:bodyPr>
          <a:lstStyle/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Lekarz otolaryngolog, chirurg i foniatra</a:t>
            </a:r>
          </a:p>
          <a:p>
            <a:pPr>
              <a:buNone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Syn Humberta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Tomatisa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 śpiewaka operowego</a:t>
            </a:r>
          </a:p>
          <a:p>
            <a:pPr>
              <a:buNone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Na zlecenie Ministra Pracy zajmował się                                                problemem uszkodzenia słuchu jako choroby                                                              zawodowej, a jego prywatna praktyka lekarska cieszyła się dużym powodzeniem wśród śpiewaków</a:t>
            </a:r>
          </a:p>
          <a:p>
            <a:pPr>
              <a:buNone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Badał związek między słuchem i fonacją, a szerzej – między słuchaniem            a komunikacją</a:t>
            </a:r>
          </a:p>
          <a:p>
            <a:pPr>
              <a:buNone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Wykładał w Szkole Antropologii oraz Szkole Psychologów w Paryżu</a:t>
            </a:r>
          </a:p>
          <a:p>
            <a:pPr>
              <a:buNone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Jest autorem 14 książek i licznych artykułów</a:t>
            </a:r>
          </a:p>
          <a:p>
            <a:pPr>
              <a:buNone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Naukowe podejście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Gdy </a:t>
            </a:r>
            <a:r>
              <a:rPr lang="pl-PL" sz="7200" dirty="0">
                <a:latin typeface="Arial" pitchFamily="34" charset="0"/>
                <a:cs typeface="Arial" pitchFamily="34" charset="0"/>
              </a:rPr>
              <a:t>zaburzone jest słuchanie (uwaga słuchowa), wpływa to na cały układ 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słuchowy. A </a:t>
            </a:r>
            <a:r>
              <a:rPr lang="pl-PL" sz="7200" dirty="0">
                <a:latin typeface="Arial" pitchFamily="34" charset="0"/>
                <a:cs typeface="Arial" pitchFamily="34" charset="0"/>
              </a:rPr>
              <a:t>ponieważ </a:t>
            </a:r>
            <a:r>
              <a:rPr lang="pl-PL" sz="7200" b="1" dirty="0">
                <a:latin typeface="Arial" pitchFamily="34" charset="0"/>
                <a:cs typeface="Arial" pitchFamily="34" charset="0"/>
              </a:rPr>
              <a:t>układ słuchowy to najważniejszy integrator sensoryczny naszego ciała</a:t>
            </a:r>
            <a:r>
              <a:rPr lang="pl-PL" sz="7200" dirty="0">
                <a:latin typeface="Arial" pitchFamily="34" charset="0"/>
                <a:cs typeface="Arial" pitchFamily="34" charset="0"/>
              </a:rPr>
              <a:t>, takie zaburzenie może negatywnie 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wpływać               na </a:t>
            </a:r>
            <a:r>
              <a:rPr lang="pl-PL" sz="7200" dirty="0">
                <a:latin typeface="Arial" pitchFamily="34" charset="0"/>
                <a:cs typeface="Arial" pitchFamily="34" charset="0"/>
              </a:rPr>
              <a:t>rozwój 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osobisty i </a:t>
            </a:r>
            <a:r>
              <a:rPr lang="pl-PL" sz="7200" dirty="0">
                <a:latin typeface="Arial" pitchFamily="34" charset="0"/>
                <a:cs typeface="Arial" pitchFamily="34" charset="0"/>
              </a:rPr>
              <a:t>dobre samopoczucie. </a:t>
            </a:r>
            <a:endParaRPr lang="pl-PL" sz="7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Działając u podstaw procesu odbioru i integracji informacji zmysłowych, Metoda </a:t>
            </a:r>
            <a:r>
              <a:rPr lang="pl-PL" sz="7200" dirty="0" err="1" smtClean="0">
                <a:latin typeface="Arial" pitchFamily="34" charset="0"/>
                <a:cs typeface="Arial" pitchFamily="34" charset="0"/>
              </a:rPr>
              <a:t>Tomatisa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® pomaga stymulować mózg i redukować problemy wynikające z nieprawidłowości w uwadze słuchowej.</a:t>
            </a:r>
          </a:p>
          <a:p>
            <a:pPr algn="just">
              <a:lnSpc>
                <a:spcPct val="170000"/>
              </a:lnSpc>
              <a:buNone/>
            </a:pPr>
            <a:endParaRPr lang="pl-PL" sz="7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Celem metody jest przywrócenie prawidłowego poziomu uwagi słuchowej.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7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Wiążąc ze sobą psychologię, anatomię i fizjologię, Metoda </a:t>
            </a:r>
            <a:r>
              <a:rPr lang="pl-PL" sz="7200" dirty="0" err="1" smtClean="0">
                <a:latin typeface="Arial" pitchFamily="34" charset="0"/>
                <a:cs typeface="Arial" pitchFamily="34" charset="0"/>
              </a:rPr>
              <a:t>Tomatisa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® czerpie z dokonań </a:t>
            </a:r>
            <a:r>
              <a:rPr lang="pl-PL" sz="7200" dirty="0" err="1" smtClean="0">
                <a:latin typeface="Arial" pitchFamily="34" charset="0"/>
                <a:cs typeface="Arial" pitchFamily="34" charset="0"/>
              </a:rPr>
              <a:t>neuronauki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 i nauk kognitywnych.</a:t>
            </a:r>
          </a:p>
          <a:p>
            <a:pPr algn="just">
              <a:lnSpc>
                <a:spcPct val="170000"/>
              </a:lnSpc>
            </a:pPr>
            <a:endParaRPr lang="pl-PL" dirty="0" smtClean="0"/>
          </a:p>
          <a:p>
            <a:pPr algn="just">
              <a:lnSpc>
                <a:spcPct val="170000"/>
              </a:lnSpc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dirty="0"/>
              <a:t>	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Metoda </a:t>
            </a:r>
            <a:r>
              <a:rPr lang="pl-PL" b="1" dirty="0" err="1" smtClean="0"/>
              <a:t>Tomatisa</a:t>
            </a:r>
            <a:r>
              <a:rPr lang="pl-PL" b="1" dirty="0" smtClean="0"/>
              <a:t> wpływa na:</a:t>
            </a:r>
            <a:endParaRPr lang="pl-PL" b="1" dirty="0"/>
          </a:p>
        </p:txBody>
      </p:sp>
      <p:pic>
        <p:nvPicPr>
          <p:cNvPr id="4" name="Symbol zastępczy zawartości 3" descr="Attenti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1029464" cy="102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Dynamis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8920"/>
            <a:ext cx="657612" cy="100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Languag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933056"/>
            <a:ext cx="561980" cy="124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 descr="Motor skills and balanc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373216"/>
            <a:ext cx="1270640" cy="104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907704" y="1454007"/>
            <a:ext cx="68407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UWAGĘ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Dzięki specjalnie zdefiniowanym kontrastom Metoda </a:t>
            </a:r>
            <a:r>
              <a:rPr kumimoji="0" lang="pl-PL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Tomatisa</a:t>
            </a:r>
            <a:r>
              <a:rPr kumimoji="0" lang="pl-P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® pomaga mózgowi rozwijać mechanizmy wykrywania zmian i lepiej skupiać uwagę.</a:t>
            </a:r>
            <a:endParaRPr kumimoji="0" lang="pl-PL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907704" y="2492896"/>
            <a:ext cx="64087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+mj-lt"/>
                <a:cs typeface="Arial" pitchFamily="34" charset="0"/>
              </a:rPr>
              <a:t>MOBLIZACJĘ MIĘŚNI UCHA ŚRODKOWEGO</a:t>
            </a:r>
          </a:p>
          <a:p>
            <a:r>
              <a:rPr lang="pl-PL" sz="1400" dirty="0" smtClean="0"/>
              <a:t>Nasz mózg właśnie zmysłowi słuchu zawdzięcza ponad 80% stymulacji.                                           </a:t>
            </a:r>
            <a:r>
              <a:rPr lang="pl-PL" sz="1400" b="1" dirty="0" smtClean="0"/>
              <a:t>Ucho jako całość jest zaangażowane w liczne procesy:</a:t>
            </a:r>
          </a:p>
          <a:p>
            <a:pPr>
              <a:buFontTx/>
              <a:buChar char="-"/>
            </a:pPr>
            <a:r>
              <a:rPr lang="pl-PL" sz="1400" b="1" dirty="0" smtClean="0"/>
              <a:t> stymulacji mózgu (pobudzenie kory mózgowej)</a:t>
            </a:r>
          </a:p>
          <a:p>
            <a:pPr>
              <a:buFontTx/>
              <a:buChar char="-"/>
            </a:pPr>
            <a:r>
              <a:rPr lang="pl-PL" sz="1400" b="1" dirty="0" smtClean="0"/>
              <a:t> emocje i stres</a:t>
            </a:r>
          </a:p>
          <a:p>
            <a:pPr>
              <a:buFontTx/>
              <a:buChar char="-"/>
            </a:pPr>
            <a:r>
              <a:rPr lang="pl-PL" sz="1400" b="1" dirty="0" smtClean="0"/>
              <a:t> socjalizację</a:t>
            </a:r>
          </a:p>
          <a:p>
            <a:pPr>
              <a:buFontTx/>
              <a:buChar char="-"/>
            </a:pPr>
            <a:r>
              <a:rPr lang="pl-PL" sz="1400" b="1" dirty="0" smtClean="0"/>
              <a:t> język (ojczysty i nauka języków obcych)  </a:t>
            </a:r>
            <a:endParaRPr lang="pl-PL" sz="1400" b="1" dirty="0" smtClean="0">
              <a:latin typeface="+mj-lt"/>
              <a:cs typeface="Arial" pitchFamily="34" charset="0"/>
            </a:endParaRPr>
          </a:p>
          <a:p>
            <a:endParaRPr lang="pl-PL" sz="1400" b="1" dirty="0" smtClean="0">
              <a:latin typeface="+mj-lt"/>
              <a:cs typeface="Arial" pitchFamily="34" charset="0"/>
            </a:endParaRPr>
          </a:p>
          <a:p>
            <a:endParaRPr lang="pl-PL" sz="1400" b="1" dirty="0">
              <a:latin typeface="+mj-lt"/>
              <a:cs typeface="Arial" pitchFamily="34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1907704" y="4221088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l-PL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MOWĘ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l-PL" sz="1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Poprawiając </a:t>
            </a:r>
            <a:r>
              <a:rPr lang="pl-PL" sz="1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fonologiczną i rytmiczną percepcję głosu, Metoda </a:t>
            </a:r>
            <a:r>
              <a:rPr lang="pl-PL" sz="1400" dirty="0" err="1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Tomatisa</a:t>
            </a:r>
            <a:r>
              <a:rPr lang="pl-PL" sz="1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® </a:t>
            </a:r>
            <a:r>
              <a:rPr lang="pl-PL" sz="1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pomaga                                     w </a:t>
            </a:r>
            <a:r>
              <a:rPr lang="pl-PL" sz="1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interpretacji najważniejszych dźwięków mowy i przychodzi z pomocą osobom, u których </a:t>
            </a:r>
            <a:r>
              <a:rPr lang="pl-PL" sz="1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występują zaburzenia </a:t>
            </a:r>
            <a:r>
              <a:rPr lang="pl-PL" sz="1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mowy i trudności w uczeniu się.</a:t>
            </a:r>
            <a:endParaRPr lang="pl-PL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907704" y="5517232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MOTORYKĘ I RÓWNOWAGĘ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Metoda </a:t>
            </a:r>
            <a:r>
              <a:rPr kumimoji="0" lang="pl-PL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Tomatisa</a:t>
            </a:r>
            <a:r>
              <a:rPr kumimoji="0" lang="pl-P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® może być stosowana jako uzupełnienie terapii w przypadku zaburzeń motorycznych. Ponadto, z powodu ścisłego powiązania z mózgiem, przedsionek odgrywa podstawową rolę w przyswajaniu rytmów muzyki i głosu.</a:t>
            </a:r>
            <a:endParaRPr kumimoji="0" lang="pl-PL" sz="7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dobny obraz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77493" cy="300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116632"/>
            <a:ext cx="5328592" cy="504056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Oryginalny system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924944"/>
            <a:ext cx="8712968" cy="3933056"/>
          </a:xfrm>
        </p:spPr>
        <p:txBody>
          <a:bodyPr>
            <a:normAutofit/>
          </a:bodyPr>
          <a:lstStyle/>
          <a:p>
            <a:pPr marL="358775" lvl="8" indent="-358775">
              <a:tabLst>
                <a:tab pos="442913" algn="l"/>
              </a:tabLst>
            </a:pPr>
            <a:r>
              <a:rPr lang="pl-PL" sz="3200" dirty="0" smtClean="0"/>
              <a:t>Fizjologia jako jego podstawa</a:t>
            </a:r>
          </a:p>
          <a:p>
            <a:pPr marL="358775" lvl="8" indent="-358775">
              <a:tabLst>
                <a:tab pos="442913" algn="l"/>
              </a:tabLst>
            </a:pPr>
            <a:r>
              <a:rPr lang="pl-PL" sz="3200" dirty="0" smtClean="0"/>
              <a:t>Szczególne pojmowanie ucha – jest ono traktowane jako jedna całość</a:t>
            </a:r>
          </a:p>
          <a:p>
            <a:pPr marL="358775" lvl="8" indent="-358775">
              <a:tabLst>
                <a:tab pos="442913" algn="l"/>
              </a:tabLst>
            </a:pPr>
            <a:r>
              <a:rPr lang="pl-PL" sz="3200" dirty="0" smtClean="0"/>
              <a:t>Relacja między słuchem a głosem</a:t>
            </a:r>
          </a:p>
          <a:p>
            <a:pPr marL="358775" lvl="8" indent="-358775">
              <a:tabLst>
                <a:tab pos="442913" algn="l"/>
              </a:tabLst>
            </a:pPr>
            <a:r>
              <a:rPr lang="pl-PL" sz="3200" dirty="0" smtClean="0"/>
              <a:t>Znaczenie życia płodowego</a:t>
            </a:r>
          </a:p>
          <a:p>
            <a:pPr marL="358775" lvl="8" indent="-358775">
              <a:tabLst>
                <a:tab pos="442913" algn="l"/>
              </a:tabLst>
            </a:pPr>
            <a:r>
              <a:rPr lang="pl-PL" sz="3200" dirty="0" smtClean="0"/>
              <a:t>Specjalna metoda zastosowania: bramkowanie elektroniczne (</a:t>
            </a:r>
            <a:r>
              <a:rPr lang="pl-PL" sz="3200" dirty="0" err="1" smtClean="0"/>
              <a:t>gating</a:t>
            </a:r>
            <a:r>
              <a:rPr lang="pl-PL" sz="3200" dirty="0" smtClean="0"/>
              <a:t>)</a:t>
            </a:r>
            <a:endParaRPr lang="pl-PL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495674"/>
            <a:ext cx="4772025" cy="336232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EEG BIOFEEDBACK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sz="3600" dirty="0" smtClean="0">
                <a:cs typeface="Arial" pitchFamily="34" charset="0"/>
              </a:rPr>
              <a:t>Stymuluje aktywność mózgu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72816"/>
            <a:ext cx="9001156" cy="435334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Biofeedback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– „biologiczne sprzężenie zwrotne” </a:t>
            </a:r>
          </a:p>
          <a:p>
            <a:pPr>
              <a:lnSpc>
                <a:spcPct val="170000"/>
              </a:lnSpc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to dostarczanie trenującemu informacji zwrotnej („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feedback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”)                            o zmianach parametrów fizjologicznych organizmu.</a:t>
            </a:r>
          </a:p>
          <a:p>
            <a:pPr>
              <a:lnSpc>
                <a:spcPct val="170000"/>
              </a:lnSpc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Podstawą treningu jest wykorzystywanie                             plastyczności mózgu polegającej na                                        zdolności neuronów do trwałych                                       przekształceń funkcjonalnych.</a:t>
            </a:r>
          </a:p>
          <a:p>
            <a:pPr algn="just">
              <a:buNone/>
            </a:pP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4776465" cy="306549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6314" y="214290"/>
            <a:ext cx="4042792" cy="1143000"/>
          </a:xfrm>
        </p:spPr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Biofeedback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to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9190" y="1500174"/>
            <a:ext cx="4114800" cy="19288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Trening mózgu                                       a nie umysłu</a:t>
            </a:r>
          </a:p>
          <a:p>
            <a:pPr>
              <a:lnSpc>
                <a:spcPct val="170000"/>
              </a:lnSpc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Metoda nieinwazyjna         przyjazna dla dziecka</a:t>
            </a: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 smtClean="0"/>
          </a:p>
        </p:txBody>
      </p:sp>
      <p:sp>
        <p:nvSpPr>
          <p:cNvPr id="6" name="Prostokąt 5"/>
          <p:cNvSpPr/>
          <p:nvPr/>
        </p:nvSpPr>
        <p:spPr>
          <a:xfrm>
            <a:off x="285720" y="3429000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000" dirty="0" smtClean="0"/>
              <a:t>Terapia EEG </a:t>
            </a:r>
            <a:r>
              <a:rPr lang="pl-PL" sz="2000" dirty="0" err="1" smtClean="0"/>
              <a:t>Biofeedback</a:t>
            </a:r>
            <a:r>
              <a:rPr lang="pl-PL" sz="2000" dirty="0" smtClean="0"/>
              <a:t> wykorzystywana jest zarówno w profilaktyce, rozwiązywaniu problemów szkolnych i emocjonalnych jak i leczeniu wielu chorób. EEG </a:t>
            </a:r>
            <a:r>
              <a:rPr lang="pl-PL" sz="2000" dirty="0" err="1" smtClean="0"/>
              <a:t>Biofeedback</a:t>
            </a:r>
            <a:r>
              <a:rPr lang="pl-PL" sz="2000" dirty="0" smtClean="0"/>
              <a:t> jest trwałą i skuteczną metodą treningową, wykorzystującą plastyczność mózgu. Pod wpływem ćwiczeń tworzą się           w mózgu nowe połączenia (synapsy) i komórki nerwowe. Jej olbrzymią zaletą jest brak skutków ubocznych.</a:t>
            </a:r>
            <a:endParaRPr lang="pl-PL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Biofeedback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Autofit/>
          </a:bodyPr>
          <a:lstStyle/>
          <a:p>
            <a:r>
              <a:rPr lang="pl-PL" sz="2100" dirty="0" smtClean="0"/>
              <a:t>Obecnie coraz częściej w terapii dziecka z autyzmem stosuje się terapię EEG </a:t>
            </a:r>
            <a:r>
              <a:rPr lang="pl-PL" sz="2100" dirty="0" err="1" smtClean="0"/>
              <a:t>Biofeedback</a:t>
            </a:r>
            <a:r>
              <a:rPr lang="pl-PL" sz="2100" dirty="0" smtClean="0"/>
              <a:t>, zwaną też „terapią XXI wieku”. Jest to oficjalna metoda terapeutyczna wpisana do Międzynarodowego Spisu Procedur Medycznych, stosowna z powodzeniem już niemal na całym świecie.        W Polsce dostępna jest od około dziesięciu lat. Daje ona dobre rezultaty i doskonaląc pracę mózgu, wpływa pozytywnie na funkcjonowanie dziecka. Badania kliniczne prowadzone w ADD Centre w Kanadzie na dzieciach z syndromem </a:t>
            </a:r>
            <a:r>
              <a:rPr lang="pl-PL" sz="2100" dirty="0" err="1" smtClean="0"/>
              <a:t>Aspergera</a:t>
            </a:r>
            <a:r>
              <a:rPr lang="pl-PL" sz="2100" dirty="0" smtClean="0"/>
              <a:t> wykazały znaczące zmniejszenie objawów a także wzrost ilorazu inteligencji (IQ) średnio    o 9 punktów. Polskie badania i publikacje naukowe prof. W. </a:t>
            </a:r>
            <a:r>
              <a:rPr lang="pl-PL" sz="2100" dirty="0" err="1" smtClean="0"/>
              <a:t>Sobańca</a:t>
            </a:r>
            <a:r>
              <a:rPr lang="pl-PL" sz="2100" dirty="0" smtClean="0"/>
              <a:t>       z Uniwersytetu Medycznego w Białymstoku, tylko potwierdzają korzystny wpływ terapii EEG </a:t>
            </a:r>
            <a:r>
              <a:rPr lang="pl-PL" sz="2100" dirty="0" err="1" smtClean="0"/>
              <a:t>Biofeedbeack</a:t>
            </a:r>
            <a:r>
              <a:rPr lang="pl-PL" sz="2100" dirty="0" smtClean="0"/>
              <a:t> w pracy również z dziećmi autystycznymi. Praktyka pokazuje, że już po 20 treningach można osiągnąć postępy w funkcjonowaniu dziecka, a kolejne, systematycznie prowadzone treningi przynoszą dobre rezultaty. Oczywiście tempo terapii musi być indywidualnie dostosowane do możliwości dziecka       a sama terapia prowadzona przez wykwalifikowanych terapeutów. </a:t>
            </a:r>
            <a:endParaRPr lang="pl-PL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664</Words>
  <Application>Microsoft Office PowerPoint</Application>
  <PresentationFormat>Pokaz na ekranie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IQarium</vt:lpstr>
      <vt:lpstr>Metoda TOMATISA Stymuluje mózg muzyką i głosem</vt:lpstr>
      <vt:lpstr>Alfred Tomatis (1920-2001)</vt:lpstr>
      <vt:lpstr>Naukowe podejście  </vt:lpstr>
      <vt:lpstr>Metoda Tomatisa wpływa na:</vt:lpstr>
      <vt:lpstr>                      Oryginalny system</vt:lpstr>
      <vt:lpstr>EEG BIOFEEDBACK Stymuluje aktywność mózgu </vt:lpstr>
      <vt:lpstr>Biofeedback to</vt:lpstr>
      <vt:lpstr>Biofeedback</vt:lpstr>
      <vt:lpstr>Slajd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IQarium</dc:title>
  <dc:creator>Kinga Rudzka-Kawa</dc:creator>
  <cp:lastModifiedBy>Operator</cp:lastModifiedBy>
  <cp:revision>45</cp:revision>
  <dcterms:created xsi:type="dcterms:W3CDTF">2019-03-17T10:40:02Z</dcterms:created>
  <dcterms:modified xsi:type="dcterms:W3CDTF">2019-03-18T15:33:08Z</dcterms:modified>
</cp:coreProperties>
</file>