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77" d="100"/>
          <a:sy n="77" d="100"/>
        </p:scale>
        <p:origin x="10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11/7/2018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11/7/2018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D579530-1077-46B3-BD5C-81BB270A1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0" name="Rectangle 9">
              <a:extLst>
                <a:ext uri="{FF2B5EF4-FFF2-40B4-BE49-F238E27FC236}">
                  <a16:creationId xmlns:a16="http://schemas.microsoft.com/office/drawing/2014/main" id="{ACBB106A-B366-4349-B59F-E8FBDADD8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113FC03B-24E4-4A3F-9626-CC7F6356BC9E}"/>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pic>
        <p:nvPicPr>
          <p:cNvPr id="4" name="Obrázok 4" descr="Obrázok, na ktorom je vnútri, stena, stôl, počítač&#10;&#10;Popis vygenerovaný s veľmi vysokou spoľahlivosťou">
            <a:extLst>
              <a:ext uri="{FF2B5EF4-FFF2-40B4-BE49-F238E27FC236}">
                <a16:creationId xmlns:a16="http://schemas.microsoft.com/office/drawing/2014/main" id="{EB6B8635-6A0D-4B46-98EC-3065F9B54F3A}"/>
              </a:ext>
            </a:extLst>
          </p:cNvPr>
          <p:cNvPicPr>
            <a:picLocks noChangeAspect="1"/>
          </p:cNvPicPr>
          <p:nvPr/>
        </p:nvPicPr>
        <p:blipFill rotWithShape="1">
          <a:blip r:embed="rId4">
            <a:alphaModFix amt="30000"/>
            <a:extLst/>
          </a:blip>
          <a:srcRect t="11240" b="4780"/>
          <a:stretch/>
        </p:blipFill>
        <p:spPr>
          <a:xfrm>
            <a:off x="-2" y="10"/>
            <a:ext cx="12188389" cy="6857990"/>
          </a:xfrm>
          <a:prstGeom prst="rect">
            <a:avLst/>
          </a:prstGeom>
        </p:spPr>
      </p:pic>
      <p:grpSp>
        <p:nvGrpSpPr>
          <p:cNvPr id="13" name="Group 12">
            <a:extLst>
              <a:ext uri="{FF2B5EF4-FFF2-40B4-BE49-F238E27FC236}">
                <a16:creationId xmlns:a16="http://schemas.microsoft.com/office/drawing/2014/main" id="{83F79A5F-63B5-4802-B39B-BF0F89DDDA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235200"/>
            <a:ext cx="10982062" cy="2396067"/>
            <a:chOff x="605895" y="2235200"/>
            <a:chExt cx="10982062" cy="2396067"/>
          </a:xfrm>
        </p:grpSpPr>
        <p:sp>
          <p:nvSpPr>
            <p:cNvPr id="14" name="Round Diagonal Corner Rectangle 7">
              <a:extLst>
                <a:ext uri="{FF2B5EF4-FFF2-40B4-BE49-F238E27FC236}">
                  <a16:creationId xmlns:a16="http://schemas.microsoft.com/office/drawing/2014/main" id="{00D14BF7-A799-4EDA-8C19-CED0B8EC52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AF292344-73C8-4E53-85C0-8CDB23EB53B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p:grpSpPr>
          <p:sp>
            <p:nvSpPr>
              <p:cNvPr id="16" name="Freeform 32">
                <a:extLst>
                  <a:ext uri="{FF2B5EF4-FFF2-40B4-BE49-F238E27FC236}">
                    <a16:creationId xmlns:a16="http://schemas.microsoft.com/office/drawing/2014/main" id="{4781E776-A0A7-4FB6-958B-8389BBA56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7" name="Freeform 33">
                <a:extLst>
                  <a:ext uri="{FF2B5EF4-FFF2-40B4-BE49-F238E27FC236}">
                    <a16:creationId xmlns:a16="http://schemas.microsoft.com/office/drawing/2014/main" id="{0F004D56-F177-45BC-8965-B72DB88A08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8" name="Freeform 34">
                <a:extLst>
                  <a:ext uri="{FF2B5EF4-FFF2-40B4-BE49-F238E27FC236}">
                    <a16:creationId xmlns:a16="http://schemas.microsoft.com/office/drawing/2014/main" id="{5F2F1F83-817B-4678-B0AE-8FFDC49FC8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9" name="Freeform 37">
                <a:extLst>
                  <a:ext uri="{FF2B5EF4-FFF2-40B4-BE49-F238E27FC236}">
                    <a16:creationId xmlns:a16="http://schemas.microsoft.com/office/drawing/2014/main" id="{F908EB47-32F4-4E82-BF56-FD25BB0747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0" name="Freeform 35">
                <a:extLst>
                  <a:ext uri="{FF2B5EF4-FFF2-40B4-BE49-F238E27FC236}">
                    <a16:creationId xmlns:a16="http://schemas.microsoft.com/office/drawing/2014/main" id="{0966000D-B975-4E8A-9BF2-EACF21640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1" name="Freeform 36">
                <a:extLst>
                  <a:ext uri="{FF2B5EF4-FFF2-40B4-BE49-F238E27FC236}">
                    <a16:creationId xmlns:a16="http://schemas.microsoft.com/office/drawing/2014/main" id="{A9554499-6796-4AEE-B012-34A5B9A585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2" name="Freeform 38">
                <a:extLst>
                  <a:ext uri="{FF2B5EF4-FFF2-40B4-BE49-F238E27FC236}">
                    <a16:creationId xmlns:a16="http://schemas.microsoft.com/office/drawing/2014/main" id="{9DD40864-34BD-491F-B591-180E7B32C1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3" name="Freeform 39">
                <a:extLst>
                  <a:ext uri="{FF2B5EF4-FFF2-40B4-BE49-F238E27FC236}">
                    <a16:creationId xmlns:a16="http://schemas.microsoft.com/office/drawing/2014/main" id="{2623F54C-4373-4D30-90DB-3129BDDF54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4" name="Freeform 40">
                <a:extLst>
                  <a:ext uri="{FF2B5EF4-FFF2-40B4-BE49-F238E27FC236}">
                    <a16:creationId xmlns:a16="http://schemas.microsoft.com/office/drawing/2014/main" id="{1FF42884-D4B2-462F-9FA7-4FA8925322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5" name="Rectangle 41">
                <a:extLst>
                  <a:ext uri="{FF2B5EF4-FFF2-40B4-BE49-F238E27FC236}">
                    <a16:creationId xmlns:a16="http://schemas.microsoft.com/office/drawing/2014/main" id="{27F4D4BA-37F5-4D54-BDFF-733F621D5DB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sp>
            <p:nvSpPr>
              <p:cNvPr id="26" name="Freeform 32">
                <a:extLst>
                  <a:ext uri="{FF2B5EF4-FFF2-40B4-BE49-F238E27FC236}">
                    <a16:creationId xmlns:a16="http://schemas.microsoft.com/office/drawing/2014/main" id="{29E4A0E5-0441-4563-A947-12A578110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7" name="Freeform 33">
                <a:extLst>
                  <a:ext uri="{FF2B5EF4-FFF2-40B4-BE49-F238E27FC236}">
                    <a16:creationId xmlns:a16="http://schemas.microsoft.com/office/drawing/2014/main" id="{4A8D89B4-AD1B-410A-870B-1042E075A04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8" name="Freeform 34">
                <a:extLst>
                  <a:ext uri="{FF2B5EF4-FFF2-40B4-BE49-F238E27FC236}">
                    <a16:creationId xmlns:a16="http://schemas.microsoft.com/office/drawing/2014/main" id="{DFC54570-9F45-44E6-AC94-4B3192D44B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9" name="Freeform 37">
                <a:extLst>
                  <a:ext uri="{FF2B5EF4-FFF2-40B4-BE49-F238E27FC236}">
                    <a16:creationId xmlns:a16="http://schemas.microsoft.com/office/drawing/2014/main" id="{A976F76C-4BBB-4CD4-9270-5E4E8802B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0" name="Freeform 35">
                <a:extLst>
                  <a:ext uri="{FF2B5EF4-FFF2-40B4-BE49-F238E27FC236}">
                    <a16:creationId xmlns:a16="http://schemas.microsoft.com/office/drawing/2014/main" id="{06081E5F-35E2-4E9E-A0DA-9E2F769C4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1" name="Freeform 36">
                <a:extLst>
                  <a:ext uri="{FF2B5EF4-FFF2-40B4-BE49-F238E27FC236}">
                    <a16:creationId xmlns:a16="http://schemas.microsoft.com/office/drawing/2014/main" id="{7B7B4F78-1391-433D-AAE5-0FA8B8EE18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2" name="Freeform 38">
                <a:extLst>
                  <a:ext uri="{FF2B5EF4-FFF2-40B4-BE49-F238E27FC236}">
                    <a16:creationId xmlns:a16="http://schemas.microsoft.com/office/drawing/2014/main" id="{EF63F42B-29ED-4285-99D1-5FA657DA92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3" name="Freeform 39">
                <a:extLst>
                  <a:ext uri="{FF2B5EF4-FFF2-40B4-BE49-F238E27FC236}">
                    <a16:creationId xmlns:a16="http://schemas.microsoft.com/office/drawing/2014/main" id="{EB7A6053-A7CF-4785-B396-6F70D6EBE9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4" name="Freeform 40">
                <a:extLst>
                  <a:ext uri="{FF2B5EF4-FFF2-40B4-BE49-F238E27FC236}">
                    <a16:creationId xmlns:a16="http://schemas.microsoft.com/office/drawing/2014/main" id="{E6337518-A10D-47A5-BD86-6D1F3FAF3C9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5" name="Rectangle 41">
                <a:extLst>
                  <a:ext uri="{FF2B5EF4-FFF2-40B4-BE49-F238E27FC236}">
                    <a16:creationId xmlns:a16="http://schemas.microsoft.com/office/drawing/2014/main" id="{7591C37F-6498-4992-992D-D413A84752D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grpSp>
      </p:grpSp>
      <p:sp>
        <p:nvSpPr>
          <p:cNvPr id="2" name="Title 1"/>
          <p:cNvSpPr>
            <a:spLocks noGrp="1"/>
          </p:cNvSpPr>
          <p:nvPr>
            <p:ph type="ctrTitle"/>
          </p:nvPr>
        </p:nvSpPr>
        <p:spPr>
          <a:xfrm>
            <a:off x="2667000" y="2328334"/>
            <a:ext cx="6858000" cy="1367896"/>
          </a:xfrm>
        </p:spPr>
        <p:txBody>
          <a:bodyPr>
            <a:normAutofit/>
          </a:bodyPr>
          <a:lstStyle/>
          <a:p>
            <a:pPr algn="ctr"/>
            <a:r>
              <a:rPr lang="en-US" dirty="0" err="1"/>
              <a:t>Počítačové</a:t>
            </a:r>
            <a:r>
              <a:rPr lang="en-US" dirty="0"/>
              <a:t> </a:t>
            </a:r>
            <a:r>
              <a:rPr lang="en-US" dirty="0" err="1"/>
              <a:t>vírusy</a:t>
            </a:r>
            <a:endParaRPr lang="sk-SK"/>
          </a:p>
          <a:p>
            <a:pPr algn="ctr"/>
            <a:endParaRPr lang="en-US"/>
          </a:p>
        </p:txBody>
      </p:sp>
      <p:sp>
        <p:nvSpPr>
          <p:cNvPr id="3" name="Subtitle 2"/>
          <p:cNvSpPr>
            <a:spLocks noGrp="1"/>
          </p:cNvSpPr>
          <p:nvPr>
            <p:ph type="subTitle" idx="1"/>
          </p:nvPr>
        </p:nvSpPr>
        <p:spPr>
          <a:xfrm>
            <a:off x="2667001" y="3602038"/>
            <a:ext cx="6857999" cy="953029"/>
          </a:xfrm>
        </p:spPr>
        <p:txBody>
          <a:bodyPr vert="horz" lIns="91440" tIns="45720" rIns="91440" bIns="45720" rtlCol="0">
            <a:normAutofit/>
          </a:bodyPr>
          <a:lstStyle/>
          <a:p>
            <a:pPr algn="ctr"/>
            <a:r>
              <a:rPr lang="en-US" dirty="0"/>
              <a:t>Matej </a:t>
            </a:r>
            <a:r>
              <a:rPr lang="en-US" dirty="0" err="1"/>
              <a:t>urminský</a:t>
            </a:r>
            <a:endParaRPr lang="en-US" err="1"/>
          </a:p>
        </p:txBody>
      </p:sp>
    </p:spTree>
    <p:extLst>
      <p:ext uri="{BB962C8B-B14F-4D97-AF65-F5344CB8AC3E}">
        <p14:creationId xmlns:p14="http://schemas.microsoft.com/office/powerpoint/2010/main" val="38561443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B8865A-EF7D-45E6-A398-1A6C9560A8F4}"/>
              </a:ext>
            </a:extLst>
          </p:cNvPr>
          <p:cNvSpPr>
            <a:spLocks noGrp="1"/>
          </p:cNvSpPr>
          <p:nvPr>
            <p:ph type="title"/>
          </p:nvPr>
        </p:nvSpPr>
        <p:spPr/>
        <p:txBody>
          <a:bodyPr/>
          <a:lstStyle/>
          <a:p>
            <a:r>
              <a:rPr lang="en-US" dirty="0"/>
              <a:t>POČÍTAČOVÉ VÍRUSY</a:t>
            </a:r>
            <a:endParaRPr lang="sk-SK"/>
          </a:p>
          <a:p>
            <a:endParaRPr lang="sk-SK" dirty="0"/>
          </a:p>
        </p:txBody>
      </p:sp>
      <p:sp>
        <p:nvSpPr>
          <p:cNvPr id="3" name="Zástupný objekt pre obsah 2">
            <a:extLst>
              <a:ext uri="{FF2B5EF4-FFF2-40B4-BE49-F238E27FC236}">
                <a16:creationId xmlns:a16="http://schemas.microsoft.com/office/drawing/2014/main" id="{019AE0FF-45B6-4D94-A487-B56713AA0647}"/>
              </a:ext>
            </a:extLst>
          </p:cNvPr>
          <p:cNvSpPr>
            <a:spLocks noGrp="1"/>
          </p:cNvSpPr>
          <p:nvPr>
            <p:ph idx="1"/>
          </p:nvPr>
        </p:nvSpPr>
        <p:spPr/>
        <p:txBody>
          <a:bodyPr vert="horz" lIns="91440" tIns="45720" rIns="91440" bIns="45720" rtlCol="0" anchor="t">
            <a:noAutofit/>
          </a:bodyPr>
          <a:lstStyle/>
          <a:p>
            <a:r>
              <a:rPr lang="sk-SK" sz="2800" dirty="0"/>
              <a:t>Ako počítačové vírusy označujeme manipulačné programy alebo prídavné inštrukcie, ktoré sa po vniknutí do systému skryto množia (kopírujú) a môžu neočakávane meniť činnosť programu - až po naprogramované „sebazničenie“ celých súborov s časovým oneskorením (tzv. časovaná bomba). Vírusy, ktoré prenikli do systému pomocou zdanlivo nevinných programov (tzv. trójske kone), môžu napríklad zničiť ochranu heslom. </a:t>
            </a:r>
            <a:br>
              <a:rPr lang="sk-SK" sz="2800" dirty="0"/>
            </a:br>
            <a:br>
              <a:rPr lang="sk-SK" sz="2800" dirty="0"/>
            </a:br>
            <a:endParaRPr lang="sk-SK" sz="2800" dirty="0"/>
          </a:p>
        </p:txBody>
      </p:sp>
    </p:spTree>
    <p:extLst>
      <p:ext uri="{BB962C8B-B14F-4D97-AF65-F5344CB8AC3E}">
        <p14:creationId xmlns:p14="http://schemas.microsoft.com/office/powerpoint/2010/main" val="10328135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4872A0B-8668-4500-9509-EAA581B26C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0" name="Rectangle 9">
              <a:extLst>
                <a:ext uri="{FF2B5EF4-FFF2-40B4-BE49-F238E27FC236}">
                  <a16:creationId xmlns:a16="http://schemas.microsoft.com/office/drawing/2014/main" id="{8B504305-5526-408E-85F7-F0BA7E527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5827CE64-2533-45A6-9A39-7D5052E5CEE0}"/>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Nadpis 1">
            <a:extLst>
              <a:ext uri="{FF2B5EF4-FFF2-40B4-BE49-F238E27FC236}">
                <a16:creationId xmlns:a16="http://schemas.microsoft.com/office/drawing/2014/main" id="{890BC2D1-7E81-4F8B-9E2E-680C217ED523}"/>
              </a:ext>
            </a:extLst>
          </p:cNvPr>
          <p:cNvSpPr>
            <a:spLocks noGrp="1"/>
          </p:cNvSpPr>
          <p:nvPr>
            <p:ph type="title"/>
          </p:nvPr>
        </p:nvSpPr>
        <p:spPr>
          <a:xfrm>
            <a:off x="6448425" y="618518"/>
            <a:ext cx="4598985" cy="1478570"/>
          </a:xfrm>
        </p:spPr>
        <p:txBody>
          <a:bodyPr>
            <a:normAutofit/>
          </a:bodyPr>
          <a:lstStyle/>
          <a:p>
            <a:endParaRPr lang="sk-SK"/>
          </a:p>
        </p:txBody>
      </p:sp>
      <p:pic>
        <p:nvPicPr>
          <p:cNvPr id="4" name="Obrázok 4">
            <a:extLst>
              <a:ext uri="{FF2B5EF4-FFF2-40B4-BE49-F238E27FC236}">
                <a16:creationId xmlns:a16="http://schemas.microsoft.com/office/drawing/2014/main" id="{30BC867B-AAAA-4752-9E4C-6CE071AF2FDA}"/>
              </a:ext>
            </a:extLst>
          </p:cNvPr>
          <p:cNvPicPr>
            <a:picLocks noChangeAspect="1"/>
          </p:cNvPicPr>
          <p:nvPr/>
        </p:nvPicPr>
        <p:blipFill rotWithShape="1">
          <a:blip r:embed="rId4"/>
          <a:srcRect l="27882" r="741"/>
          <a:stretch/>
        </p:blipFill>
        <p:spPr>
          <a:xfrm>
            <a:off x="-5597" y="10"/>
            <a:ext cx="6101597" cy="6857990"/>
          </a:xfrm>
          <a:prstGeom prst="rect">
            <a:avLst/>
          </a:prstGeom>
        </p:spPr>
      </p:pic>
      <p:grpSp>
        <p:nvGrpSpPr>
          <p:cNvPr id="13" name="Group 12">
            <a:extLst>
              <a:ext uri="{FF2B5EF4-FFF2-40B4-BE49-F238E27FC236}">
                <a16:creationId xmlns:a16="http://schemas.microsoft.com/office/drawing/2014/main" id="{240590EE-5428-41AA-95B2-96FCC1CE67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14" name="Rectangle 13">
              <a:extLst>
                <a:ext uri="{FF2B5EF4-FFF2-40B4-BE49-F238E27FC236}">
                  <a16:creationId xmlns:a16="http://schemas.microsoft.com/office/drawing/2014/main" id="{494DCC55-99C6-45CF-B357-E3848C80934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5" name="Freeform 6">
              <a:extLst>
                <a:ext uri="{FF2B5EF4-FFF2-40B4-BE49-F238E27FC236}">
                  <a16:creationId xmlns:a16="http://schemas.microsoft.com/office/drawing/2014/main" id="{63D64E32-FF0C-4665-B9D8-D1ECAAE5BA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 name="Freeform 7">
              <a:extLst>
                <a:ext uri="{FF2B5EF4-FFF2-40B4-BE49-F238E27FC236}">
                  <a16:creationId xmlns:a16="http://schemas.microsoft.com/office/drawing/2014/main" id="{3675001D-3840-4589-8190-505A7F52F0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 name="Rectangle 16">
              <a:extLst>
                <a:ext uri="{FF2B5EF4-FFF2-40B4-BE49-F238E27FC236}">
                  <a16:creationId xmlns:a16="http://schemas.microsoft.com/office/drawing/2014/main" id="{19E34E87-395F-4023-A80E-D1CBAAEBD9B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8" name="Freeform 9">
              <a:extLst>
                <a:ext uri="{FF2B5EF4-FFF2-40B4-BE49-F238E27FC236}">
                  <a16:creationId xmlns:a16="http://schemas.microsoft.com/office/drawing/2014/main" id="{6FB1B38F-1B92-41C3-AA1D-6D6440FB0D7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 name="Freeform 10">
              <a:extLst>
                <a:ext uri="{FF2B5EF4-FFF2-40B4-BE49-F238E27FC236}">
                  <a16:creationId xmlns:a16="http://schemas.microsoft.com/office/drawing/2014/main" id="{02FBE453-FBD2-4348-8DDA-4A023444E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0" name="Freeform 11">
              <a:extLst>
                <a:ext uri="{FF2B5EF4-FFF2-40B4-BE49-F238E27FC236}">
                  <a16:creationId xmlns:a16="http://schemas.microsoft.com/office/drawing/2014/main" id="{60D719E8-BF78-4F42-B9D1-7F5E02A36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1" name="Freeform 12">
              <a:extLst>
                <a:ext uri="{FF2B5EF4-FFF2-40B4-BE49-F238E27FC236}">
                  <a16:creationId xmlns:a16="http://schemas.microsoft.com/office/drawing/2014/main" id="{5EC70737-9C19-4CF5-84DA-B22A960D53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2" name="Freeform 13">
              <a:extLst>
                <a:ext uri="{FF2B5EF4-FFF2-40B4-BE49-F238E27FC236}">
                  <a16:creationId xmlns:a16="http://schemas.microsoft.com/office/drawing/2014/main" id="{88FD042E-E56E-4360-9620-F811AB9A33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3" name="Freeform 14">
              <a:extLst>
                <a:ext uri="{FF2B5EF4-FFF2-40B4-BE49-F238E27FC236}">
                  <a16:creationId xmlns:a16="http://schemas.microsoft.com/office/drawing/2014/main" id="{18F15D2B-0812-46F6-B0F4-6A6714B5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4" name="Freeform 15">
              <a:extLst>
                <a:ext uri="{FF2B5EF4-FFF2-40B4-BE49-F238E27FC236}">
                  <a16:creationId xmlns:a16="http://schemas.microsoft.com/office/drawing/2014/main" id="{0C2F2A50-98DD-4F92-BDFE-B72E235766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5" name="Freeform 16">
              <a:extLst>
                <a:ext uri="{FF2B5EF4-FFF2-40B4-BE49-F238E27FC236}">
                  <a16:creationId xmlns:a16="http://schemas.microsoft.com/office/drawing/2014/main" id="{473541D9-6DAE-4718-97D4-8952F4E7CC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6" name="Freeform 17">
              <a:extLst>
                <a:ext uri="{FF2B5EF4-FFF2-40B4-BE49-F238E27FC236}">
                  <a16:creationId xmlns:a16="http://schemas.microsoft.com/office/drawing/2014/main" id="{3A56C5E9-011C-44D2-AF94-3BF542043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7" name="Freeform 18">
              <a:extLst>
                <a:ext uri="{FF2B5EF4-FFF2-40B4-BE49-F238E27FC236}">
                  <a16:creationId xmlns:a16="http://schemas.microsoft.com/office/drawing/2014/main" id="{CD279E0E-1CD5-4F41-96A5-3A09707E81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8" name="Freeform 19">
              <a:extLst>
                <a:ext uri="{FF2B5EF4-FFF2-40B4-BE49-F238E27FC236}">
                  <a16:creationId xmlns:a16="http://schemas.microsoft.com/office/drawing/2014/main" id="{F5A6F094-9E54-4985-8738-D2067A4F0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 name="Freeform 20">
              <a:extLst>
                <a:ext uri="{FF2B5EF4-FFF2-40B4-BE49-F238E27FC236}">
                  <a16:creationId xmlns:a16="http://schemas.microsoft.com/office/drawing/2014/main" id="{99D51F59-FA93-490E-B9CF-97BB63747C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 name="Freeform 21">
              <a:extLst>
                <a:ext uri="{FF2B5EF4-FFF2-40B4-BE49-F238E27FC236}">
                  <a16:creationId xmlns:a16="http://schemas.microsoft.com/office/drawing/2014/main" id="{3CD83DC6-F4A0-4A4D-AAC3-83983F960DC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 name="Freeform 22">
              <a:extLst>
                <a:ext uri="{FF2B5EF4-FFF2-40B4-BE49-F238E27FC236}">
                  <a16:creationId xmlns:a16="http://schemas.microsoft.com/office/drawing/2014/main" id="{6E9B4028-C74F-4631-8312-68B30E6E6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 name="Freeform 23">
              <a:extLst>
                <a:ext uri="{FF2B5EF4-FFF2-40B4-BE49-F238E27FC236}">
                  <a16:creationId xmlns:a16="http://schemas.microsoft.com/office/drawing/2014/main" id="{1E3337C9-1DDE-4E2E-8519-7D2C23C95FE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 name="Freeform 24">
              <a:extLst>
                <a:ext uri="{FF2B5EF4-FFF2-40B4-BE49-F238E27FC236}">
                  <a16:creationId xmlns:a16="http://schemas.microsoft.com/office/drawing/2014/main" id="{754A526E-6EC0-458A-9C4C-008F6749CD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4" name="Freeform 25">
              <a:extLst>
                <a:ext uri="{FF2B5EF4-FFF2-40B4-BE49-F238E27FC236}">
                  <a16:creationId xmlns:a16="http://schemas.microsoft.com/office/drawing/2014/main" id="{6A3DA723-7448-48CF-8BD2-FED2D4FED5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5" name="Freeform 26">
              <a:extLst>
                <a:ext uri="{FF2B5EF4-FFF2-40B4-BE49-F238E27FC236}">
                  <a16:creationId xmlns:a16="http://schemas.microsoft.com/office/drawing/2014/main" id="{9B506EC1-D8A8-4532-B78B-A236567EE05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6" name="Freeform 27">
              <a:extLst>
                <a:ext uri="{FF2B5EF4-FFF2-40B4-BE49-F238E27FC236}">
                  <a16:creationId xmlns:a16="http://schemas.microsoft.com/office/drawing/2014/main" id="{AA9DFB36-74F4-4977-ABC5-3257EDA33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7" name="Freeform 28">
              <a:extLst>
                <a:ext uri="{FF2B5EF4-FFF2-40B4-BE49-F238E27FC236}">
                  <a16:creationId xmlns:a16="http://schemas.microsoft.com/office/drawing/2014/main" id="{966A7FBA-BB79-4AF0-90C2-5F2BC9F2D1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8" name="Freeform 29">
              <a:extLst>
                <a:ext uri="{FF2B5EF4-FFF2-40B4-BE49-F238E27FC236}">
                  <a16:creationId xmlns:a16="http://schemas.microsoft.com/office/drawing/2014/main" id="{23BB8A47-FF1B-44E5-8D93-7ADF37F1D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9" name="Freeform 30">
              <a:extLst>
                <a:ext uri="{FF2B5EF4-FFF2-40B4-BE49-F238E27FC236}">
                  <a16:creationId xmlns:a16="http://schemas.microsoft.com/office/drawing/2014/main" id="{E463E1B7-7BED-4425-95B7-F6F75F8733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0" name="Freeform 31">
              <a:extLst>
                <a:ext uri="{FF2B5EF4-FFF2-40B4-BE49-F238E27FC236}">
                  <a16:creationId xmlns:a16="http://schemas.microsoft.com/office/drawing/2014/main" id="{749D0675-4397-4610-9807-2F7C1CC94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1" name="Freeform 32">
              <a:extLst>
                <a:ext uri="{FF2B5EF4-FFF2-40B4-BE49-F238E27FC236}">
                  <a16:creationId xmlns:a16="http://schemas.microsoft.com/office/drawing/2014/main" id="{DE7617CF-8919-43C3-9557-08D67C7DAF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2" name="Rectangle 41">
              <a:extLst>
                <a:ext uri="{FF2B5EF4-FFF2-40B4-BE49-F238E27FC236}">
                  <a16:creationId xmlns:a16="http://schemas.microsoft.com/office/drawing/2014/main" id="{3DB68720-7E37-4930-9900-8632140D6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43" name="Freeform 34">
              <a:extLst>
                <a:ext uri="{FF2B5EF4-FFF2-40B4-BE49-F238E27FC236}">
                  <a16:creationId xmlns:a16="http://schemas.microsoft.com/office/drawing/2014/main" id="{202F13DF-5B76-468E-A95E-80780788BD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4" name="Freeform 35">
              <a:extLst>
                <a:ext uri="{FF2B5EF4-FFF2-40B4-BE49-F238E27FC236}">
                  <a16:creationId xmlns:a16="http://schemas.microsoft.com/office/drawing/2014/main" id="{219143C2-6062-4C2C-9563-6534108E35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5" name="Freeform 36">
              <a:extLst>
                <a:ext uri="{FF2B5EF4-FFF2-40B4-BE49-F238E27FC236}">
                  <a16:creationId xmlns:a16="http://schemas.microsoft.com/office/drawing/2014/main" id="{38413A0C-26DB-479B-B747-1D81361007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6" name="Freeform 37">
              <a:extLst>
                <a:ext uri="{FF2B5EF4-FFF2-40B4-BE49-F238E27FC236}">
                  <a16:creationId xmlns:a16="http://schemas.microsoft.com/office/drawing/2014/main" id="{CB526B5F-4FAA-4B4C-8AF8-B98EC74A3D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7" name="Freeform 38">
              <a:extLst>
                <a:ext uri="{FF2B5EF4-FFF2-40B4-BE49-F238E27FC236}">
                  <a16:creationId xmlns:a16="http://schemas.microsoft.com/office/drawing/2014/main" id="{54FFF88E-6D69-4AE9-8378-D16419155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8" name="Freeform 39">
              <a:extLst>
                <a:ext uri="{FF2B5EF4-FFF2-40B4-BE49-F238E27FC236}">
                  <a16:creationId xmlns:a16="http://schemas.microsoft.com/office/drawing/2014/main" id="{8008115A-CE00-4E36-BAF1-B511F21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9" name="Freeform 40">
              <a:extLst>
                <a:ext uri="{FF2B5EF4-FFF2-40B4-BE49-F238E27FC236}">
                  <a16:creationId xmlns:a16="http://schemas.microsoft.com/office/drawing/2014/main" id="{2935DB29-6F85-47D8-863C-11386389DB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0" name="Freeform 41">
              <a:extLst>
                <a:ext uri="{FF2B5EF4-FFF2-40B4-BE49-F238E27FC236}">
                  <a16:creationId xmlns:a16="http://schemas.microsoft.com/office/drawing/2014/main" id="{4FB8E51B-1AC1-4671-B181-473C29BECD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1" name="Freeform 42">
              <a:extLst>
                <a:ext uri="{FF2B5EF4-FFF2-40B4-BE49-F238E27FC236}">
                  <a16:creationId xmlns:a16="http://schemas.microsoft.com/office/drawing/2014/main" id="{91E6AE4F-959F-4ED7-A199-8C0307E40EA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2" name="Freeform 43">
              <a:extLst>
                <a:ext uri="{FF2B5EF4-FFF2-40B4-BE49-F238E27FC236}">
                  <a16:creationId xmlns:a16="http://schemas.microsoft.com/office/drawing/2014/main" id="{A0445E55-0009-44A5-AA6A-350D9D48A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3" name="Freeform 44">
              <a:extLst>
                <a:ext uri="{FF2B5EF4-FFF2-40B4-BE49-F238E27FC236}">
                  <a16:creationId xmlns:a16="http://schemas.microsoft.com/office/drawing/2014/main" id="{B5291C75-4ECA-4829-B824-5725C32905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4" name="Rectangle 53">
              <a:extLst>
                <a:ext uri="{FF2B5EF4-FFF2-40B4-BE49-F238E27FC236}">
                  <a16:creationId xmlns:a16="http://schemas.microsoft.com/office/drawing/2014/main" id="{6793376D-3E7C-4F04-8BC8-EC4820622BE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55" name="Freeform 46">
              <a:extLst>
                <a:ext uri="{FF2B5EF4-FFF2-40B4-BE49-F238E27FC236}">
                  <a16:creationId xmlns:a16="http://schemas.microsoft.com/office/drawing/2014/main" id="{3596510A-5528-445D-AFEA-6E3F89BA8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6" name="Freeform 47">
              <a:extLst>
                <a:ext uri="{FF2B5EF4-FFF2-40B4-BE49-F238E27FC236}">
                  <a16:creationId xmlns:a16="http://schemas.microsoft.com/office/drawing/2014/main" id="{E1B69479-D8C9-4E2E-A931-4D49C4FD76D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7" name="Freeform 48">
              <a:extLst>
                <a:ext uri="{FF2B5EF4-FFF2-40B4-BE49-F238E27FC236}">
                  <a16:creationId xmlns:a16="http://schemas.microsoft.com/office/drawing/2014/main" id="{0A759A2E-A8B1-44C8-B3F9-A16714C895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8" name="Freeform 49">
              <a:extLst>
                <a:ext uri="{FF2B5EF4-FFF2-40B4-BE49-F238E27FC236}">
                  <a16:creationId xmlns:a16="http://schemas.microsoft.com/office/drawing/2014/main" id="{6C2B3B3C-1DC9-4352-BB73-801976C8F51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9" name="Freeform 50">
              <a:extLst>
                <a:ext uri="{FF2B5EF4-FFF2-40B4-BE49-F238E27FC236}">
                  <a16:creationId xmlns:a16="http://schemas.microsoft.com/office/drawing/2014/main" id="{EE22E3A8-5789-4189-9AC7-98D6826B03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0" name="Freeform 51">
              <a:extLst>
                <a:ext uri="{FF2B5EF4-FFF2-40B4-BE49-F238E27FC236}">
                  <a16:creationId xmlns:a16="http://schemas.microsoft.com/office/drawing/2014/main" id="{9AC0FC74-D003-4D0D-9CAF-F6A03739E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1" name="Freeform 52">
              <a:extLst>
                <a:ext uri="{FF2B5EF4-FFF2-40B4-BE49-F238E27FC236}">
                  <a16:creationId xmlns:a16="http://schemas.microsoft.com/office/drawing/2014/main" id="{126C2057-02E1-4348-ABEB-EAC063A17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2" name="Freeform 53">
              <a:extLst>
                <a:ext uri="{FF2B5EF4-FFF2-40B4-BE49-F238E27FC236}">
                  <a16:creationId xmlns:a16="http://schemas.microsoft.com/office/drawing/2014/main" id="{5150586D-D743-4392-844F-F2AFCCE649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3" name="Freeform 54">
              <a:extLst>
                <a:ext uri="{FF2B5EF4-FFF2-40B4-BE49-F238E27FC236}">
                  <a16:creationId xmlns:a16="http://schemas.microsoft.com/office/drawing/2014/main" id="{9E5B157A-534E-4879-8013-D02864E76F5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4" name="Freeform 55">
              <a:extLst>
                <a:ext uri="{FF2B5EF4-FFF2-40B4-BE49-F238E27FC236}">
                  <a16:creationId xmlns:a16="http://schemas.microsoft.com/office/drawing/2014/main" id="{CEE2DD73-7E8C-4F26-8E93-8C32D11B2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5" name="Freeform 56">
              <a:extLst>
                <a:ext uri="{FF2B5EF4-FFF2-40B4-BE49-F238E27FC236}">
                  <a16:creationId xmlns:a16="http://schemas.microsoft.com/office/drawing/2014/main" id="{908CAC5F-DD8E-4A58-BD4C-6D8D29FA49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6" name="Freeform 57">
              <a:extLst>
                <a:ext uri="{FF2B5EF4-FFF2-40B4-BE49-F238E27FC236}">
                  <a16:creationId xmlns:a16="http://schemas.microsoft.com/office/drawing/2014/main" id="{20F130CF-281E-408C-9884-5F8B22CA1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7" name="Freeform 58">
              <a:extLst>
                <a:ext uri="{FF2B5EF4-FFF2-40B4-BE49-F238E27FC236}">
                  <a16:creationId xmlns:a16="http://schemas.microsoft.com/office/drawing/2014/main" id="{3BC78068-9115-4D5D-9B2B-6F9BD9C296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sp>
        <p:nvSpPr>
          <p:cNvPr id="3" name="Zástupný objekt pre obsah 2">
            <a:extLst>
              <a:ext uri="{FF2B5EF4-FFF2-40B4-BE49-F238E27FC236}">
                <a16:creationId xmlns:a16="http://schemas.microsoft.com/office/drawing/2014/main" id="{79D69CB3-0D8B-45BA-8E9E-BCDF4B4FCF66}"/>
              </a:ext>
            </a:extLst>
          </p:cNvPr>
          <p:cNvSpPr>
            <a:spLocks noGrp="1"/>
          </p:cNvSpPr>
          <p:nvPr>
            <p:ph idx="1"/>
          </p:nvPr>
        </p:nvSpPr>
        <p:spPr>
          <a:xfrm>
            <a:off x="6448425" y="2249487"/>
            <a:ext cx="4598986" cy="3541714"/>
          </a:xfrm>
        </p:spPr>
        <p:txBody>
          <a:bodyPr vert="horz" lIns="91440" tIns="45720" rIns="91440" bIns="45720" rtlCol="0">
            <a:normAutofit/>
          </a:bodyPr>
          <a:lstStyle/>
          <a:p>
            <a:pPr>
              <a:lnSpc>
                <a:spcPct val="110000"/>
              </a:lnSpc>
            </a:pPr>
            <a:r>
              <a:rPr lang="sk-SK" sz="1100"/>
              <a:t>Ak je váš počítač zapojený do siete, je prístupný aj „hackerom“. Sú to amatéri majúci vysokú úroveň znalostí o počítačoch, ktorí sa zaoberajú prenikaním do cudzích počítačov a vyberaním informácií, najčastejšie iba pre vlastné potešenie. Umiestniť do počítača vírus ako znak ich úspechu je jeden z častých, nie však najšťastnejších trikov a spôsobov „sebarealizácie“. Vírusy môžu krok za krokom infikovať všetky dátové súbory a urobiť ich nepoužiteľnými. </a:t>
            </a:r>
            <a:br>
              <a:rPr lang="sk-SK" sz="1100"/>
            </a:br>
            <a:br>
              <a:rPr lang="sk-SK" sz="1100"/>
            </a:br>
            <a:r>
              <a:rPr lang="sk-SK" sz="1100"/>
              <a:t>Ich pôvod sa väčšinou nedá dodatočne rekonštruovať, a preto je sabotér len ťažko zistiteľný. Ak je na pevnom disku uložený jediný infikovaný program, sú ohrozené všetky súbory. V rámci siete sa bude vírus šíriť aj na iné počítače a skôr či neskôr bude ním zamorený celý systém. </a:t>
            </a:r>
            <a:br>
              <a:rPr lang="sk-SK" sz="1100"/>
            </a:br>
            <a:br>
              <a:rPr lang="sk-SK" sz="1100"/>
            </a:br>
            <a:endParaRPr lang="sk-SK" sz="1100"/>
          </a:p>
        </p:txBody>
      </p:sp>
    </p:spTree>
    <p:extLst>
      <p:ext uri="{BB962C8B-B14F-4D97-AF65-F5344CB8AC3E}">
        <p14:creationId xmlns:p14="http://schemas.microsoft.com/office/powerpoint/2010/main" val="31801845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18FB74-3124-47B7-8202-137F351C2299}"/>
              </a:ext>
            </a:extLst>
          </p:cNvPr>
          <p:cNvSpPr>
            <a:spLocks noGrp="1"/>
          </p:cNvSpPr>
          <p:nvPr>
            <p:ph type="title"/>
          </p:nvPr>
        </p:nvSpPr>
        <p:spPr/>
        <p:txBody>
          <a:bodyPr/>
          <a:lstStyle/>
          <a:p>
            <a:endParaRPr lang="sk-SK"/>
          </a:p>
        </p:txBody>
      </p:sp>
      <p:sp>
        <p:nvSpPr>
          <p:cNvPr id="3" name="Zástupný objekt pre obsah 2">
            <a:extLst>
              <a:ext uri="{FF2B5EF4-FFF2-40B4-BE49-F238E27FC236}">
                <a16:creationId xmlns:a16="http://schemas.microsoft.com/office/drawing/2014/main" id="{53AC3E03-F0ED-4123-A3E5-4B3AD5B9179C}"/>
              </a:ext>
            </a:extLst>
          </p:cNvPr>
          <p:cNvSpPr>
            <a:spLocks noGrp="1"/>
          </p:cNvSpPr>
          <p:nvPr>
            <p:ph idx="1"/>
          </p:nvPr>
        </p:nvSpPr>
        <p:spPr/>
        <p:txBody>
          <a:bodyPr vert="horz" lIns="91440" tIns="45720" rIns="91440" bIns="45720" rtlCol="0" anchor="t">
            <a:normAutofit fontScale="85000" lnSpcReduction="20000"/>
          </a:bodyPr>
          <a:lstStyle/>
          <a:p>
            <a:r>
              <a:rPr lang="sk-SK" dirty="0"/>
              <a:t>Vírusy sa nevyskytujú iba v súboroch EXE, COM a DBF, ale sú aj vírusy, ktoré napádajú zdrojové texty v jazykoch C, pascal a </a:t>
            </a:r>
            <a:r>
              <a:rPr lang="sk-SK" dirty="0" err="1"/>
              <a:t>basic</a:t>
            </a:r>
            <a:r>
              <a:rPr lang="sk-SK" dirty="0"/>
              <a:t>. Všeobecné princípy fungovania počítačových vírusov Formálna definícia: Počítačový vírus je formálne taký program, ktorý môže infikovať ostatné programy (alebo diskety) tak, že do napadnutého programu (diskety) zapisuje svoju (možno modifikovanú) kópiu, pričom tejto kópii je ponechaná možnosť ďalšieho množenia sa. Pri infikovaní programov (diskiet) sa vírusy môžu šíriť tranzitívne, tzn. od jedného programu k druhému. </a:t>
            </a:r>
            <a:br>
              <a:rPr lang="sk-SK" dirty="0"/>
            </a:br>
            <a:br>
              <a:rPr lang="sk-SK" dirty="0"/>
            </a:br>
            <a:r>
              <a:rPr lang="sk-SK" dirty="0"/>
              <a:t>Nakazené programy alebo ich kópie sa môžu šíriť prostredníctvom diskiet, prípadne počítačovými sieťami. Vzhľadom k spôsobu výmeny programov na disketách dosahuje počet nainfikovaných programov vysoké hodnoty a môže viesť až k „epidémiám“.</a:t>
            </a:r>
            <a:endParaRPr lang="en-US" dirty="0"/>
          </a:p>
          <a:p>
            <a:endParaRPr lang="sk-SK" dirty="0"/>
          </a:p>
          <a:p>
            <a:endParaRPr lang="sk-SK" dirty="0"/>
          </a:p>
        </p:txBody>
      </p:sp>
    </p:spTree>
    <p:extLst>
      <p:ext uri="{BB962C8B-B14F-4D97-AF65-F5344CB8AC3E}">
        <p14:creationId xmlns:p14="http://schemas.microsoft.com/office/powerpoint/2010/main" val="1809579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196C33-8342-4293-98B4-CA2C3BA242A2}"/>
              </a:ext>
            </a:extLst>
          </p:cNvPr>
          <p:cNvSpPr>
            <a:spLocks noGrp="1"/>
          </p:cNvSpPr>
          <p:nvPr>
            <p:ph type="title"/>
          </p:nvPr>
        </p:nvSpPr>
        <p:spPr/>
        <p:txBody>
          <a:bodyPr/>
          <a:lstStyle/>
          <a:p>
            <a:r>
              <a:rPr lang="sk-SK" b="1" dirty="0"/>
              <a:t>Proces </a:t>
            </a:r>
            <a:r>
              <a:rPr lang="sk-SK" b="1" dirty="0" err="1"/>
              <a:t>infikácie</a:t>
            </a:r>
            <a:r>
              <a:rPr lang="sk-SK" b="1" dirty="0"/>
              <a:t> súborov</a:t>
            </a:r>
          </a:p>
          <a:p>
            <a:endParaRPr lang="sk-SK" dirty="0"/>
          </a:p>
        </p:txBody>
      </p:sp>
      <p:sp>
        <p:nvSpPr>
          <p:cNvPr id="3" name="Zástupný objekt pre obsah 2">
            <a:extLst>
              <a:ext uri="{FF2B5EF4-FFF2-40B4-BE49-F238E27FC236}">
                <a16:creationId xmlns:a16="http://schemas.microsoft.com/office/drawing/2014/main" id="{DFB3AABE-028A-4456-9D5B-5C9C7425D55E}"/>
              </a:ext>
            </a:extLst>
          </p:cNvPr>
          <p:cNvSpPr>
            <a:spLocks noGrp="1"/>
          </p:cNvSpPr>
          <p:nvPr>
            <p:ph idx="1"/>
          </p:nvPr>
        </p:nvSpPr>
        <p:spPr/>
        <p:txBody>
          <a:bodyPr vert="horz" lIns="91440" tIns="45720" rIns="91440" bIns="45720" rtlCol="0" anchor="t">
            <a:normAutofit fontScale="62500" lnSpcReduction="20000"/>
          </a:bodyPr>
          <a:lstStyle/>
          <a:p>
            <a:r>
              <a:rPr lang="sk-SK" dirty="0"/>
              <a:t>1. Kód nainfikovaného programu sa zmení tak, aby vírus získal riadenie ako prvý, pred hostiteľským programom, a to buď napr. pomocou zápisu skokovej inštrukcie na miesto prvej inštrukcie hostiteľského programu (u súborov typu COM v systéme MS DOS) alebo napr. zmenou informácií v hlavičke súboru (u súborov typu EXE). Teoreticky je možné, že vírus vyhľadáva určité miesto v programe, do ktorého vloží inštrukciu skoku. Nejde však o typickú infekciu, pretože je možné, že inštrukcia je vložená nesprávne, a preto vírus riadenie vôbec nedostane. </a:t>
            </a:r>
            <a:br>
              <a:rPr lang="sk-SK" dirty="0"/>
            </a:br>
            <a:br>
              <a:rPr lang="sk-SK" dirty="0"/>
            </a:br>
            <a:r>
              <a:rPr lang="sk-SK" dirty="0"/>
              <a:t>2. Po prebratí riadenia vyhľadáva vírus nový program a zapisuje svoju kópiu do tohto nenainfikovaného programu, a to väčšinou na koniec súboru, zriedka na jeho začiatok. Pokiaľ vírus zapisuje na koniec programu, koriguje vstupný kód nového hostiteľa tak, aby sám získal riadenie ako prvý, a pôvodný vstupný kód umiestňuje v svojom tele. Existujú však aj iné prípady, kedy sa vírus zapisuje do inej časti, napr. do oblasti zásobníka. </a:t>
            </a:r>
            <a:br>
              <a:rPr lang="sk-SK" dirty="0"/>
            </a:br>
            <a:br>
              <a:rPr lang="sk-SK" dirty="0"/>
            </a:br>
            <a:r>
              <a:rPr lang="sk-SK" dirty="0"/>
              <a:t>3. Takto prebiehajúca infekcia je charakteristická pre každý vírus napádajúci súbory. Vírusy však môžu okrem množiacich sa častí obsahovať časť deštruktívnu, označovanú ako trójsky kôň alebo vyššie spomínaná časovaná bomba. U osobných počítačov, napr. v operačnom systéme MS DOS, nachádzame aj druhú kategóriu vírusov, a to tzv. </a:t>
            </a:r>
            <a:r>
              <a:rPr lang="sk-SK" dirty="0" err="1"/>
              <a:t>bootové</a:t>
            </a:r>
            <a:r>
              <a:rPr lang="sk-SK" dirty="0"/>
              <a:t> vírusy, </a:t>
            </a:r>
            <a:r>
              <a:rPr lang="sk-SK" dirty="0" err="1"/>
              <a:t>t.j</a:t>
            </a:r>
            <a:r>
              <a:rPr lang="sk-SK" dirty="0"/>
              <a:t>. vírusy, ktoré napádajú </a:t>
            </a:r>
            <a:r>
              <a:rPr lang="sk-SK" dirty="0" err="1"/>
              <a:t>zavádzacie</a:t>
            </a:r>
          </a:p>
        </p:txBody>
      </p:sp>
    </p:spTree>
    <p:extLst>
      <p:ext uri="{BB962C8B-B14F-4D97-AF65-F5344CB8AC3E}">
        <p14:creationId xmlns:p14="http://schemas.microsoft.com/office/powerpoint/2010/main" val="25456541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2DE60A-860B-4330-9E18-BAFA415586B7}"/>
              </a:ext>
            </a:extLst>
          </p:cNvPr>
          <p:cNvSpPr>
            <a:spLocks noGrp="1"/>
          </p:cNvSpPr>
          <p:nvPr>
            <p:ph type="title"/>
          </p:nvPr>
        </p:nvSpPr>
        <p:spPr/>
        <p:txBody>
          <a:bodyPr/>
          <a:lstStyle/>
          <a:p>
            <a:r>
              <a:rPr lang="sk-SK" b="1" dirty="0"/>
              <a:t>Oblasti na vonkajších magnetických médiách:</a:t>
            </a:r>
          </a:p>
        </p:txBody>
      </p:sp>
      <p:sp>
        <p:nvSpPr>
          <p:cNvPr id="3" name="Zástupný objekt pre obsah 2">
            <a:extLst>
              <a:ext uri="{FF2B5EF4-FFF2-40B4-BE49-F238E27FC236}">
                <a16:creationId xmlns:a16="http://schemas.microsoft.com/office/drawing/2014/main" id="{8D224298-5272-41FE-B2E4-7DA8E6306215}"/>
              </a:ext>
            </a:extLst>
          </p:cNvPr>
          <p:cNvSpPr>
            <a:spLocks noGrp="1"/>
          </p:cNvSpPr>
          <p:nvPr>
            <p:ph idx="1"/>
          </p:nvPr>
        </p:nvSpPr>
        <p:spPr/>
        <p:txBody>
          <a:bodyPr vert="horz" lIns="91440" tIns="45720" rIns="91440" bIns="45720" rtlCol="0" anchor="t">
            <a:normAutofit fontScale="62500" lnSpcReduction="20000"/>
          </a:bodyPr>
          <a:lstStyle/>
          <a:p>
            <a:endParaRPr lang="sk-SK" dirty="0"/>
          </a:p>
          <a:p>
            <a:r>
              <a:rPr lang="sk-SK" dirty="0"/>
              <a:t>disketách a pevných diskoch. Koncepcia takéhoto vírusu vychádza zo skutočnosti, že základný </a:t>
            </a:r>
            <a:r>
              <a:rPr lang="sk-SK" dirty="0" err="1"/>
              <a:t>vstupno</a:t>
            </a:r>
            <a:r>
              <a:rPr lang="sk-SK" dirty="0"/>
              <a:t> - výstupný systém (BIOS) vykonáva z týchto oblastí zavádzanie operačného systému do pamäti počítača. Ak obsahuje </a:t>
            </a:r>
            <a:r>
              <a:rPr lang="sk-SK" dirty="0" err="1"/>
              <a:t>zavádzací</a:t>
            </a:r>
            <a:r>
              <a:rPr lang="sk-SK" dirty="0"/>
              <a:t> sektor diskety alebo disku (</a:t>
            </a:r>
            <a:r>
              <a:rPr lang="sk-SK" dirty="0" err="1"/>
              <a:t>bootsektor</a:t>
            </a:r>
            <a:r>
              <a:rPr lang="sk-SK" dirty="0"/>
              <a:t>) resp. rozdeľovacia tabuľka pevného disku (</a:t>
            </a:r>
            <a:r>
              <a:rPr lang="sk-SK" dirty="0" err="1"/>
              <a:t>partition</a:t>
            </a:r>
            <a:r>
              <a:rPr lang="sk-SK" dirty="0"/>
              <a:t> table) vykonávateľný kód, je tento kód zavedený do pamäti. Ak obsahuje táto tabuľka kód vírusu, je do pamäti zavedený vírus, ktorý zostáva v pamäti rezidentne a tento vírus potom sám zavádza operačný systém. </a:t>
            </a:r>
            <a:br>
              <a:rPr lang="sk-SK" dirty="0"/>
            </a:br>
            <a:br>
              <a:rPr lang="sk-SK" dirty="0"/>
            </a:br>
            <a:r>
              <a:rPr lang="sk-SK" dirty="0"/>
              <a:t>Infekcia sa potom väčšinou šíri nie pomocou súborov, ale nainfikovanými sektormi pružných diskov. Väčšina vírusov infikuje </a:t>
            </a:r>
            <a:r>
              <a:rPr lang="sk-SK" dirty="0" err="1"/>
              <a:t>bootsektor</a:t>
            </a:r>
            <a:r>
              <a:rPr lang="sk-SK" dirty="0"/>
              <a:t>, ale niektoré infikujú rozdeľovaciu tabuľku a sú extrémne nebezpečné. Pôvodnú tabuľku zachovávajú nepresne, a tak je potom možné, že sa ľahko prepíše. V takomto prípade sa dá počítať prinajmenšom so stratou údajov; často však musíme vykonať tzv. </a:t>
            </a:r>
            <a:r>
              <a:rPr lang="sk-SK" dirty="0" err="1"/>
              <a:t>low</a:t>
            </a:r>
            <a:r>
              <a:rPr lang="sk-SK" dirty="0"/>
              <a:t>-level alebo nízkoúrovňový formát pevného disku.</a:t>
            </a:r>
          </a:p>
          <a:p>
            <a:endParaRPr lang="sk-SK" dirty="0"/>
          </a:p>
        </p:txBody>
      </p:sp>
    </p:spTree>
    <p:extLst>
      <p:ext uri="{BB962C8B-B14F-4D97-AF65-F5344CB8AC3E}">
        <p14:creationId xmlns:p14="http://schemas.microsoft.com/office/powerpoint/2010/main" val="10246392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C40451-E78E-4454-9B1B-DDC2171F1E8B}"/>
              </a:ext>
            </a:extLst>
          </p:cNvPr>
          <p:cNvSpPr>
            <a:spLocks noGrp="1"/>
          </p:cNvSpPr>
          <p:nvPr>
            <p:ph type="title"/>
          </p:nvPr>
        </p:nvSpPr>
        <p:spPr/>
        <p:txBody>
          <a:bodyPr/>
          <a:lstStyle/>
          <a:p>
            <a:r>
              <a:rPr lang="sk-SK" b="1" dirty="0"/>
              <a:t>TRÓJSKE KONE</a:t>
            </a:r>
          </a:p>
          <a:p>
            <a:endParaRPr lang="sk-SK" dirty="0"/>
          </a:p>
        </p:txBody>
      </p:sp>
      <p:sp>
        <p:nvSpPr>
          <p:cNvPr id="3" name="Zástupný objekt pre obsah 2">
            <a:extLst>
              <a:ext uri="{FF2B5EF4-FFF2-40B4-BE49-F238E27FC236}">
                <a16:creationId xmlns:a16="http://schemas.microsoft.com/office/drawing/2014/main" id="{41F38419-D40C-4101-915B-E271D13C27F0}"/>
              </a:ext>
            </a:extLst>
          </p:cNvPr>
          <p:cNvSpPr>
            <a:spLocks noGrp="1"/>
          </p:cNvSpPr>
          <p:nvPr>
            <p:ph idx="1"/>
          </p:nvPr>
        </p:nvSpPr>
        <p:spPr/>
        <p:txBody>
          <a:bodyPr vert="horz" lIns="91440" tIns="45720" rIns="91440" bIns="45720" rtlCol="0" anchor="t">
            <a:normAutofit fontScale="92500"/>
          </a:bodyPr>
          <a:lstStyle/>
          <a:p>
            <a:r>
              <a:rPr lang="sk-SK" dirty="0"/>
              <a:t>Trójskymi koňmi bývajú označované programy, ktoré okrem užitočnej funkcie obsahujú skrytú časť, ktorá sa dá aktivizovať po splnení určitej podmienky (zvyčajne ide o viazanosť na určitý dátum, napr. 1. apríl, piatok trinásteho, dátum narodenia </a:t>
            </a:r>
            <a:r>
              <a:rPr lang="sk-SK" dirty="0" err="1"/>
              <a:t>Michelangela</a:t>
            </a:r>
            <a:r>
              <a:rPr lang="sk-SK" dirty="0"/>
              <a:t> 6. marca, Nový rok alebo Vianoce). Táto ukrytá časť spravidla vykonáva činnosť de-</a:t>
            </a:r>
            <a:r>
              <a:rPr lang="sk-SK" dirty="0" err="1"/>
              <a:t>štrukčného</a:t>
            </a:r>
            <a:r>
              <a:rPr lang="sk-SK" dirty="0"/>
              <a:t> charakteru (modifikácia údajov, vymazanie súborov, formátovanie disku a pod.) Ak je bežný program nakazený vírusom, stáva sa nielen ďalším jeho rozširovateľom, ale aj potenciálnym trójskym koňom, ktorého činnosť je priamo úmerná s nebezpečnosťou vírusu.</a:t>
            </a:r>
          </a:p>
          <a:p>
            <a:endParaRPr lang="sk-SK" dirty="0"/>
          </a:p>
        </p:txBody>
      </p:sp>
    </p:spTree>
    <p:extLst>
      <p:ext uri="{BB962C8B-B14F-4D97-AF65-F5344CB8AC3E}">
        <p14:creationId xmlns:p14="http://schemas.microsoft.com/office/powerpoint/2010/main" val="15084698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F23A30-3043-4DD0-A151-BA052A61CC63}"/>
              </a:ext>
            </a:extLst>
          </p:cNvPr>
          <p:cNvSpPr>
            <a:spLocks noGrp="1"/>
          </p:cNvSpPr>
          <p:nvPr>
            <p:ph type="title"/>
          </p:nvPr>
        </p:nvSpPr>
        <p:spPr/>
        <p:txBody>
          <a:bodyPr/>
          <a:lstStyle/>
          <a:p>
            <a:r>
              <a:rPr lang="sk-SK" b="1" dirty="0"/>
              <a:t>OSOBNÉ POČÍTAČE A MS DOS</a:t>
            </a:r>
          </a:p>
        </p:txBody>
      </p:sp>
      <p:sp>
        <p:nvSpPr>
          <p:cNvPr id="3" name="Zástupný objekt pre obsah 2">
            <a:extLst>
              <a:ext uri="{FF2B5EF4-FFF2-40B4-BE49-F238E27FC236}">
                <a16:creationId xmlns:a16="http://schemas.microsoft.com/office/drawing/2014/main" id="{CAF17345-A96F-4B9A-B2C6-1DA645F7E879}"/>
              </a:ext>
            </a:extLst>
          </p:cNvPr>
          <p:cNvSpPr>
            <a:spLocks noGrp="1"/>
          </p:cNvSpPr>
          <p:nvPr>
            <p:ph idx="1"/>
          </p:nvPr>
        </p:nvSpPr>
        <p:spPr/>
        <p:txBody>
          <a:bodyPr vert="horz" lIns="91440" tIns="45720" rIns="91440" bIns="45720" rtlCol="0" anchor="t">
            <a:noAutofit/>
          </a:bodyPr>
          <a:lstStyle/>
          <a:p>
            <a:pPr marL="0" indent="0">
              <a:buNone/>
            </a:pPr>
            <a:endParaRPr lang="sk-SK" dirty="0"/>
          </a:p>
          <a:p>
            <a:r>
              <a:rPr lang="sk-SK" sz="2000" dirty="0"/>
              <a:t>Operačný systém MS DOS je vzhľadom k svojej prakticky nulovej kontrole ideálnym prostredím pre vývoj a šírenie počítačových vírusov. Vírus ale nie je program, ktorý by využíval chyby v operačnom systéme. K činnosti vírusu stačí pomerne malá časť operácií, ktoré sú bežne a denne využívané na každom počítači - zápis a čítanie z disku, prehľadávanie obsahu adresára, využitie iných služieb operačného systému - napr. prerušenie TSR ( </a:t>
            </a:r>
            <a:r>
              <a:rPr lang="sk-SK" sz="2000" dirty="0" err="1"/>
              <a:t>Terminate</a:t>
            </a:r>
            <a:r>
              <a:rPr lang="sk-SK" sz="2000" dirty="0"/>
              <a:t> and </a:t>
            </a:r>
            <a:r>
              <a:rPr lang="sk-SK" sz="2000" dirty="0" err="1"/>
              <a:t>Stay</a:t>
            </a:r>
            <a:r>
              <a:rPr lang="sk-SK" sz="2000" dirty="0"/>
              <a:t> </a:t>
            </a:r>
            <a:r>
              <a:rPr lang="sk-SK" sz="2000" dirty="0" err="1"/>
              <a:t>Resident</a:t>
            </a:r>
            <a:r>
              <a:rPr lang="sk-SK" sz="2000" dirty="0"/>
              <a:t>). </a:t>
            </a:r>
            <a:br>
              <a:rPr lang="sk-SK" sz="2000" dirty="0"/>
            </a:br>
            <a:br>
              <a:rPr lang="sk-SK" sz="2000" dirty="0"/>
            </a:br>
            <a:endParaRPr lang="sk-SK" sz="2000" dirty="0"/>
          </a:p>
          <a:p>
            <a:endParaRPr lang="sk-SK" dirty="0"/>
          </a:p>
        </p:txBody>
      </p:sp>
    </p:spTree>
    <p:extLst>
      <p:ext uri="{BB962C8B-B14F-4D97-AF65-F5344CB8AC3E}">
        <p14:creationId xmlns:p14="http://schemas.microsoft.com/office/powerpoint/2010/main" val="32295547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16EFB-061F-433F-B326-1278D559E5F2}"/>
              </a:ext>
            </a:extLst>
          </p:cNvPr>
          <p:cNvSpPr>
            <a:spLocks noGrp="1"/>
          </p:cNvSpPr>
          <p:nvPr>
            <p:ph type="title"/>
          </p:nvPr>
        </p:nvSpPr>
        <p:spPr>
          <a:xfrm>
            <a:off x="1379538" y="2190143"/>
            <a:ext cx="9905998" cy="1478570"/>
          </a:xfrm>
        </p:spPr>
        <p:txBody>
          <a:bodyPr/>
          <a:lstStyle/>
          <a:p>
            <a:r>
              <a:rPr lang="sk-SK" sz="5400" dirty="0" err="1"/>
              <a:t>ĎAkujem</a:t>
            </a:r>
            <a:r>
              <a:rPr lang="sk-SK" sz="5400" dirty="0"/>
              <a:t> za pozornosť</a:t>
            </a:r>
          </a:p>
        </p:txBody>
      </p:sp>
      <p:sp>
        <p:nvSpPr>
          <p:cNvPr id="3" name="Zástupný objekt pre obsah 2">
            <a:extLst>
              <a:ext uri="{FF2B5EF4-FFF2-40B4-BE49-F238E27FC236}">
                <a16:creationId xmlns:a16="http://schemas.microsoft.com/office/drawing/2014/main" id="{54B74DC0-90AF-4B63-AD0A-27A7D86CF1D4}"/>
              </a:ext>
            </a:extLst>
          </p:cNvPr>
          <p:cNvSpPr>
            <a:spLocks noGrp="1"/>
          </p:cNvSpPr>
          <p:nvPr>
            <p:ph idx="1"/>
          </p:nvPr>
        </p:nvSpPr>
        <p:spPr/>
        <p:txBody>
          <a:bodyPr/>
          <a:lstStyle/>
          <a:p>
            <a:endParaRPr lang="sk-SK"/>
          </a:p>
        </p:txBody>
      </p:sp>
    </p:spTree>
    <p:extLst>
      <p:ext uri="{BB962C8B-B14F-4D97-AF65-F5344CB8AC3E}">
        <p14:creationId xmlns:p14="http://schemas.microsoft.com/office/powerpoint/2010/main" val="16621453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5</TotalTime>
  <Words>0</Words>
  <Application>Microsoft Office PowerPoint</Application>
  <PresentationFormat>Širokouhlá</PresentationFormat>
  <Paragraphs>0</Paragraphs>
  <Slides>9</Slides>
  <Notes>0</Notes>
  <HiddenSlides>0</HiddenSlides>
  <MMClips>0</MMClips>
  <ScaleCrop>false</ScaleCrop>
  <HeadingPairs>
    <vt:vector size="4" baseType="variant">
      <vt:variant>
        <vt:lpstr>Motív</vt:lpstr>
      </vt:variant>
      <vt:variant>
        <vt:i4>1</vt:i4>
      </vt:variant>
      <vt:variant>
        <vt:lpstr>Nadpisy snímok</vt:lpstr>
      </vt:variant>
      <vt:variant>
        <vt:i4>9</vt:i4>
      </vt:variant>
    </vt:vector>
  </HeadingPairs>
  <TitlesOfParts>
    <vt:vector size="10" baseType="lpstr">
      <vt:lpstr>Circuit</vt:lpstr>
      <vt:lpstr>Počítačové vírusy </vt:lpstr>
      <vt:lpstr>POČÍTAČOVÉ VÍRUSY </vt:lpstr>
      <vt:lpstr>Prezentácia programu PowerPoint</vt:lpstr>
      <vt:lpstr>Prezentácia programu PowerPoint</vt:lpstr>
      <vt:lpstr>Proces infikácie súborov </vt:lpstr>
      <vt:lpstr>Oblasti na vonkajších magnetických médiách:</vt:lpstr>
      <vt:lpstr>TRÓJSKE KONE </vt:lpstr>
      <vt:lpstr>OSOBNÉ POČÍTAČE A MS DOS</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73</cp:revision>
  <dcterms:created xsi:type="dcterms:W3CDTF">2014-08-26T23:43:54Z</dcterms:created>
  <dcterms:modified xsi:type="dcterms:W3CDTF">2018-11-07T16:50:34Z</dcterms:modified>
</cp:coreProperties>
</file>