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37" autoAdjust="0"/>
    <p:restoredTop sz="94640" autoAdjust="0"/>
  </p:normalViewPr>
  <p:slideViewPr>
    <p:cSldViewPr>
      <p:cViewPr>
        <p:scale>
          <a:sx n="90" d="100"/>
          <a:sy n="90" d="100"/>
        </p:scale>
        <p:origin x="-810" y="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28.10.2018</a:t>
            </a:fld>
            <a:endParaRPr lang="pl-PL" dirty="0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28.10.2018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28.10.2018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28.10.2018</a:t>
            </a:fld>
            <a:endParaRPr lang="pl-PL" dirty="0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28.10.2018</a:t>
            </a:fld>
            <a:endParaRPr lang="pl-PL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28.10.2018</a:t>
            </a:fld>
            <a:endParaRPr lang="pl-PL" dirty="0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28.10.2018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28.10.2018</a:t>
            </a:fld>
            <a:endParaRPr lang="pl-PL" dirty="0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28.10.2018</a:t>
            </a:fld>
            <a:endParaRPr lang="pl-PL" dirty="0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28.10.2018</a:t>
            </a:fld>
            <a:endParaRPr lang="pl-PL" dirty="0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28.10.2018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28.10.2018</a:t>
            </a:fld>
            <a:endParaRPr lang="pl-PL" dirty="0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zieje.pl/postacie/stanislaw-szeptycki" TargetMode="External"/><Relationship Id="rId2" Type="http://schemas.openxmlformats.org/officeDocument/2006/relationships/hyperlink" Target="https://dzieje.pl/postacie/jozef-haller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l.wikipedia.org/wiki/Antoni_Madeysk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nalezione obrazy dla zapytania flaga polsk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14290"/>
            <a:ext cx="7866117" cy="4429156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857232"/>
            <a:ext cx="6715172" cy="1643074"/>
          </a:xfrm>
          <a:effectLst>
            <a:outerShdw blurRad="419100" dist="12700" dir="3600000" sx="90000" sy="-19000" rotWithShape="0">
              <a:prstClr val="black">
                <a:alpha val="15000"/>
              </a:prstClr>
            </a:outerShdw>
            <a:reflection blurRad="6350" stA="50000" endA="300" endPos="55000" dir="5400000" sy="-100000" algn="bl" rotWithShape="0"/>
          </a:effectLst>
        </p:spPr>
        <p:txBody>
          <a:bodyPr>
            <a:normAutofit/>
          </a:bodyPr>
          <a:lstStyle/>
          <a:p>
            <a:r>
              <a:rPr lang="pl-PL" sz="5400" b="1" i="1" dirty="0" smtClean="0">
                <a:latin typeface="Segoe Script" pitchFamily="66" charset="0"/>
              </a:rPr>
              <a:t>moja polska</a:t>
            </a:r>
            <a:endParaRPr lang="pl-PL" sz="5400" b="1" i="1" dirty="0">
              <a:latin typeface="Segoe Script" pitchFamily="66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00100" y="4786322"/>
            <a:ext cx="6772300" cy="1214446"/>
          </a:xfrm>
        </p:spPr>
        <p:txBody>
          <a:bodyPr>
            <a:noAutofit/>
          </a:bodyPr>
          <a:lstStyle/>
          <a:p>
            <a:r>
              <a:rPr lang="pl-PL" sz="1400" dirty="0" smtClean="0">
                <a:solidFill>
                  <a:schemeClr val="tx1"/>
                </a:solidFill>
              </a:rPr>
              <a:t>Szkoła Podstawowa w </a:t>
            </a:r>
            <a:r>
              <a:rPr lang="pl-PL" sz="1400" dirty="0" err="1" smtClean="0">
                <a:solidFill>
                  <a:schemeClr val="tx1"/>
                </a:solidFill>
              </a:rPr>
              <a:t>Szczęsnem</a:t>
            </a:r>
            <a:r>
              <a:rPr lang="pl-PL" sz="1400" dirty="0" smtClean="0">
                <a:solidFill>
                  <a:schemeClr val="tx1"/>
                </a:solidFill>
              </a:rPr>
              <a:t>   29 października 2018r.</a:t>
            </a:r>
          </a:p>
          <a:p>
            <a:r>
              <a:rPr lang="pl-PL" sz="1400" dirty="0" smtClean="0">
                <a:solidFill>
                  <a:schemeClr val="tx1"/>
                </a:solidFill>
              </a:rPr>
              <a:t>Praca uczennicy klasy VIII   Julii Kaczyńskiej</a:t>
            </a:r>
          </a:p>
          <a:p>
            <a:endParaRPr lang="pl-PL" sz="1400" dirty="0" smtClean="0">
              <a:solidFill>
                <a:schemeClr val="tx1"/>
              </a:solidFill>
            </a:endParaRPr>
          </a:p>
          <a:p>
            <a:r>
              <a:rPr lang="pl-PL" sz="1400" dirty="0" smtClean="0">
                <a:solidFill>
                  <a:schemeClr val="tx1"/>
                </a:solidFill>
              </a:rPr>
              <a:t>Konkurs  szkolny z okazji obchodów </a:t>
            </a:r>
          </a:p>
          <a:p>
            <a:r>
              <a:rPr lang="pl-PL" sz="1400" dirty="0" smtClean="0">
                <a:solidFill>
                  <a:schemeClr val="tx1"/>
                </a:solidFill>
              </a:rPr>
              <a:t>100 Rocznicy Odzyskania Niepodległości przez Polskę</a:t>
            </a:r>
            <a:endParaRPr lang="pl-PL" sz="1400" dirty="0">
              <a:solidFill>
                <a:schemeClr val="tx1"/>
              </a:solidFill>
            </a:endParaRPr>
          </a:p>
        </p:txBody>
      </p:sp>
      <p:pic>
        <p:nvPicPr>
          <p:cNvPr id="4" name="My Pierwsza Brygada - Marsz Pierwszej Brygady - Z Napisa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2338">
        <p:circle/>
      </p:transition>
    </mc:Choice>
    <mc:Fallback>
      <p:transition spd="slow" advTm="1233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FF0000"/>
                </a:solidFill>
              </a:rPr>
              <a:t>Twórcy niepodległości polski</a:t>
            </a:r>
            <a:endParaRPr lang="pl-PL" sz="3200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-1928858" y="1142984"/>
            <a:ext cx="8134376" cy="4724400"/>
          </a:xfrm>
        </p:spPr>
        <p:txBody>
          <a:bodyPr/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pic>
        <p:nvPicPr>
          <p:cNvPr id="5" name="Obraz 4" descr="Znalezione obrazy dla zapytania traktat wersalski roman dmowski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3857628"/>
            <a:ext cx="4357718" cy="2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Podobny obraz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285860"/>
            <a:ext cx="350046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Podobny obraz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571876"/>
            <a:ext cx="2966096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642910" y="1312827"/>
            <a:ext cx="364333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40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Roman Dmowski, Prezes Komitetu Narodowego Polskiego, przywódca Stronnictwa Narodowej Demokracji w całej Polsce, odłożył wszystkie spory stronnicze na bok, uważając, że w tak uroczystych dniach, całe serce Polaka i cała dusza Polska, tylko jednej mogą służyć sprawie, tylko jedynemu celowi muszą być oddane: tym celem odbudowanie Polski wolnej, niepodległej, wielkiej aż do morza.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Obraz 8" descr="Znalezione obrazy dla zapytania flaga wstęga polski w poziomi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6215082"/>
            <a:ext cx="8429652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8526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I</a:t>
            </a:r>
            <a:r>
              <a:rPr lang="pl-PL" sz="2800" dirty="0" smtClean="0">
                <a:solidFill>
                  <a:srgbClr val="FF0000"/>
                </a:solidFill>
              </a:rPr>
              <a:t>gnacy </a:t>
            </a:r>
            <a:r>
              <a:rPr lang="pl-PL" dirty="0" err="1" smtClean="0">
                <a:solidFill>
                  <a:srgbClr val="FF0000"/>
                </a:solidFill>
              </a:rPr>
              <a:t>paderewski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sz="2400" dirty="0" smtClean="0">
                <a:solidFill>
                  <a:srgbClr val="FF0000"/>
                </a:solidFill>
              </a:rPr>
              <a:t>1860-1941</a:t>
            </a:r>
            <a:endParaRPr lang="pl-PL" sz="2400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3481382" cy="47244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endParaRPr lang="pl-PL" sz="1400" dirty="0" smtClean="0"/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r>
              <a:rPr lang="pl-PL" sz="1400" dirty="0" smtClean="0"/>
              <a:t>Urodził się w Kuryłówce na Podolu. Uczył się w Warszawie, Strasburgu, Wiedniu i Paryżu.</a:t>
            </a:r>
          </a:p>
          <a:p>
            <a:pPr>
              <a:buNone/>
            </a:pPr>
            <a:r>
              <a:rPr lang="pl-PL" sz="1400" dirty="0" smtClean="0"/>
              <a:t>Koncertował na najwspanialszych scenach świata. Występował między innymi dla królowej Wiktorii.</a:t>
            </a:r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r>
              <a:rPr lang="pl-PL" sz="1400" dirty="0" smtClean="0"/>
              <a:t>Podczas I wojny światowej był  rzecznikiem sprawy polskiej na Zachodzie. Prowadził szeroko zakrojoną  działalność dyplomatyczną na rzecz Polski i Polaków.</a:t>
            </a:r>
          </a:p>
          <a:p>
            <a:pPr>
              <a:buNone/>
            </a:pPr>
            <a:r>
              <a:rPr lang="pl-PL" sz="1400" dirty="0" smtClean="0"/>
              <a:t>Zbierał fundusze  na pomoc ofiarom wojny i założył komitet pomocy Polakom w Paryżu i Londynie.</a:t>
            </a:r>
          </a:p>
          <a:p>
            <a:pPr>
              <a:buNone/>
            </a:pPr>
            <a:r>
              <a:rPr lang="pl-PL" sz="1400" dirty="0" smtClean="0"/>
              <a:t>Razem z polskim noblistą Henrykiem Sienkiewiczem założył w Szwajcarii Komitet Generalny Pomocy Ofiarom Wojny w Polsce.</a:t>
            </a:r>
          </a:p>
          <a:p>
            <a:pPr>
              <a:buNone/>
            </a:pPr>
            <a:r>
              <a:rPr lang="pl-PL" sz="1400" dirty="0" smtClean="0"/>
              <a:t>W Stanach Zjednoczonych  nakłaniał prezydenta </a:t>
            </a:r>
            <a:r>
              <a:rPr lang="pl-PL" sz="1400" dirty="0" err="1" smtClean="0"/>
              <a:t>Woodrowa</a:t>
            </a:r>
            <a:r>
              <a:rPr lang="pl-PL" sz="1400" dirty="0" smtClean="0"/>
              <a:t> Wilsona  od wystąpienia na rzecz praw Polaków do niepodległego państwa.</a:t>
            </a:r>
            <a:endParaRPr lang="pl-PL" sz="14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143240" y="1785926"/>
            <a:ext cx="5848360" cy="114300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pl-PL" sz="2000" i="1" dirty="0" smtClean="0">
                <a:solidFill>
                  <a:srgbClr val="FF0000"/>
                </a:solidFill>
              </a:rPr>
              <a:t>„Żaden z narodów na świecie nie może poszczycić się takim jak nasz  bogactwem uczuć i nastrojów.</a:t>
            </a:r>
          </a:p>
          <a:p>
            <a:pPr>
              <a:buNone/>
            </a:pPr>
            <a:r>
              <a:rPr lang="pl-PL" sz="2000" i="1" dirty="0" smtClean="0">
                <a:solidFill>
                  <a:srgbClr val="FF0000"/>
                </a:solidFill>
              </a:rPr>
              <a:t>Może w tym tkwi czar nasz ujmujący, a może też to i wada wielka!”</a:t>
            </a:r>
            <a:endParaRPr lang="pl-PL" sz="2000" i="1" dirty="0">
              <a:solidFill>
                <a:srgbClr val="FF0000"/>
              </a:solidFill>
            </a:endParaRPr>
          </a:p>
        </p:txBody>
      </p:sp>
      <p:pic>
        <p:nvPicPr>
          <p:cNvPr id="5" name="Obraz 4" descr="Podobny obraz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1357298"/>
            <a:ext cx="2357454" cy="12858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2571736" y="1357298"/>
            <a:ext cx="657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C00000"/>
                </a:solidFill>
              </a:rPr>
              <a:t>Światowej sławy pianista, kompozytor, działacz niepodległościowy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7" name="Obraz 6" descr="Znalezione obrazy dla zapytania flaga wstęga polski w poziomi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6286520"/>
            <a:ext cx="8715404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Znalezione obrazy dla zapytania ignacy jan paderewski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3357562"/>
            <a:ext cx="4286280" cy="2781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Znalezione obrazy dla zapytania ignacy jan paderewski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3000372"/>
            <a:ext cx="185738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6469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04800" y="1285860"/>
            <a:ext cx="4191000" cy="50387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400" dirty="0" smtClean="0"/>
              <a:t>W 1917roku Ignacy Paderewski został w USA przedstawicielem  Komitetu Narodowego Polski.</a:t>
            </a:r>
          </a:p>
          <a:p>
            <a:pPr>
              <a:buNone/>
            </a:pPr>
            <a:r>
              <a:rPr lang="pl-PL" sz="1400" dirty="0" smtClean="0"/>
              <a:t>W styczniu 1918r.  wpłynął na deklarację prezydenta USA Wilsona. W punkcie 13 programu pokojowego powstał zapis  o stworzeniu niepodległego państwa polskiego</a:t>
            </a:r>
          </a:p>
          <a:p>
            <a:pPr>
              <a:buFontTx/>
              <a:buChar char="-"/>
            </a:pPr>
            <a:r>
              <a:rPr lang="pl-PL" sz="1400" dirty="0" smtClean="0"/>
              <a:t>na terytoriach zamieszkałych przez ludność bezsprzecznie polską, </a:t>
            </a:r>
          </a:p>
          <a:p>
            <a:pPr>
              <a:buFontTx/>
              <a:buChar char="-"/>
            </a:pPr>
            <a:r>
              <a:rPr lang="pl-PL" sz="1400" dirty="0" smtClean="0"/>
              <a:t>z wolnym dostępem do morza,</a:t>
            </a:r>
          </a:p>
          <a:p>
            <a:pPr>
              <a:buFontTx/>
              <a:buChar char="-"/>
            </a:pPr>
            <a:r>
              <a:rPr lang="pl-PL" sz="1400" dirty="0" smtClean="0"/>
              <a:t> niepodległą politycznie, gospodarczo</a:t>
            </a:r>
          </a:p>
          <a:p>
            <a:pPr>
              <a:buFontTx/>
              <a:buChar char="-"/>
            </a:pPr>
            <a:r>
              <a:rPr lang="pl-PL" sz="1400" dirty="0" smtClean="0"/>
              <a:t>integralność państwa polskiego  ma zagwarantować konwencja międzynarodowa.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285860"/>
            <a:ext cx="4343400" cy="50387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400" dirty="0" smtClean="0"/>
              <a:t>Przybycie Ignacego Paderewskiego do Poznania w grudniu 1918r. było impulsem do powstania wielkopolskiego.</a:t>
            </a:r>
          </a:p>
          <a:p>
            <a:pPr>
              <a:buNone/>
            </a:pPr>
            <a:r>
              <a:rPr lang="pl-PL" sz="1400" dirty="0" smtClean="0"/>
              <a:t>W styczniu 1919r. został premierem rządu RP i ministrem spraw zagranicznych, które sprawował przez rok.</a:t>
            </a:r>
          </a:p>
          <a:p>
            <a:pPr>
              <a:buNone/>
            </a:pPr>
            <a:r>
              <a:rPr lang="pl-PL" sz="1400" dirty="0" smtClean="0"/>
              <a:t>Razem z Romanem Dmowskim reprezentował Polskę na konferencji paryskiej i podpisał Traktat Wersalski.</a:t>
            </a:r>
          </a:p>
          <a:p>
            <a:pPr>
              <a:buNone/>
            </a:pPr>
            <a:r>
              <a:rPr lang="pl-PL" sz="1400" dirty="0" smtClean="0"/>
              <a:t>W okresie międzywojennym  przebywał w Szwajcarii.</a:t>
            </a:r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r>
              <a:rPr lang="pl-PL" sz="1400" dirty="0" smtClean="0"/>
              <a:t>Od 1939r.  Był przewodniczącym Rady Narodowej RP.</a:t>
            </a:r>
          </a:p>
          <a:p>
            <a:pPr>
              <a:buNone/>
            </a:pPr>
            <a:r>
              <a:rPr lang="pl-PL" sz="1400" dirty="0" smtClean="0"/>
              <a:t>Po wybuchu II wojny światowej  był członkiem  władz RP na uchodźstwie. Zmarł w Nowym Jorku. W 1992roku trumnę z jego prochami sprowadzono do Polski. Spoczęła ona w krypcie św. Jana w Warszawie.</a:t>
            </a:r>
          </a:p>
          <a:p>
            <a:pPr>
              <a:buNone/>
            </a:pPr>
            <a:endParaRPr lang="pl-PL" sz="1400" dirty="0"/>
          </a:p>
        </p:txBody>
      </p:sp>
      <p:pic>
        <p:nvPicPr>
          <p:cNvPr id="5" name="Obraz 4" descr="Znalezione obrazy dla zapytania flaga wstęga polski w poziomi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8501090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https://encrypted-tbn0.gstatic.com/images?q=tbn:ANd9GcSxGgqkQbNKVsAL24bxrq8T354ft45h_WAwondkl4DdEt9kKSmb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214818"/>
            <a:ext cx="371477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3701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3929058" y="1000108"/>
            <a:ext cx="5062542" cy="53244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b="1" dirty="0" smtClean="0"/>
              <a:t> </a:t>
            </a:r>
            <a:r>
              <a:rPr lang="pl-PL" sz="1400" dirty="0" smtClean="0">
                <a:solidFill>
                  <a:schemeClr val="tx1"/>
                </a:solidFill>
              </a:rPr>
              <a:t>Powstanie wielkopolskie – powstanie polskich mieszkańców Prowincji Poznańskiej przeciwko Rzeszy Niemieckiej,  toczące się na przełomie lat 1918–1919. Polacy domagali się powrotu ziem zaboru pruskiego do Rzeczypospolitej, umacniającej swoją niepodległość. </a:t>
            </a:r>
          </a:p>
          <a:p>
            <a:pPr>
              <a:buNone/>
            </a:pPr>
            <a:r>
              <a:rPr lang="pl-PL" sz="1400" dirty="0" smtClean="0">
                <a:solidFill>
                  <a:schemeClr val="tx1"/>
                </a:solidFill>
              </a:rPr>
              <a:t>Powstanie wielkopolskie wybuchło 27 grudnia 1918 w Poznaniu, w czasie wizyty powracającego do Polski Ignacego Jana Paderewskiego, który w drodze do Warszawy przybył 26 grudnia do Poznania, owacyjnie witany</a:t>
            </a:r>
            <a:r>
              <a:rPr lang="pl-PL" sz="1400" dirty="0" smtClean="0"/>
              <a:t>.</a:t>
            </a:r>
            <a:endParaRPr lang="pl-PL" sz="1400" dirty="0"/>
          </a:p>
        </p:txBody>
      </p:sp>
      <p:pic>
        <p:nvPicPr>
          <p:cNvPr id="6" name="Obraz 5" descr="Podobny obraz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643182"/>
            <a:ext cx="321471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Znalezione obrazy dla zapytania flaga wstęga polski w poziomi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857232"/>
            <a:ext cx="8501090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Znalezione obrazy dla zapytania Paderewskiw USA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643314"/>
            <a:ext cx="350046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285720" y="4857760"/>
            <a:ext cx="49292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6 października 1917 roku Amerykanie, naciskani w  kwestii utworzenia  Armii Polskiej przez szalenie popularnego w Stanach Zjednoczonych pianistę Ignacego Paderewskiego, zezwolili na formowanie polskich jednostek.</a:t>
            </a:r>
          </a:p>
          <a:p>
            <a:r>
              <a:rPr lang="pl-PL" sz="1400" dirty="0" smtClean="0"/>
              <a:t> Sam Paderewski gorąco agitował wśród Polonii, by zaciągała się do polskiego wojska. </a:t>
            </a:r>
            <a:br>
              <a:rPr lang="pl-PL" sz="1400" dirty="0" smtClean="0"/>
            </a:br>
            <a:r>
              <a:rPr lang="pl-PL" sz="1200" dirty="0" smtClean="0"/>
              <a:t/>
            </a:r>
            <a:br>
              <a:rPr lang="pl-PL" sz="1200" dirty="0" smtClean="0"/>
            </a:br>
            <a:endParaRPr lang="pl-PL" sz="1200" dirty="0"/>
          </a:p>
        </p:txBody>
      </p:sp>
      <p:pic>
        <p:nvPicPr>
          <p:cNvPr id="5" name="Symbol zastępczy zawartości 4" descr="Znalezione obrazy dla zapytania powstanie wielkopolskie"/>
          <p:cNvPicPr>
            <a:picLocks noGrp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1285860"/>
            <a:ext cx="300039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9914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II </a:t>
            </a:r>
            <a:r>
              <a:rPr lang="pl-PL" dirty="0" err="1" smtClean="0">
                <a:solidFill>
                  <a:srgbClr val="FF0000"/>
                </a:solidFill>
              </a:rPr>
              <a:t>rzeczypospolita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43438" y="1600200"/>
            <a:ext cx="3786214" cy="4186254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None/>
            </a:pPr>
            <a:r>
              <a:rPr lang="pl-PL" sz="1400" dirty="0" smtClean="0"/>
              <a:t>Odbudowa państwa polskiego po 123 latach niewoli była wydarzeniem przełomowym.</a:t>
            </a:r>
          </a:p>
          <a:p>
            <a:pPr>
              <a:lnSpc>
                <a:spcPct val="150000"/>
              </a:lnSpc>
              <a:buNone/>
            </a:pPr>
            <a:r>
              <a:rPr lang="pl-PL" sz="1400" dirty="0" smtClean="0"/>
              <a:t>Wysiłek wielu Polaków, trud i ofiara poniesiona na frontach I wojny światowej oraz aktywne działania dyplomatyczne doprowadziły do narodzenia II RZECZYPOSPOLITEJ.</a:t>
            </a:r>
          </a:p>
          <a:p>
            <a:pPr>
              <a:buNone/>
            </a:pPr>
            <a:endParaRPr lang="pl-PL" sz="1400" dirty="0" smtClean="0"/>
          </a:p>
          <a:p>
            <a:pPr algn="ctr">
              <a:buNone/>
            </a:pPr>
            <a:r>
              <a:rPr lang="pl-PL" sz="1400" dirty="0" smtClean="0">
                <a:solidFill>
                  <a:srgbClr val="FF0000"/>
                </a:solidFill>
              </a:rPr>
              <a:t>                 Bohaterami tego procesu byli OJCOWIE NIEPODLEGŁOŚCI:</a:t>
            </a:r>
          </a:p>
          <a:p>
            <a:pPr algn="ctr">
              <a:buNone/>
            </a:pPr>
            <a:r>
              <a:rPr lang="pl-PL" sz="1400" dirty="0" smtClean="0">
                <a:solidFill>
                  <a:srgbClr val="FF0000"/>
                </a:solidFill>
              </a:rPr>
              <a:t>Józef Piłsudski, </a:t>
            </a:r>
          </a:p>
          <a:p>
            <a:pPr algn="ctr">
              <a:buNone/>
            </a:pPr>
            <a:r>
              <a:rPr lang="pl-PL" sz="1400" dirty="0" smtClean="0">
                <a:solidFill>
                  <a:srgbClr val="FF0000"/>
                </a:solidFill>
              </a:rPr>
              <a:t>Roman Dmowski,</a:t>
            </a:r>
          </a:p>
          <a:p>
            <a:pPr algn="ctr">
              <a:buNone/>
            </a:pPr>
            <a:r>
              <a:rPr lang="pl-PL" sz="1400" dirty="0" smtClean="0">
                <a:solidFill>
                  <a:srgbClr val="FF0000"/>
                </a:solidFill>
              </a:rPr>
              <a:t> Ignacy, Jan Paderewski, </a:t>
            </a:r>
          </a:p>
          <a:p>
            <a:pPr algn="ctr">
              <a:buNone/>
            </a:pPr>
            <a:r>
              <a:rPr lang="pl-PL" sz="1400" dirty="0" smtClean="0">
                <a:solidFill>
                  <a:srgbClr val="FF0000"/>
                </a:solidFill>
              </a:rPr>
              <a:t>Wincenty Witos, </a:t>
            </a:r>
          </a:p>
          <a:p>
            <a:pPr algn="ctr">
              <a:buNone/>
            </a:pPr>
            <a:r>
              <a:rPr lang="pl-PL" sz="1400" dirty="0" smtClean="0">
                <a:solidFill>
                  <a:srgbClr val="FF0000"/>
                </a:solidFill>
              </a:rPr>
              <a:t>Wojciech Korfanty,</a:t>
            </a:r>
          </a:p>
          <a:p>
            <a:pPr algn="ctr">
              <a:buNone/>
            </a:pPr>
            <a:r>
              <a:rPr lang="pl-PL" sz="1400" dirty="0" smtClean="0">
                <a:solidFill>
                  <a:srgbClr val="FF0000"/>
                </a:solidFill>
              </a:rPr>
              <a:t> Ignacy Daszyński.</a:t>
            </a:r>
            <a:endParaRPr lang="pl-PL" sz="1400" dirty="0">
              <a:solidFill>
                <a:srgbClr val="FF0000"/>
              </a:solidFill>
            </a:endParaRPr>
          </a:p>
        </p:txBody>
      </p:sp>
      <p:pic>
        <p:nvPicPr>
          <p:cNvPr id="7" name="Obraz 6" descr="https://www.mdkgal.edu.pl/files/2018/03/map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392905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Znalezione obrazy dla zapytania flaga wstęga polski w poziomi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6286520"/>
            <a:ext cx="8858280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Znalezione obrazy dla zapytania ORZEŁEK  II R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786190"/>
            <a:ext cx="92869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157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>
          <a:xfrm>
            <a:off x="2285984" y="1357298"/>
            <a:ext cx="5572164" cy="508159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400" i="1" dirty="0" smtClean="0"/>
              <a:t>Przy wykonaniu prezentacji korzystałam z następujących </a:t>
            </a:r>
          </a:p>
          <a:p>
            <a:pPr>
              <a:buNone/>
            </a:pPr>
            <a:r>
              <a:rPr lang="pl-PL" sz="1400" i="1" dirty="0" smtClean="0"/>
              <a:t>stron internetowych i publikacji</a:t>
            </a:r>
            <a:endParaRPr lang="pl-PL" sz="1400" dirty="0" smtClean="0"/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pl-PL" sz="1400" dirty="0" smtClean="0"/>
              <a:t>Publikacja IPN OJCOWIE NIEPODLEGŁOŚCI</a:t>
            </a: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pl-PL" sz="1400" dirty="0" smtClean="0"/>
              <a:t>Publikacja IPN # MOJA NIEPODLEGŁA</a:t>
            </a: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pl-PL" sz="1400" dirty="0" err="1" smtClean="0"/>
              <a:t>niepodległa.gov.pl</a:t>
            </a:r>
            <a:r>
              <a:rPr lang="pl-PL" sz="1400" dirty="0" smtClean="0"/>
              <a:t>/kalendarium</a:t>
            </a: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pl-PL" sz="1400" dirty="0" err="1" smtClean="0"/>
              <a:t>nowahistoria.interia.pl</a:t>
            </a:r>
            <a:endParaRPr lang="pl-PL" sz="1400" dirty="0" smtClean="0"/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pl-PL" sz="1400" dirty="0" err="1" smtClean="0"/>
              <a:t>dzieje.pl</a:t>
            </a:r>
            <a:endParaRPr lang="pl-PL" sz="1400" dirty="0" smtClean="0"/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pl-PL" sz="1400" dirty="0" err="1" smtClean="0"/>
              <a:t>Wikipedia</a:t>
            </a:r>
            <a:endParaRPr lang="pl-PL" sz="1400" dirty="0" smtClean="0"/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pl-PL" sz="1400" dirty="0" smtClean="0"/>
              <a:t>Zdjęcia PAP, NAC</a:t>
            </a:r>
          </a:p>
          <a:p>
            <a:pPr>
              <a:buClr>
                <a:srgbClr val="CC0000"/>
              </a:buClr>
              <a:buFont typeface="Wingdings" pitchFamily="2" charset="2"/>
              <a:buChar char="§"/>
            </a:pPr>
            <a:r>
              <a:rPr lang="pl-PL" sz="1400" dirty="0" smtClean="0"/>
              <a:t>Podkład muzyczny </a:t>
            </a:r>
            <a:r>
              <a:rPr lang="pl-PL" sz="1400" dirty="0" err="1" smtClean="0"/>
              <a:t>youtube</a:t>
            </a:r>
            <a:endParaRPr lang="pl-PL" sz="1400" dirty="0" smtClean="0"/>
          </a:p>
          <a:p>
            <a:pPr marL="1260000" indent="342900" algn="ctr">
              <a:buClr>
                <a:srgbClr val="CC0000"/>
              </a:buClr>
              <a:buNone/>
            </a:pPr>
            <a:r>
              <a:rPr lang="pl-PL" sz="1400" dirty="0" smtClean="0"/>
              <a:t>Julia Kaczyńska</a:t>
            </a:r>
          </a:p>
          <a:p>
            <a:pPr marL="1260000" indent="342900" algn="ctr">
              <a:buClr>
                <a:srgbClr val="CC0000"/>
              </a:buClr>
              <a:buNone/>
            </a:pPr>
            <a:r>
              <a:rPr lang="pl-PL" sz="1400" dirty="0" smtClean="0"/>
              <a:t>uczennica klasy VIII</a:t>
            </a:r>
          </a:p>
          <a:p>
            <a:pPr marL="1260000" indent="342900" algn="ctr">
              <a:buClr>
                <a:srgbClr val="CC0000"/>
              </a:buClr>
              <a:buNone/>
            </a:pPr>
            <a:r>
              <a:rPr lang="pl-PL" sz="1400" dirty="0" smtClean="0"/>
              <a:t>SP Szczęsne</a:t>
            </a:r>
          </a:p>
          <a:p>
            <a:pPr>
              <a:buNone/>
            </a:pPr>
            <a:endParaRPr lang="pl-PL" sz="1400" dirty="0"/>
          </a:p>
        </p:txBody>
      </p:sp>
      <p:pic>
        <p:nvPicPr>
          <p:cNvPr id="8" name="Obraz 7" descr="Znalezione obrazy dla zapytania flaga wstęga polski w poziomi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8501090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Znalezione obrazy dla zapytania ORZEŁEK  II R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85860"/>
            <a:ext cx="128588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4339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Legiony </a:t>
            </a:r>
            <a:r>
              <a:rPr lang="pl-PL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polskie</a:t>
            </a:r>
            <a:r>
              <a:rPr lang="pl-PL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1800" dirty="0" smtClean="0">
                <a:solidFill>
                  <a:srgbClr val="FF0000"/>
                </a:solidFill>
              </a:rPr>
              <a:t>1914-1918</a:t>
            </a:r>
            <a:endParaRPr lang="pl-PL" sz="1800" dirty="0">
              <a:solidFill>
                <a:srgbClr val="FF0000"/>
              </a:solidFill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481514" cy="4724400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pl-PL" sz="4800" dirty="0" smtClean="0"/>
              <a:t>Pierwsza polska formacja wojskowa w XX w. Skupiła w sobie oddziały Strzelca Józefa Piłsudskiego, Drużyny Strzeleckie Polowe Drużyny Sokoła oraz inne organizacje paramilitarne działające przed I wojną światową głównie na terenie zaboru austriackiego. Legiony powołane zostały 16 sierpnia 1914 r. przez Naczelny Komitet Narodowy, jako próba ratowania wojskowej inicjatywy Józefa Piłsudskiego. Działały w ramach armii </a:t>
            </a:r>
            <a:r>
              <a:rPr lang="pl-PL" sz="4800" dirty="0" err="1" smtClean="0"/>
              <a:t>austro-węgierskiej</a:t>
            </a:r>
            <a:r>
              <a:rPr lang="pl-PL" sz="4800" dirty="0" smtClean="0"/>
              <a:t> i podlegały dowództwu </a:t>
            </a:r>
            <a:r>
              <a:rPr lang="pl-PL" sz="4800" dirty="0" err="1" smtClean="0"/>
              <a:t>Landwehry</a:t>
            </a:r>
            <a:r>
              <a:rPr lang="pl-PL" sz="4800" dirty="0" smtClean="0"/>
              <a:t>. </a:t>
            </a:r>
          </a:p>
          <a:p>
            <a:pPr algn="just">
              <a:buNone/>
            </a:pPr>
            <a:r>
              <a:rPr lang="pl-PL" sz="4800" dirty="0" smtClean="0"/>
              <a:t>W szczytowym okresie rozwoju w Legionach służyło ponad 16 tys. żołnierzy (jesień 1915 r.). </a:t>
            </a:r>
          </a:p>
          <a:p>
            <a:pPr algn="just">
              <a:buNone/>
            </a:pPr>
            <a:r>
              <a:rPr lang="pl-PL" sz="4800" u="sng" dirty="0" smtClean="0"/>
              <a:t>Organizacyjnie dzieliły się na trzy brygady:</a:t>
            </a:r>
          </a:p>
          <a:p>
            <a:pPr algn="just">
              <a:buNone/>
            </a:pPr>
            <a:r>
              <a:rPr lang="pl-PL" sz="4800" dirty="0" smtClean="0"/>
              <a:t>- I Brygada powołana została 19 grudnia 1914, dowodził nią Józef Piłsudski (do 27 września 1916)</a:t>
            </a:r>
          </a:p>
          <a:p>
            <a:pPr algn="just">
              <a:buNone/>
            </a:pPr>
            <a:r>
              <a:rPr lang="pl-PL" sz="4800" dirty="0" smtClean="0"/>
              <a:t>- II Brygada powołana została 19 grudnia 1914, I dowódcą był Ferdynand </a:t>
            </a:r>
            <a:r>
              <a:rPr lang="pl-PL" sz="4800" dirty="0" err="1" smtClean="0"/>
              <a:t>Küttner</a:t>
            </a:r>
            <a:r>
              <a:rPr lang="pl-PL" sz="4800" dirty="0" smtClean="0"/>
              <a:t> - do 14 lipca 1916, następnie </a:t>
            </a:r>
            <a:r>
              <a:rPr lang="pl-PL" sz="4800" u="sng" dirty="0" smtClean="0">
                <a:hlinkClick r:id="rId2"/>
              </a:rPr>
              <a:t>Józef Haller</a:t>
            </a:r>
            <a:r>
              <a:rPr lang="pl-PL" sz="4800" dirty="0" smtClean="0"/>
              <a:t> do 19 lutego 1918</a:t>
            </a:r>
          </a:p>
          <a:p>
            <a:pPr algn="just">
              <a:buNone/>
            </a:pPr>
            <a:r>
              <a:rPr lang="pl-PL" sz="4800" dirty="0" smtClean="0"/>
              <a:t>- III Brygada powołana została 8 maja 1915. Dowodzili nią: Wiktor </a:t>
            </a:r>
            <a:r>
              <a:rPr lang="pl-PL" sz="4800" dirty="0" err="1" smtClean="0"/>
              <a:t>Grzesicki</a:t>
            </a:r>
            <a:r>
              <a:rPr lang="pl-PL" sz="4800" dirty="0" smtClean="0"/>
              <a:t> do 14 lipca 1916, </a:t>
            </a:r>
            <a:r>
              <a:rPr lang="pl-PL" sz="4800" u="sng" dirty="0" smtClean="0">
                <a:hlinkClick r:id="rId3"/>
              </a:rPr>
              <a:t>Stanisław Szeptycki </a:t>
            </a:r>
            <a:r>
              <a:rPr lang="pl-PL" sz="4800" dirty="0" smtClean="0"/>
              <a:t>do 14 listopada 1916, Zygmunt Zieliński do 25 kwietnia 1917, Bolesław Roja do 30 lipca 1917.</a:t>
            </a:r>
          </a:p>
          <a:p>
            <a:pPr algn="just">
              <a:buNone/>
            </a:pPr>
            <a:r>
              <a:rPr lang="pl-PL" sz="4800" dirty="0" smtClean="0"/>
              <a:t>W okresie od powołania do później jesieni 1915 r. Brygady działały na różnych frontach:</a:t>
            </a:r>
          </a:p>
          <a:p>
            <a:pPr algn="just">
              <a:buNone/>
            </a:pPr>
            <a:r>
              <a:rPr lang="pl-PL" sz="4800" dirty="0" smtClean="0"/>
              <a:t>- I Brygada na Ziemi Krakowskiej i na terenie zaboru rosyjskiego (najważniejsze bitwy to m. in. </a:t>
            </a:r>
            <a:r>
              <a:rPr lang="pl-PL" sz="4800" dirty="0" err="1" smtClean="0"/>
              <a:t>Krzywopłoty</a:t>
            </a:r>
            <a:r>
              <a:rPr lang="pl-PL" sz="4800" dirty="0" smtClean="0"/>
              <a:t>, bitwa limanowska, Łowczówek, walki nad Nidą, Konary i Jastków.</a:t>
            </a:r>
          </a:p>
          <a:p>
            <a:pPr algn="just">
              <a:buNone/>
            </a:pPr>
            <a:r>
              <a:rPr lang="pl-PL" sz="4800" dirty="0" smtClean="0"/>
              <a:t>- II Brygada w Karpatach Wschodnich (najważniejsze bitwy to m. in. </a:t>
            </a:r>
            <a:r>
              <a:rPr lang="pl-PL" sz="4800" dirty="0" err="1" smtClean="0"/>
              <a:t>Rafajłowa</a:t>
            </a:r>
            <a:r>
              <a:rPr lang="pl-PL" sz="4800" dirty="0" smtClean="0"/>
              <a:t> i Zielona, </a:t>
            </a:r>
            <a:r>
              <a:rPr lang="pl-PL" sz="4800" dirty="0" err="1" smtClean="0"/>
              <a:t>Mołotków</a:t>
            </a:r>
            <a:r>
              <a:rPr lang="pl-PL" sz="4800" dirty="0" smtClean="0"/>
              <a:t>, </a:t>
            </a:r>
            <a:r>
              <a:rPr lang="pl-PL" sz="4800" dirty="0" err="1" smtClean="0"/>
              <a:t>Kirlibaba</a:t>
            </a:r>
            <a:r>
              <a:rPr lang="pl-PL" sz="4800" dirty="0" smtClean="0"/>
              <a:t>, Szarża pod </a:t>
            </a:r>
            <a:r>
              <a:rPr lang="pl-PL" sz="4800" dirty="0" err="1" smtClean="0"/>
              <a:t>Rokitną</a:t>
            </a:r>
            <a:r>
              <a:rPr lang="pl-PL" sz="4800" dirty="0" smtClean="0"/>
              <a:t>.</a:t>
            </a:r>
          </a:p>
          <a:p>
            <a:pPr algn="just">
              <a:buNone/>
            </a:pPr>
            <a:r>
              <a:rPr lang="pl-PL" sz="4800" dirty="0" smtClean="0"/>
              <a:t>- III Brygada weszła do boju od sierpnia 1915 r. i współdziałała z Brygadą Józefa Piłsudskiego.</a:t>
            </a:r>
          </a:p>
          <a:p>
            <a:pPr>
              <a:buNone/>
            </a:pPr>
            <a:r>
              <a:rPr lang="pl-PL" sz="4800" dirty="0" smtClean="0"/>
              <a:t> </a:t>
            </a:r>
          </a:p>
          <a:p>
            <a:pPr>
              <a:buNone/>
            </a:pPr>
            <a:r>
              <a:rPr lang="pl-PL" sz="4800" dirty="0" smtClean="0"/>
              <a:t>                                  </a:t>
            </a:r>
            <a:r>
              <a:rPr lang="pl-PL" dirty="0" smtClean="0"/>
              <a:t>         </a:t>
            </a:r>
            <a:endParaRPr lang="pl-PL" dirty="0"/>
          </a:p>
        </p:txBody>
      </p:sp>
      <p:sp>
        <p:nvSpPr>
          <p:cNvPr id="12" name="Symbol zastępczy zawartości 11"/>
          <p:cNvSpPr>
            <a:spLocks noGrp="1"/>
          </p:cNvSpPr>
          <p:nvPr>
            <p:ph sz="half" idx="2"/>
          </p:nvPr>
        </p:nvSpPr>
        <p:spPr>
          <a:xfrm>
            <a:off x="5072066" y="1500174"/>
            <a:ext cx="3714776" cy="464347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l-PL" sz="6400" dirty="0" smtClean="0">
                <a:latin typeface="Arial" pitchFamily="34" charset="0"/>
                <a:cs typeface="Arial" pitchFamily="34" charset="0"/>
              </a:rPr>
              <a:t>Polska formacja wojskowa</a:t>
            </a:r>
          </a:p>
          <a:p>
            <a:pPr algn="just">
              <a:buNone/>
            </a:pPr>
            <a:r>
              <a:rPr lang="pl-PL" sz="4400" dirty="0" smtClean="0"/>
              <a:t>Latem 1914 r. Józef Piłsudski, komendant Związków</a:t>
            </a:r>
          </a:p>
          <a:p>
            <a:pPr algn="just">
              <a:buNone/>
            </a:pPr>
            <a:r>
              <a:rPr lang="pl-PL" sz="4400" dirty="0" smtClean="0"/>
              <a:t>Strzeleckich (legalnej organizacji paramilitarnej na terenie</a:t>
            </a:r>
          </a:p>
          <a:p>
            <a:pPr algn="just">
              <a:buNone/>
            </a:pPr>
            <a:r>
              <a:rPr lang="pl-PL" sz="4400" dirty="0" err="1" smtClean="0"/>
              <a:t>Austro-Węgier</a:t>
            </a:r>
            <a:r>
              <a:rPr lang="pl-PL" sz="4400" dirty="0" smtClean="0"/>
              <a:t>), postanowił zbudować polskie siły zbrojne.</a:t>
            </a:r>
          </a:p>
          <a:p>
            <a:pPr algn="just">
              <a:buNone/>
            </a:pPr>
            <a:r>
              <a:rPr lang="pl-PL" sz="4400" dirty="0" smtClean="0"/>
              <a:t>Miały się nimi stać Legiony Polskie, powołane przez</a:t>
            </a:r>
          </a:p>
          <a:p>
            <a:pPr algn="just">
              <a:buNone/>
            </a:pPr>
            <a:r>
              <a:rPr lang="pl-PL" sz="4400" dirty="0" smtClean="0"/>
              <a:t>Naczelny Komitet Narodowy (NKN) w sierpniu 1914 r. Do</a:t>
            </a:r>
          </a:p>
          <a:p>
            <a:pPr algn="just">
              <a:buNone/>
            </a:pPr>
            <a:r>
              <a:rPr lang="pl-PL" sz="4400" dirty="0" smtClean="0"/>
              <a:t>oddziałów trafiali ochotnicy ze wszystkich grup społecznych</a:t>
            </a:r>
          </a:p>
          <a:p>
            <a:pPr algn="just">
              <a:buNone/>
            </a:pPr>
            <a:r>
              <a:rPr lang="pl-PL" sz="4400" dirty="0" smtClean="0"/>
              <a:t>od chłopców z podhalańskich wiosek i robotników, po</a:t>
            </a:r>
          </a:p>
          <a:p>
            <a:pPr algn="just">
              <a:buNone/>
            </a:pPr>
            <a:r>
              <a:rPr lang="pl-PL" sz="4400" dirty="0" smtClean="0"/>
              <a:t>przedstawicieli inteligencji twórczej i wolnych zawodów.</a:t>
            </a:r>
            <a:endParaRPr lang="pl-PL" sz="4400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r>
              <a:rPr lang="pl-PL" i="1" dirty="0" smtClean="0"/>
              <a:t>Legiony Polskie na Wołyniu. 1916 r. Od lewej: Leon Wyczółkowski, Józef </a:t>
            </a:r>
          </a:p>
          <a:p>
            <a:pPr>
              <a:buNone/>
            </a:pPr>
            <a:r>
              <a:rPr lang="pl-PL" i="1" dirty="0" smtClean="0"/>
              <a:t>Piłsudski, bp Władysław Bandurski, gen. Stanisław Puchalski i </a:t>
            </a:r>
            <a:r>
              <a:rPr lang="pl-PL" i="1" dirty="0" err="1" smtClean="0"/>
              <a:t>płk</a:t>
            </a:r>
            <a:r>
              <a:rPr lang="pl-PL" i="1" dirty="0" smtClean="0"/>
              <a:t>. Marian </a:t>
            </a:r>
            <a:r>
              <a:rPr lang="pl-PL" i="1" dirty="0" err="1" smtClean="0"/>
              <a:t>Żegota-Januszaitis</a:t>
            </a:r>
            <a:r>
              <a:rPr lang="pl-PL" i="1" dirty="0" smtClean="0"/>
              <a:t>. Źródło: PAP/CAF</a:t>
            </a:r>
            <a:endParaRPr lang="pl-PL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pPr>
              <a:buNone/>
            </a:pPr>
            <a:endParaRPr lang="pl-PL" i="1" dirty="0" smtClean="0"/>
          </a:p>
          <a:p>
            <a:endParaRPr lang="pl-PL" dirty="0"/>
          </a:p>
        </p:txBody>
      </p:sp>
      <p:pic>
        <p:nvPicPr>
          <p:cNvPr id="16" name="Obraz 15" descr="https://dzieje.pl/sites/default/files/styles/open_article_750x0_/public/201608/legiony_polskie.jpg?itok=hnhnTNYR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143248"/>
            <a:ext cx="35147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az 16" descr="Znalezione obrazy dla zapytania flaga wstęga polski w poziomi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6000768"/>
            <a:ext cx="3529002" cy="21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558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215074" y="1000108"/>
            <a:ext cx="2562212" cy="528641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pl-PL" sz="1800" dirty="0" smtClean="0"/>
          </a:p>
          <a:p>
            <a:pPr>
              <a:buNone/>
            </a:pPr>
            <a:r>
              <a:rPr lang="pl-PL" sz="1600" dirty="0" smtClean="0"/>
              <a:t>Od jesieni 1915 roku do września 1916 Legiony walczyły już wspólnie na płn. Wołyniu, nad Styrem i </a:t>
            </a:r>
            <a:r>
              <a:rPr lang="pl-PL" sz="1600" dirty="0" err="1" smtClean="0"/>
              <a:t>Stochodem</a:t>
            </a:r>
            <a:r>
              <a:rPr lang="pl-PL" sz="1600" dirty="0" smtClean="0"/>
              <a:t>.</a:t>
            </a:r>
          </a:p>
          <a:p>
            <a:pPr>
              <a:buNone/>
            </a:pPr>
            <a:r>
              <a:rPr lang="pl-PL" sz="1600" dirty="0" smtClean="0"/>
              <a:t> W lipcu 1916 r. miała miejsce największa bitwa Legionów, Bitwa pod </a:t>
            </a:r>
            <a:r>
              <a:rPr lang="pl-PL" sz="1600" dirty="0" err="1" smtClean="0"/>
              <a:t>Kosiuchnówką</a:t>
            </a:r>
            <a:r>
              <a:rPr lang="pl-PL" sz="1600" dirty="0" smtClean="0"/>
              <a:t>. </a:t>
            </a:r>
          </a:p>
          <a:p>
            <a:pPr>
              <a:buNone/>
            </a:pPr>
            <a:r>
              <a:rPr lang="pl-PL" sz="1600" dirty="0" smtClean="0"/>
              <a:t>Wówczas to Legioniści pomimo huraganowego ognia i ciągłych ataków Rosjan przez kilka dni utrzymali linię frontu. Wycofali się dopiero po załamaniu frontu na flankach bronionych przez Węgrów i Czechów.</a:t>
            </a:r>
            <a:r>
              <a:rPr lang="pl-PL" sz="1600" i="1" dirty="0" smtClean="0"/>
              <a:t> </a:t>
            </a:r>
          </a:p>
          <a:p>
            <a:pPr>
              <a:buNone/>
            </a:pPr>
            <a:endParaRPr lang="pl-PL" sz="1800" i="1" dirty="0" smtClean="0"/>
          </a:p>
          <a:p>
            <a:pPr>
              <a:buNone/>
            </a:pPr>
            <a:endParaRPr lang="pl-PL" sz="1500" i="1" dirty="0" smtClean="0"/>
          </a:p>
          <a:p>
            <a:pPr>
              <a:buNone/>
            </a:pPr>
            <a:r>
              <a:rPr lang="pl-PL" sz="1500" i="1" dirty="0" smtClean="0"/>
              <a:t>4 VII 1916 pod </a:t>
            </a:r>
            <a:r>
              <a:rPr lang="pl-PL" sz="1500" i="1" dirty="0" err="1" smtClean="0"/>
              <a:t>Kostiuchnówką</a:t>
            </a:r>
            <a:r>
              <a:rPr lang="pl-PL" sz="1500" i="1" dirty="0" smtClean="0"/>
              <a:t> na Wołyniu Legiony Polskie za cenę dużych strat powstrzymały natarcie przeważających sił rosyjskich.</a:t>
            </a:r>
            <a:r>
              <a:rPr lang="pl-PL" sz="1500" dirty="0" smtClean="0"/>
              <a:t> </a:t>
            </a:r>
          </a:p>
          <a:p>
            <a:pPr>
              <a:buNone/>
            </a:pPr>
            <a:endParaRPr lang="pl-PL" sz="1500" dirty="0" smtClean="0"/>
          </a:p>
          <a:p>
            <a:pPr>
              <a:buNone/>
            </a:pPr>
            <a:endParaRPr lang="pl-PL" sz="1800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285720" y="2928935"/>
            <a:ext cx="307183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400" dirty="0" smtClean="0"/>
          </a:p>
          <a:p>
            <a:endParaRPr lang="pl-PL" sz="1400" dirty="0" smtClean="0"/>
          </a:p>
          <a:p>
            <a:r>
              <a:rPr lang="pl-PL" sz="1400" dirty="0" smtClean="0"/>
              <a:t>Legiony Polskie zyskały sławę podczas bitew z Rosjanami. W 1914 r. pod Laskami, </a:t>
            </a:r>
            <a:r>
              <a:rPr lang="pl-PL" sz="1400" dirty="0" err="1" smtClean="0"/>
              <a:t>Mołotkowem</a:t>
            </a:r>
            <a:r>
              <a:rPr lang="pl-PL" sz="1400" dirty="0" smtClean="0"/>
              <a:t>, Limanową i Łowczówkiem - w walkach z dobrze wyszkolonym, twardym przeciwnikiem - legioniści wykazali się uporem i męstwem. </a:t>
            </a:r>
          </a:p>
          <a:p>
            <a:r>
              <a:rPr lang="pl-PL" sz="1400" dirty="0" smtClean="0"/>
              <a:t>W maju 1915 r. I Brygada zwyciężyła pod Konarami. Z kolei pod </a:t>
            </a:r>
            <a:r>
              <a:rPr lang="pl-PL" sz="1400" dirty="0" err="1" smtClean="0"/>
              <a:t>Rokitną</a:t>
            </a:r>
            <a:r>
              <a:rPr lang="pl-PL" sz="1400" dirty="0" smtClean="0"/>
              <a:t> 2. szwadron kawalerii śmiałą szarżą przełamał aż trzy linie okopów rosyjskich, tworząc historię najsłynniejszego boju.</a:t>
            </a:r>
            <a:endParaRPr lang="pl-PL" dirty="0" smtClean="0"/>
          </a:p>
          <a:p>
            <a:pPr>
              <a:buNone/>
            </a:pPr>
            <a:endParaRPr lang="pl-PL" dirty="0" smtClean="0"/>
          </a:p>
        </p:txBody>
      </p:sp>
      <p:pic>
        <p:nvPicPr>
          <p:cNvPr id="8" name="Obraz 7" descr="https://pbs.twimg.com/media/DD5Pif9W0AAl6PW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2285992"/>
            <a:ext cx="271464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ymbol zastępczy zawartości 4" descr="Znalezione obrazy dla zapytania legiony polskie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596" y="785794"/>
            <a:ext cx="3786214" cy="2357454"/>
          </a:xfrm>
        </p:spPr>
      </p:pic>
      <p:pic>
        <p:nvPicPr>
          <p:cNvPr id="9" name="Obraz 8" descr="Podobny obraz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57232"/>
            <a:ext cx="1214446" cy="1214446"/>
          </a:xfrm>
          <a:prstGeom prst="rect">
            <a:avLst/>
          </a:prstGeom>
          <a:solidFill>
            <a:srgbClr val="FF0000">
              <a:alpha val="88000"/>
            </a:srgb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1111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286248" y="928670"/>
            <a:ext cx="3571900" cy="35004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.</a:t>
            </a:r>
            <a:r>
              <a:rPr lang="pl-PL" i="1" dirty="0" smtClean="0"/>
              <a:t> </a:t>
            </a:r>
            <a:endParaRPr lang="pl-PL" dirty="0"/>
          </a:p>
        </p:txBody>
      </p:sp>
      <p:pic>
        <p:nvPicPr>
          <p:cNvPr id="5" name="Obraz 4" descr="https://upload.wikimedia.org/wikipedia/commons/thumb/f/f1/Legiony_1914-1916.png/640px-Legiony_1914-191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3357586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https://upload.wikimedia.org/wikipedia/commons/1/13/J%C3%B3zef_Pi%C5%82sudski_-_Odezwy_Rz%C4%85du_Narodowego_-_701-001-108-1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500042"/>
            <a:ext cx="3095625" cy="404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https://upload.wikimedia.org/wikipedia/commons/thumb/5/5f/Bitwa_pod_Kostiuchn%C3%B3wk%C4%85%2C_1_pu_LP_w_okopach%2C_1916.jpg/360px-Bitwa_pod_Kostiuchn%C3%B3wk%C4%85%2C_1_pu_LP_w_okopach%2C_19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4214818"/>
            <a:ext cx="307183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 descr="http://www.doublet.pl/images/icons/128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571480"/>
            <a:ext cx="157163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5437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714876" y="1285860"/>
            <a:ext cx="4071966" cy="507209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l-PL" sz="4800" dirty="0" smtClean="0"/>
              <a:t>Na jesieni 1916 r. doszło do wycofania Legionów z frontu na tyły i dymisji Józefa Piłsudskiego z funkcji brygadiera.</a:t>
            </a:r>
          </a:p>
          <a:p>
            <a:pPr>
              <a:buNone/>
            </a:pPr>
            <a:r>
              <a:rPr lang="pl-PL" sz="4800" dirty="0" smtClean="0">
                <a:solidFill>
                  <a:srgbClr val="FF0000"/>
                </a:solidFill>
              </a:rPr>
              <a:t>W lecie 1917 r. wybuchł jeszcze głębszy kryzys –  legioniści odmówili złożenia przysięgi na wierność Niemiec. Rozwiązano Legiony Polskie, część oficerów internowano w obozie w Beniaminowie, żołnierzy w Szczypiornie.</a:t>
            </a:r>
          </a:p>
          <a:p>
            <a:pPr>
              <a:buNone/>
            </a:pPr>
            <a:r>
              <a:rPr lang="pl-PL" sz="4800" dirty="0" smtClean="0"/>
              <a:t>II Brygadę i pozostałych legionistów, poddanych </a:t>
            </a:r>
            <a:r>
              <a:rPr lang="pl-PL" sz="4800" dirty="0" err="1" smtClean="0"/>
              <a:t>austro-węgierskich</a:t>
            </a:r>
            <a:r>
              <a:rPr lang="pl-PL" sz="4800" dirty="0" smtClean="0"/>
              <a:t>, przemianowano na Polski Korpus Posiłkowy i wysłano we wrześniu/październiku na Bukowinę i Besarabię.</a:t>
            </a:r>
          </a:p>
          <a:p>
            <a:pPr>
              <a:buNone/>
            </a:pPr>
            <a:r>
              <a:rPr lang="pl-PL" sz="4800" dirty="0" smtClean="0"/>
              <a:t>W lutym 1918 r. doszło do otwartego buntu w oddziałach Korpusu i legioniści pod dowództwem płk Józefa Hallera przeszli front na stronę rosyjską pod </a:t>
            </a:r>
            <a:r>
              <a:rPr lang="pl-PL" sz="4800" dirty="0" err="1" smtClean="0"/>
              <a:t>Rarańczą</a:t>
            </a:r>
            <a:r>
              <a:rPr lang="pl-PL" sz="4800" dirty="0" smtClean="0"/>
              <a:t>. Tam doszło do połączenia się z II Korpusem Po</a:t>
            </a:r>
            <a:r>
              <a:rPr lang="pl-PL" sz="5600" dirty="0" smtClean="0"/>
              <a:t>lskim na Ukrainie. </a:t>
            </a:r>
          </a:p>
          <a:p>
            <a:pPr>
              <a:buNone/>
            </a:pPr>
            <a:endParaRPr lang="pl-PL" sz="4800" i="1" dirty="0" smtClean="0"/>
          </a:p>
          <a:p>
            <a:pPr>
              <a:buNone/>
            </a:pPr>
            <a:endParaRPr lang="pl-PL" sz="4800" i="1" dirty="0" smtClean="0"/>
          </a:p>
          <a:p>
            <a:pPr>
              <a:buNone/>
            </a:pPr>
            <a:endParaRPr lang="pl-PL" sz="4800" i="1" dirty="0" smtClean="0"/>
          </a:p>
          <a:p>
            <a:pPr>
              <a:buNone/>
            </a:pPr>
            <a:endParaRPr lang="pl-PL" sz="4800" i="1" dirty="0" smtClean="0"/>
          </a:p>
          <a:p>
            <a:pPr>
              <a:buNone/>
            </a:pPr>
            <a:endParaRPr lang="pl-PL" sz="4800" i="1" dirty="0" smtClean="0"/>
          </a:p>
          <a:p>
            <a:pPr>
              <a:buNone/>
            </a:pPr>
            <a:endParaRPr lang="pl-PL" sz="4800" i="1" dirty="0" smtClean="0"/>
          </a:p>
          <a:p>
            <a:pPr>
              <a:buNone/>
            </a:pPr>
            <a:endParaRPr lang="pl-PL" sz="4800" i="1" dirty="0" smtClean="0"/>
          </a:p>
          <a:p>
            <a:pPr>
              <a:buNone/>
            </a:pPr>
            <a:endParaRPr lang="pl-PL" sz="4800" i="1" dirty="0" smtClean="0"/>
          </a:p>
          <a:p>
            <a:pPr>
              <a:buNone/>
            </a:pPr>
            <a:endParaRPr lang="pl-PL" sz="4800" i="1" dirty="0" smtClean="0"/>
          </a:p>
          <a:p>
            <a:pPr>
              <a:buNone/>
            </a:pPr>
            <a:endParaRPr lang="pl-PL" sz="4800" i="1" dirty="0" smtClean="0"/>
          </a:p>
          <a:p>
            <a:pPr>
              <a:buNone/>
            </a:pPr>
            <a:endParaRPr lang="pl-PL" sz="4800" i="1" dirty="0" smtClean="0"/>
          </a:p>
          <a:p>
            <a:pPr>
              <a:buNone/>
            </a:pPr>
            <a:r>
              <a:rPr lang="pl-PL" sz="4400" i="1" dirty="0" smtClean="0"/>
              <a:t>Józef Piłsudski, Kazimierz Sosnkowski i oficer armii niemieckiej </a:t>
            </a:r>
            <a:r>
              <a:rPr lang="pl-PL" sz="4400" i="1" dirty="0" err="1" smtClean="0"/>
              <a:t>Schlossmann</a:t>
            </a:r>
            <a:r>
              <a:rPr lang="pl-PL" sz="4400" i="1" dirty="0" smtClean="0"/>
              <a:t> w czasie spaceru na terenie twierdzy w Magdeburgu. Fot. NAC </a:t>
            </a:r>
          </a:p>
          <a:p>
            <a:pPr>
              <a:buNone/>
            </a:pPr>
            <a:endParaRPr lang="pl-PL" sz="4800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785786" y="4000504"/>
            <a:ext cx="3500462" cy="2071702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l-PL" sz="4800" i="1" dirty="0" err="1" smtClean="0"/>
              <a:t>Rarańcza</a:t>
            </a:r>
            <a:r>
              <a:rPr lang="pl-PL" sz="4800" i="1" dirty="0" smtClean="0"/>
              <a:t>. Ostatnia bitwa Legionów Polskich</a:t>
            </a:r>
          </a:p>
          <a:p>
            <a:pPr>
              <a:buNone/>
            </a:pPr>
            <a:endParaRPr lang="pl-PL" sz="4800" i="1" dirty="0" smtClean="0"/>
          </a:p>
          <a:p>
            <a:pPr>
              <a:buNone/>
            </a:pPr>
            <a:r>
              <a:rPr lang="pl-PL" sz="4800" dirty="0" smtClean="0"/>
              <a:t> 15 lutego 1918 roku o godzinie 18. pod </a:t>
            </a:r>
            <a:r>
              <a:rPr lang="pl-PL" sz="4800" dirty="0" err="1" smtClean="0"/>
              <a:t>Rarańczą</a:t>
            </a:r>
            <a:r>
              <a:rPr lang="pl-PL" sz="4800" dirty="0" smtClean="0"/>
              <a:t>, II Brygada Legionów w ramach protestu przeciwko polityce "sojuszniczych" Niemiec i </a:t>
            </a:r>
            <a:r>
              <a:rPr lang="pl-PL" sz="4800" dirty="0" err="1" smtClean="0"/>
              <a:t>Austro-Węgier</a:t>
            </a:r>
            <a:r>
              <a:rPr lang="pl-PL" sz="4800" dirty="0" smtClean="0"/>
              <a:t>, rozpoczęła akcję przerwania frontu, co w konsekwencji miało odprowadzić do połączenia się z polskimi oddziałami w Rosji. "Kości zostały rzucone. Droga, którą trzeba przejść, jest bez powrotu. Jeden może być tylko kres: zwycięstwo albo śmierć" – powiedział żołnierzom generał Józef Haller. </a:t>
            </a:r>
            <a:r>
              <a:rPr lang="pl-PL" sz="4800" dirty="0" err="1" smtClean="0"/>
              <a:t>Rarańcza</a:t>
            </a:r>
            <a:r>
              <a:rPr lang="pl-PL" sz="4800" dirty="0" smtClean="0"/>
              <a:t> zapisała się w historii jako ostatnia bitwa Legionów Polskich.</a:t>
            </a:r>
            <a:br>
              <a:rPr lang="pl-PL" sz="4800" dirty="0" smtClean="0"/>
            </a:br>
            <a:r>
              <a:rPr lang="pl-PL" sz="4800" dirty="0" smtClean="0"/>
              <a:t/>
            </a:r>
            <a:br>
              <a:rPr lang="pl-PL" sz="4800" dirty="0" smtClean="0"/>
            </a:br>
            <a:r>
              <a:rPr lang="pl-PL" sz="4800" i="1" dirty="0" smtClean="0"/>
              <a:t/>
            </a:r>
            <a:br>
              <a:rPr lang="pl-PL" sz="4800" i="1" dirty="0" smtClean="0"/>
            </a:br>
            <a:r>
              <a:rPr lang="pl-PL" sz="4800" dirty="0" smtClean="0"/>
              <a:t/>
            </a:r>
            <a:br>
              <a:rPr lang="pl-PL" sz="4800" dirty="0" smtClean="0"/>
            </a:br>
            <a:endParaRPr lang="pl-PL" sz="4800" dirty="0"/>
          </a:p>
        </p:txBody>
      </p:sp>
      <p:pic>
        <p:nvPicPr>
          <p:cNvPr id="7" name="Obraz 6" descr="https://i.iplsc.com/zolnierze-ii-brygady-w-okopach-pod-rarancza/00076W4W027WY5QC-C116-F4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60"/>
            <a:ext cx="3752850" cy="264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Znalezione obrazy dla zapytania flaga wstęga polski w poziomi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785794"/>
            <a:ext cx="8501090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Znalezione obrazy dla zapytania oadzenie piłsudskiego w magdeburgu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3857628"/>
            <a:ext cx="257176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0873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JÓZEF</a:t>
            </a:r>
            <a:r>
              <a:rPr lang="pl-PL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PIŁSUDSKI</a:t>
            </a:r>
            <a:r>
              <a:rPr lang="pl-PL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pl-PL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1867 - 1935</a:t>
            </a:r>
            <a:endParaRPr lang="pl-PL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04800" y="1428736"/>
            <a:ext cx="4191000" cy="489586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pl-PL" sz="12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pl-PL" sz="12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pl-PL" sz="12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pl-PL" sz="12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pl-PL" sz="12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pl-PL" sz="12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pl-PL" sz="12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pl-PL" sz="1200" dirty="0" smtClean="0">
                <a:solidFill>
                  <a:srgbClr val="FF0000"/>
                </a:solidFill>
              </a:rPr>
              <a:t>Przywódca ruchu niepodległościowego, </a:t>
            </a:r>
          </a:p>
          <a:p>
            <a:pPr>
              <a:buNone/>
            </a:pPr>
            <a:r>
              <a:rPr lang="pl-PL" sz="1200" dirty="0" smtClean="0">
                <a:solidFill>
                  <a:srgbClr val="FF0000"/>
                </a:solidFill>
              </a:rPr>
              <a:t>polityk, marszałek Polski</a:t>
            </a:r>
            <a:endParaRPr lang="pl-PL" sz="1200" dirty="0" smtClean="0"/>
          </a:p>
          <a:p>
            <a:pPr>
              <a:buNone/>
            </a:pPr>
            <a:endParaRPr lang="pl-PL" sz="1200" dirty="0" smtClean="0"/>
          </a:p>
          <a:p>
            <a:pPr>
              <a:buNone/>
            </a:pPr>
            <a:r>
              <a:rPr lang="pl-PL" sz="1200" dirty="0" smtClean="0"/>
              <a:t>Józef Piłsudski wywodził się z rodu szlacheckiego, z Wileńszczyzny. W młodości był wmieszany w próbę zamachu na cara Aleksandra III i zesłany w 1887 roku na Syberię. Po powrocie w 1892 roku  wstąpił do Polskiej Partii Socjalistycznej. Wkrótce został jednym z jej   przywódców. Redagował i drukował „Robotnika”.</a:t>
            </a:r>
          </a:p>
          <a:p>
            <a:pPr>
              <a:buNone/>
            </a:pPr>
            <a:r>
              <a:rPr lang="pl-PL" sz="1200" dirty="0" smtClean="0"/>
              <a:t>Był inicjatorem stowarzyszenia Związku Walki czynnej i organizacji strzeleckich przed I wojną światową, a po jej wybuchu – Legionów Polskich. </a:t>
            </a:r>
          </a:p>
          <a:p>
            <a:pPr>
              <a:buNone/>
            </a:pPr>
            <a:r>
              <a:rPr lang="pl-PL" sz="1200" dirty="0" smtClean="0"/>
              <a:t>W 1914 roku wkroczył na czele Pierwszej Kompanii Kadrowej do Królestwa Polskiego i wziął udział w walce z Rosjanami. Utworzył Polską Organizację Wojskową.</a:t>
            </a:r>
          </a:p>
          <a:p>
            <a:pPr>
              <a:buNone/>
            </a:pPr>
            <a:r>
              <a:rPr lang="pl-PL" sz="1200" dirty="0" smtClean="0"/>
              <a:t>Dowodził I Brygadą Legionów.</a:t>
            </a:r>
            <a:r>
              <a:rPr lang="pl-PL" sz="1200" dirty="0" smtClean="0"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pl-PL" sz="1200" dirty="0" smtClean="0">
                <a:cs typeface="Arial" pitchFamily="34" charset="0"/>
              </a:rPr>
              <a:t>Po klęsce Niemiec i </a:t>
            </a:r>
            <a:r>
              <a:rPr lang="pl-PL" sz="1200" dirty="0" err="1" smtClean="0">
                <a:cs typeface="Arial" pitchFamily="34" charset="0"/>
              </a:rPr>
              <a:t>Austro</a:t>
            </a:r>
            <a:r>
              <a:rPr lang="pl-PL" sz="1200" dirty="0" smtClean="0">
                <a:cs typeface="Arial" pitchFamily="34" charset="0"/>
              </a:rPr>
              <a:t>– Węgier 10 listopada 1918r. został zwolniony  z internowania w Magdeburgu i wrócił do Warszawy. !4 listopada Rada Regencyjna przekazała Piłsudskiemu władzę polityczną: objął funkcję Naczelnika.</a:t>
            </a:r>
            <a:endParaRPr lang="pl-PL" sz="1200" dirty="0" smtClean="0"/>
          </a:p>
          <a:p>
            <a:pPr>
              <a:buNone/>
            </a:pPr>
            <a:endParaRPr lang="pl-PL" sz="12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429124" y="1214422"/>
            <a:ext cx="4562476" cy="511017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pl-PL" sz="1200" dirty="0" smtClean="0">
              <a:cs typeface="Arial" pitchFamily="34" charset="0"/>
            </a:endParaRPr>
          </a:p>
          <a:p>
            <a:pPr>
              <a:buNone/>
            </a:pPr>
            <a:endParaRPr lang="pl-PL" sz="1200" dirty="0" smtClean="0">
              <a:cs typeface="Arial" pitchFamily="34" charset="0"/>
            </a:endParaRPr>
          </a:p>
          <a:p>
            <a:pPr>
              <a:buNone/>
            </a:pPr>
            <a:endParaRPr lang="pl-PL" sz="1200" dirty="0" smtClean="0">
              <a:cs typeface="Arial" pitchFamily="34" charset="0"/>
            </a:endParaRPr>
          </a:p>
          <a:p>
            <a:pPr>
              <a:buNone/>
            </a:pPr>
            <a:endParaRPr lang="pl-PL" sz="1200" dirty="0" smtClean="0">
              <a:cs typeface="Arial" pitchFamily="34" charset="0"/>
            </a:endParaRPr>
          </a:p>
          <a:p>
            <a:pPr>
              <a:buNone/>
            </a:pPr>
            <a:endParaRPr lang="pl-PL" sz="1200" dirty="0" smtClean="0">
              <a:cs typeface="Arial" pitchFamily="34" charset="0"/>
            </a:endParaRPr>
          </a:p>
          <a:p>
            <a:pPr>
              <a:buNone/>
            </a:pPr>
            <a:r>
              <a:rPr lang="pl-PL" sz="1200" dirty="0" smtClean="0">
                <a:cs typeface="Arial" pitchFamily="34" charset="0"/>
              </a:rPr>
              <a:t>16 listopada wysłał do światowych przywódców telegram notyfikujący powstanie państwa polskiego.</a:t>
            </a:r>
          </a:p>
          <a:p>
            <a:pPr>
              <a:buNone/>
            </a:pPr>
            <a:r>
              <a:rPr lang="pl-PL" sz="1200" dirty="0" smtClean="0">
                <a:cs typeface="Arial" pitchFamily="34" charset="0"/>
              </a:rPr>
              <a:t>W listopadzie 1918r. jako Naczelnik Państwa rozpoczął proces odbudowy państwowości polskiej i Wojska Polskiego.</a:t>
            </a:r>
          </a:p>
          <a:p>
            <a:pPr>
              <a:buNone/>
            </a:pPr>
            <a:r>
              <a:rPr lang="pl-PL" sz="1200" dirty="0" smtClean="0">
                <a:cs typeface="Arial" pitchFamily="34" charset="0"/>
              </a:rPr>
              <a:t>W 1920r. dowodził podczas wojny z bolszewicką Rosją. Został mianowany marszałkiem Polski.</a:t>
            </a:r>
          </a:p>
          <a:p>
            <a:pPr>
              <a:buNone/>
            </a:pPr>
            <a:r>
              <a:rPr lang="pl-PL" sz="1200" dirty="0" smtClean="0">
                <a:cs typeface="Arial" pitchFamily="34" charset="0"/>
              </a:rPr>
              <a:t>W 1923r. Po zabójstwie prezydenta Gabriela  Narutowicza, Piłsudski zrezygnował z wszystkich sprawowanych funkcji i udał się do Sulejówka.</a:t>
            </a:r>
          </a:p>
          <a:p>
            <a:pPr>
              <a:buNone/>
            </a:pPr>
            <a:endParaRPr lang="pl-PL" sz="1200" dirty="0" smtClean="0">
              <a:cs typeface="Arial" pitchFamily="34" charset="0"/>
            </a:endParaRPr>
          </a:p>
          <a:p>
            <a:pPr>
              <a:buNone/>
            </a:pPr>
            <a:endParaRPr lang="pl-PL" sz="1200" i="1" dirty="0">
              <a:cs typeface="Arial" pitchFamily="34" charset="0"/>
            </a:endParaRPr>
          </a:p>
        </p:txBody>
      </p:sp>
      <p:pic>
        <p:nvPicPr>
          <p:cNvPr id="6" name="Obraz 5" descr="fot: Y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2000264" cy="12144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https://www.teologiapolityczna.pl/assets/cms/MainImages/2017/_resampled/ScaleWidthWyI4MDAiXQ/e5f786ad3424502252dcce99973f00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714752"/>
            <a:ext cx="4176714" cy="245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2857488" y="1571612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l-PL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„Dał Polsce wolność, granice, moc i szacunek”</a:t>
            </a:r>
            <a:endParaRPr lang="pl-PL" sz="1200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35536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04800" y="1285860"/>
            <a:ext cx="4191000" cy="50387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400" dirty="0" smtClean="0"/>
              <a:t>Marszałek Piłsudski i jego zwolennicy byli zdania, że w Polsce należy przeprowadzić sanację, czyli uzdrowić sytuacje w Polsce.</a:t>
            </a:r>
          </a:p>
          <a:p>
            <a:pPr>
              <a:buNone/>
            </a:pPr>
            <a:r>
              <a:rPr lang="pl-PL" sz="1400" dirty="0" smtClean="0"/>
              <a:t>Pogarszająca się sytuacja polityczna kraju oraz kolejne upadające rządy sprawiły, że Józef Piłsudski zdecydował się wrócić do czynnego uprawiania polityki.</a:t>
            </a:r>
          </a:p>
          <a:p>
            <a:pPr>
              <a:buNone/>
            </a:pPr>
            <a:r>
              <a:rPr lang="pl-PL" sz="1400" dirty="0" smtClean="0"/>
              <a:t>W maju 1926 roku przejął władzę – zbrojny przewrót.</a:t>
            </a:r>
          </a:p>
          <a:p>
            <a:pPr>
              <a:buNone/>
            </a:pPr>
            <a:r>
              <a:rPr lang="pl-PL" sz="1400" dirty="0" smtClean="0"/>
              <a:t>W latach 1926- 1935  zajmował stanowiska generalnego inspektora sił zbrojnych, ministra spraw wojskowych oraz dwukrotnie premiera.</a:t>
            </a:r>
          </a:p>
          <a:p>
            <a:pPr>
              <a:buNone/>
            </a:pPr>
            <a:endParaRPr lang="pl-PL" sz="1400" dirty="0" smtClean="0"/>
          </a:p>
          <a:p>
            <a:pPr>
              <a:buNone/>
            </a:pPr>
            <a:r>
              <a:rPr lang="pl-PL" sz="1400" dirty="0" smtClean="0"/>
              <a:t>Józef Piłsudski dziewięć lat rządził Polską. Doprowadził do tego, że Polska stała się liczącym krajem w Europie.</a:t>
            </a:r>
          </a:p>
          <a:p>
            <a:pPr>
              <a:buNone/>
            </a:pPr>
            <a:r>
              <a:rPr lang="pl-PL" sz="1400" dirty="0" smtClean="0"/>
              <a:t>Kiedy zmarł, żegnało go zjednoczone w żałobie wielonarodowe społeczeństwo II Rzeczypospolitej.</a:t>
            </a:r>
            <a:endParaRPr lang="pl-PL" sz="14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285860"/>
            <a:ext cx="4343400" cy="50387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b="1" dirty="0" smtClean="0">
                <a:solidFill>
                  <a:srgbClr val="FF0000"/>
                </a:solidFill>
              </a:rPr>
              <a:t>Armia Polska we Francji</a:t>
            </a:r>
          </a:p>
          <a:p>
            <a:pPr>
              <a:buNone/>
            </a:pPr>
            <a:r>
              <a:rPr lang="pl-PL" sz="1200" dirty="0" smtClean="0"/>
              <a:t>Bojowość legionistów utorowała Polakom drogę do namiastki państwa, w zamian za utworzenie armii wspierającej </a:t>
            </a:r>
            <a:r>
              <a:rPr lang="pl-PL" sz="1200" dirty="0" err="1" smtClean="0"/>
              <a:t>Austro</a:t>
            </a:r>
            <a:r>
              <a:rPr lang="pl-PL" sz="1200" dirty="0" smtClean="0"/>
              <a:t>- Węgry i ich niemieckich sojuszników na froncie wschodnim. </a:t>
            </a:r>
          </a:p>
          <a:p>
            <a:pPr>
              <a:buNone/>
            </a:pPr>
            <a:r>
              <a:rPr lang="pl-PL" sz="1200" dirty="0" smtClean="0"/>
              <a:t>Perspektywa wykorzystania polskich żołnierzy przez kajzerowskie Niemcy zmusiła mocarstwa Ententy do zabrania głosu w sprawie polskiej i przyspieszyła formowanie polskich oddziałów w różnych częściach Europy.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5" name="Obraz 4" descr="Znalezione obrazy dla zapytania flaga wstęga polski w poziomi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857232"/>
            <a:ext cx="8643998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http://slowopolskie.org/wp-content/uploads/2017/06/0406_h_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286124"/>
            <a:ext cx="404336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357158" y="5572141"/>
            <a:ext cx="4643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4 czerwca 1917 roku</a:t>
            </a:r>
            <a:r>
              <a:rPr lang="pl-PL" sz="1200" i="1" dirty="0" smtClean="0"/>
              <a:t>, prezydent Francji Raymond Poincare podpisał dekret o utworzeniu Armii Polskiej we Francji, którą dowodził gen. Józef Haller.</a:t>
            </a:r>
            <a:endParaRPr lang="pl-PL" sz="1200" dirty="0" smtClean="0"/>
          </a:p>
          <a:p>
            <a:endParaRPr lang="pl-PL" sz="1200" dirty="0"/>
          </a:p>
        </p:txBody>
      </p:sp>
    </p:spTree>
  </p:cSld>
  <p:clrMapOvr>
    <a:masterClrMapping/>
  </p:clrMapOvr>
  <p:transition spd="slow" advTm="30779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Roman </a:t>
            </a:r>
            <a:r>
              <a:rPr lang="pl-PL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dmowski</a:t>
            </a:r>
            <a:r>
              <a:rPr lang="pl-PL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1864 - 1939</a:t>
            </a:r>
            <a:endParaRPr lang="pl-PL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57158" y="1714488"/>
            <a:ext cx="4410076" cy="48244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800" dirty="0" smtClean="0">
                <a:solidFill>
                  <a:srgbClr val="C00000"/>
                </a:solidFill>
              </a:rPr>
              <a:t>                         </a:t>
            </a:r>
          </a:p>
          <a:p>
            <a:pPr>
              <a:buNone/>
            </a:pPr>
            <a:r>
              <a:rPr lang="pl-PL" sz="1800" dirty="0" smtClean="0">
                <a:solidFill>
                  <a:srgbClr val="C00000"/>
                </a:solidFill>
              </a:rPr>
              <a:t>                        </a:t>
            </a:r>
            <a:r>
              <a:rPr lang="pl-PL" sz="1200" dirty="0" smtClean="0">
                <a:solidFill>
                  <a:schemeClr val="tx1"/>
                </a:solidFill>
              </a:rPr>
              <a:t>Urodził się  we wsi Kamionek, dziś </a:t>
            </a:r>
          </a:p>
          <a:p>
            <a:pPr>
              <a:buNone/>
            </a:pPr>
            <a:r>
              <a:rPr lang="pl-PL" sz="1200" dirty="0" smtClean="0">
                <a:solidFill>
                  <a:schemeClr val="tx1"/>
                </a:solidFill>
              </a:rPr>
              <a:t>                                 Warszawa., w ubogiej rodzinie </a:t>
            </a:r>
          </a:p>
          <a:p>
            <a:pPr>
              <a:buNone/>
            </a:pPr>
            <a:r>
              <a:rPr lang="pl-PL" sz="1200" dirty="0" smtClean="0">
                <a:solidFill>
                  <a:schemeClr val="tx1"/>
                </a:solidFill>
              </a:rPr>
              <a:t>                                szlacheckiej. W 1988r. został  </a:t>
            </a:r>
          </a:p>
          <a:p>
            <a:pPr>
              <a:buNone/>
            </a:pPr>
            <a:r>
              <a:rPr lang="pl-PL" sz="1200" dirty="0" smtClean="0">
                <a:solidFill>
                  <a:schemeClr val="tx1"/>
                </a:solidFill>
              </a:rPr>
              <a:t>                              członkiem  warszawskiego Związku </a:t>
            </a:r>
          </a:p>
          <a:p>
            <a:pPr>
              <a:buNone/>
            </a:pPr>
            <a:r>
              <a:rPr lang="pl-PL" sz="1200" dirty="0" smtClean="0">
                <a:solidFill>
                  <a:schemeClr val="tx1"/>
                </a:solidFill>
              </a:rPr>
              <a:t>                         Młodzieży Polskiej „Zet”.</a:t>
            </a:r>
          </a:p>
          <a:p>
            <a:pPr>
              <a:buNone/>
            </a:pPr>
            <a:r>
              <a:rPr lang="pl-PL" sz="1200" dirty="0" smtClean="0">
                <a:solidFill>
                  <a:schemeClr val="tx1"/>
                </a:solidFill>
              </a:rPr>
              <a:t>                       W sierpniu 1893r. za organizowanie manifestacji narodowej w setną rocznicę Konstytucji 3 maja, przebywał 4 miesiące w areszcie warszawskiej Cytadeli. </a:t>
            </a:r>
          </a:p>
          <a:p>
            <a:pPr>
              <a:buNone/>
            </a:pPr>
            <a:r>
              <a:rPr lang="pl-PL" sz="1200" dirty="0" smtClean="0">
                <a:solidFill>
                  <a:schemeClr val="tx1"/>
                </a:solidFill>
              </a:rPr>
              <a:t>Następnie został zesłany poza obszar Królestwa Polskiego , tzw. Kongresówki.</a:t>
            </a:r>
          </a:p>
          <a:p>
            <a:pPr>
              <a:buNone/>
            </a:pPr>
            <a:r>
              <a:rPr lang="pl-PL" sz="1200" dirty="0" smtClean="0">
                <a:solidFill>
                  <a:schemeClr val="tx1"/>
                </a:solidFill>
              </a:rPr>
              <a:t>W 1903r. Wydał książkę „Myśli nowoczesnego Polaka”. Zawierała ona program ideowy środowiska ruchu narodowego.</a:t>
            </a:r>
          </a:p>
          <a:p>
            <a:pPr>
              <a:buNone/>
            </a:pPr>
            <a:endParaRPr lang="pl-PL" sz="12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pl-PL" sz="1200" dirty="0" smtClean="0">
                <a:solidFill>
                  <a:schemeClr val="tx1"/>
                </a:solidFill>
              </a:rPr>
              <a:t>W czasie I wojny światowej prowadził na zachodzie akcję dyplomatyczną  o niepodległość Polski.</a:t>
            </a:r>
          </a:p>
          <a:p>
            <a:pPr>
              <a:buNone/>
            </a:pPr>
            <a:r>
              <a:rPr lang="pl-PL" sz="1200" dirty="0" smtClean="0">
                <a:solidFill>
                  <a:schemeClr val="tx1"/>
                </a:solidFill>
              </a:rPr>
              <a:t>Jego zabiegi przyczyniły się do utworzenia za zgoda władz francuskich w 1917 roku Armii Polskiej we Francji.</a:t>
            </a:r>
          </a:p>
          <a:p>
            <a:pPr>
              <a:buNone/>
            </a:pPr>
            <a:r>
              <a:rPr lang="pl-PL" sz="1200" dirty="0" smtClean="0">
                <a:solidFill>
                  <a:schemeClr val="tx1"/>
                </a:solidFill>
              </a:rPr>
              <a:t> Dmowski powołał Komitet Narodowy Polski. </a:t>
            </a:r>
          </a:p>
          <a:p>
            <a:pPr>
              <a:buNone/>
            </a:pPr>
            <a:r>
              <a:rPr lang="pl-PL" sz="1200" dirty="0" smtClean="0">
                <a:solidFill>
                  <a:schemeClr val="tx1"/>
                </a:solidFill>
              </a:rPr>
              <a:t>Komitet został uznany przez państwa ententy za oficjalną reprezentację narodu polskiego.</a:t>
            </a:r>
          </a:p>
          <a:p>
            <a:pPr>
              <a:buNone/>
            </a:pPr>
            <a:endParaRPr lang="pl-PL" sz="12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pl-PL" sz="1800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pl-PL" sz="1800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pl-PL" sz="1800" dirty="0" smtClean="0">
              <a:solidFill>
                <a:srgbClr val="C000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8802"/>
            <a:ext cx="4343400" cy="43957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600" i="1" dirty="0" smtClean="0">
                <a:solidFill>
                  <a:srgbClr val="FF0000"/>
                </a:solidFill>
              </a:rPr>
              <a:t>„Jesteśmy różni, pochodzimy z różnych stron Polski, mamy różne zainteresowania, ale łączy nas jeden cel. Cel ten to Ojczyzna, dla której chcemy żyć i pracować”.</a:t>
            </a:r>
          </a:p>
          <a:p>
            <a:pPr>
              <a:buNone/>
            </a:pPr>
            <a:endParaRPr lang="pl-PL" sz="1400" dirty="0">
              <a:solidFill>
                <a:schemeClr val="tx1"/>
              </a:solidFill>
            </a:endParaRPr>
          </a:p>
        </p:txBody>
      </p:sp>
      <p:pic>
        <p:nvPicPr>
          <p:cNvPr id="5" name="Obraz 4" descr="Znalezione obrazy dla zapytania Roman dmowski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1500230" cy="2071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1643042" y="1500174"/>
            <a:ext cx="707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l-PL" dirty="0" smtClean="0">
                <a:solidFill>
                  <a:srgbClr val="C00000"/>
                </a:solidFill>
              </a:rPr>
              <a:t>Polityk, mąż stanu, poseł na  Sejm Ustawodawczy RP,  pisarz polityczny</a:t>
            </a:r>
          </a:p>
        </p:txBody>
      </p:sp>
      <p:pic>
        <p:nvPicPr>
          <p:cNvPr id="8" name="Obraz 7" descr="https://upload.wikimedia.org/wikipedia/commons/thumb/c/c1/KNP_w_Pary%C5%BCu_1918.jpg/350px-KNP_w_Pary%C5%BCu_19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071810"/>
            <a:ext cx="3886200" cy="230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/>
          <p:cNvSpPr txBox="1"/>
          <p:nvPr/>
        </p:nvSpPr>
        <p:spPr>
          <a:xfrm>
            <a:off x="4357686" y="5500702"/>
            <a:ext cx="4429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i="1" dirty="0" smtClean="0"/>
              <a:t>Komitet Narodowy Polski w Paryżu 1918. Widoczni: Kozicki, Wielowieyski, </a:t>
            </a:r>
            <a:r>
              <a:rPr lang="pl-PL" sz="1100" i="1" u="sng" dirty="0" err="1" smtClean="0">
                <a:hlinkClick r:id="rId4" tooltip="Antoni Madeyski"/>
              </a:rPr>
              <a:t>Madeyski</a:t>
            </a:r>
            <a:r>
              <a:rPr lang="pl-PL" sz="1100" i="1" dirty="0" smtClean="0"/>
              <a:t>, Sobański, Dmowski, Romer, Rozwadowski, </a:t>
            </a:r>
            <a:r>
              <a:rPr lang="pl-PL" sz="1100" i="1" dirty="0" err="1" smtClean="0"/>
              <a:t>Piltz</a:t>
            </a:r>
            <a:r>
              <a:rPr lang="pl-PL" sz="1100" i="1" dirty="0" smtClean="0"/>
              <a:t>, Fronczak, Zamoyski, Tomaszewski, </a:t>
            </a:r>
            <a:r>
              <a:rPr lang="pl-PL" sz="1100" i="1" dirty="0" err="1" smtClean="0"/>
              <a:t>Halpert</a:t>
            </a:r>
            <a:r>
              <a:rPr lang="pl-PL" sz="1100" i="1" dirty="0" smtClean="0"/>
              <a:t>, Smogorzewski, </a:t>
            </a:r>
            <a:r>
              <a:rPr lang="pl-PL" sz="1100" i="1" dirty="0" err="1" smtClean="0"/>
              <a:t>Skirmunt</a:t>
            </a:r>
            <a:r>
              <a:rPr lang="pl-PL" sz="1100" i="1" dirty="0" smtClean="0"/>
              <a:t>, </a:t>
            </a:r>
            <a:r>
              <a:rPr lang="pl-PL" sz="1100" i="1" dirty="0" err="1" smtClean="0"/>
              <a:t>Seyda</a:t>
            </a:r>
            <a:r>
              <a:rPr lang="pl-PL" sz="1100" i="1" dirty="0" smtClean="0"/>
              <a:t>, Ostrowski, </a:t>
            </a:r>
            <a:r>
              <a:rPr lang="pl-PL" sz="1100" i="1" dirty="0" err="1" smtClean="0"/>
              <a:t>Woyno</a:t>
            </a:r>
            <a:r>
              <a:rPr lang="pl-PL" sz="1100" i="1" dirty="0" smtClean="0"/>
              <a:t>.</a:t>
            </a:r>
            <a:endParaRPr lang="pl-PL" sz="1100" i="1" dirty="0"/>
          </a:p>
        </p:txBody>
      </p:sp>
    </p:spTree>
  </p:cSld>
  <p:clrMapOvr>
    <a:masterClrMapping/>
  </p:clrMapOvr>
  <p:transition spd="slow" advTm="3782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04800" y="1285860"/>
            <a:ext cx="3981448" cy="50387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200" dirty="0" smtClean="0"/>
              <a:t>Roman Dmowski był zwolennikiem  twierdzenia, że dla Polski większym zagrożeniem są Niemcy niż Rosja. Konsekwentnie działał na rzecz klęski Niemiec.</a:t>
            </a:r>
          </a:p>
          <a:p>
            <a:pPr>
              <a:buNone/>
            </a:pPr>
            <a:r>
              <a:rPr lang="pl-PL" sz="1200" dirty="0" smtClean="0"/>
              <a:t>W 1916r. otrzymał tytuł </a:t>
            </a:r>
            <a:r>
              <a:rPr lang="pl-PL" sz="1200" i="1" dirty="0" smtClean="0"/>
              <a:t>doktora honoris causa </a:t>
            </a:r>
            <a:r>
              <a:rPr lang="pl-PL" sz="1200" dirty="0" smtClean="0"/>
              <a:t>na Uniwersytecie w Cambridge.</a:t>
            </a:r>
          </a:p>
          <a:p>
            <a:pPr>
              <a:buNone/>
            </a:pPr>
            <a:endParaRPr lang="pl-PL" sz="1200" dirty="0" smtClean="0"/>
          </a:p>
          <a:p>
            <a:pPr>
              <a:buNone/>
            </a:pPr>
            <a:r>
              <a:rPr lang="pl-PL" sz="1200" dirty="0" smtClean="0"/>
              <a:t>Po zakończeniu I wojny światowej na początku 1919r. był delegatem Polski na konferencji pokojowej w Paryżu. Walczył tam dla Polski  o uzyskanie ziem zaboru pruskiego oraz Śląska i Mazur.</a:t>
            </a:r>
          </a:p>
          <a:p>
            <a:pPr>
              <a:buNone/>
            </a:pPr>
            <a:r>
              <a:rPr lang="pl-PL" sz="1200" u="sng" dirty="0" smtClean="0"/>
              <a:t>28 czerwca 1919r. W Wersal podpisał wraz z Ignacym Paderewskim Traktat Wersalski przywracający po 123 latach Polskę na mapie świata.</a:t>
            </a:r>
          </a:p>
          <a:p>
            <a:pPr>
              <a:buNone/>
            </a:pPr>
            <a:endParaRPr lang="pl-PL" sz="12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800600" y="3143248"/>
            <a:ext cx="4057680" cy="3000396"/>
          </a:xfrm>
        </p:spPr>
        <p:txBody>
          <a:bodyPr>
            <a:normAutofit/>
          </a:bodyPr>
          <a:lstStyle/>
          <a:p>
            <a:pPr>
              <a:buNone/>
            </a:pPr>
            <a:endParaRPr lang="pl-PL" sz="1200" dirty="0" smtClean="0"/>
          </a:p>
          <a:p>
            <a:pPr>
              <a:buNone/>
            </a:pPr>
            <a:endParaRPr lang="pl-PL" sz="1200" dirty="0" smtClean="0"/>
          </a:p>
          <a:p>
            <a:pPr>
              <a:buNone/>
            </a:pPr>
            <a:r>
              <a:rPr lang="pl-PL" sz="1200" dirty="0" smtClean="0"/>
              <a:t>Zgodnie z postanowieniem Traktatu Wersalskiego Polska otrzymała  dużą część terenów postulowanych na zachodzie, w tym:</a:t>
            </a:r>
          </a:p>
          <a:p>
            <a:pPr>
              <a:buFontTx/>
              <a:buChar char="-"/>
            </a:pPr>
            <a:r>
              <a:rPr lang="pl-PL" sz="1200" dirty="0" smtClean="0"/>
              <a:t>Wielkopolskę</a:t>
            </a:r>
          </a:p>
          <a:p>
            <a:pPr>
              <a:buFontTx/>
              <a:buChar char="-"/>
            </a:pPr>
            <a:r>
              <a:rPr lang="pl-PL" sz="1200" dirty="0" smtClean="0"/>
              <a:t>Pomorze Gdańskie</a:t>
            </a:r>
          </a:p>
          <a:p>
            <a:pPr>
              <a:buFontTx/>
              <a:buChar char="-"/>
            </a:pPr>
            <a:r>
              <a:rPr lang="pl-PL" sz="1200" dirty="0" smtClean="0"/>
              <a:t>Na Warmii i Mazurach – referendum</a:t>
            </a:r>
          </a:p>
          <a:p>
            <a:pPr>
              <a:buFontTx/>
              <a:buChar char="-"/>
            </a:pPr>
            <a:r>
              <a:rPr lang="pl-PL" sz="1200" dirty="0" smtClean="0"/>
              <a:t>Na Górnym Śląsku – referendum.</a:t>
            </a:r>
          </a:p>
          <a:p>
            <a:pPr>
              <a:buFontTx/>
              <a:buChar char="-"/>
            </a:pPr>
            <a:endParaRPr lang="pl-PL" sz="1200" dirty="0" smtClean="0"/>
          </a:p>
          <a:p>
            <a:pPr>
              <a:buNone/>
            </a:pPr>
            <a:r>
              <a:rPr lang="pl-PL" sz="1200" dirty="0" smtClean="0"/>
              <a:t>W czasie wojny polsko -  bolszewickiej w 1920r. Roman Dmowski był członkiem Rady Obrony Państwa.</a:t>
            </a:r>
          </a:p>
          <a:p>
            <a:pPr>
              <a:buNone/>
            </a:pPr>
            <a:r>
              <a:rPr lang="pl-PL" sz="1200" dirty="0" smtClean="0"/>
              <a:t>Kontynuował też pracę pisarską i był  jednym z przywódców narodowej demokracji.</a:t>
            </a:r>
          </a:p>
        </p:txBody>
      </p:sp>
      <p:pic>
        <p:nvPicPr>
          <p:cNvPr id="5" name="Obraz 4" descr="Znalezione obrazy dla zapytania flaga wstęga polski w poziomi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85794"/>
            <a:ext cx="8429652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https://dzieje.pl/sites/default/files/styles/open_article_750x0_/public/201705/wersal_1919_0.jpg?itok=jGM2z24t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285860"/>
            <a:ext cx="285752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7143768" y="1428736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,</a:t>
            </a:r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7358081" y="1329864"/>
            <a:ext cx="13573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pl-PL" sz="1000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Konferencja pokojowa w Wersalu - od prawej: prezydent USA Thomas </a:t>
            </a:r>
            <a:r>
              <a:rPr lang="pl-PL" sz="1000" i="1" dirty="0" err="1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Woodrow</a:t>
            </a:r>
            <a:r>
              <a:rPr lang="pl-PL" sz="1000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Wilson, premier Francji Georges Clemenceau, premier Włoch </a:t>
            </a:r>
            <a:r>
              <a:rPr lang="pl-PL" sz="1000" i="1" dirty="0" err="1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Wittorio</a:t>
            </a:r>
            <a:r>
              <a:rPr lang="pl-PL" sz="1000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Orlando, premier Anglii George David Lloyd. 28.06.1919. Fot. NAC</a:t>
            </a:r>
            <a:endParaRPr lang="pl-PL" sz="1000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Obraz 9" descr="Znalezione obrazy dla zapytania traktat wersalski roman dmowski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929066"/>
            <a:ext cx="364333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5648">
    <p:randomBa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1658</TotalTime>
  <Words>1725</Words>
  <Application>Microsoft Office PowerPoint</Application>
  <PresentationFormat>Pokaz na ekranie (4:3)</PresentationFormat>
  <Paragraphs>230</Paragraphs>
  <Slides>15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Wędrówka</vt:lpstr>
      <vt:lpstr>moja polska</vt:lpstr>
      <vt:lpstr>Legiony polskie 1914-1918</vt:lpstr>
      <vt:lpstr>Prezentacja programu PowerPoint</vt:lpstr>
      <vt:lpstr>Prezentacja programu PowerPoint</vt:lpstr>
      <vt:lpstr>Prezentacja programu PowerPoint</vt:lpstr>
      <vt:lpstr>JÓZEF PIŁSUDSKI   1867 - 1935</vt:lpstr>
      <vt:lpstr>Prezentacja programu PowerPoint</vt:lpstr>
      <vt:lpstr>Roman  dmowski  1864 - 1939</vt:lpstr>
      <vt:lpstr>Prezentacja programu PowerPoint</vt:lpstr>
      <vt:lpstr>Twórcy niepodległości polski</vt:lpstr>
      <vt:lpstr>Ignacy paderewski 1860-1941</vt:lpstr>
      <vt:lpstr>Prezentacja programu PowerPoint</vt:lpstr>
      <vt:lpstr>Prezentacja programu PowerPoint</vt:lpstr>
      <vt:lpstr>II rzeczypospolita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moja niepodległa</dc:title>
  <dc:creator>Julcia Kaczyńska</dc:creator>
  <cp:lastModifiedBy>sebo</cp:lastModifiedBy>
  <cp:revision>80</cp:revision>
  <dcterms:created xsi:type="dcterms:W3CDTF">2018-10-27T01:55:49Z</dcterms:created>
  <dcterms:modified xsi:type="dcterms:W3CDTF">2018-10-28T14:42:37Z</dcterms:modified>
</cp:coreProperties>
</file>