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836DAB-B6C8-4B6D-AC21-4AD50E4C7DE6}" type="datetimeFigureOut">
              <a:rPr lang="pl-PL" smtClean="0"/>
              <a:t>2018-10-27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83D667-C785-43AA-8EAA-366220BAC0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36DAB-B6C8-4B6D-AC21-4AD50E4C7DE6}" type="datetimeFigureOut">
              <a:rPr lang="pl-PL" smtClean="0"/>
              <a:t>2018-10-27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3D667-C785-43AA-8EAA-366220BAC0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36DAB-B6C8-4B6D-AC21-4AD50E4C7DE6}" type="datetimeFigureOut">
              <a:rPr lang="pl-PL" smtClean="0"/>
              <a:t>2018-10-27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3D667-C785-43AA-8EAA-366220BAC0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36DAB-B6C8-4B6D-AC21-4AD50E4C7DE6}" type="datetimeFigureOut">
              <a:rPr lang="pl-PL" smtClean="0"/>
              <a:t>2018-10-27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3D667-C785-43AA-8EAA-366220BAC07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36DAB-B6C8-4B6D-AC21-4AD50E4C7DE6}" type="datetimeFigureOut">
              <a:rPr lang="pl-PL" smtClean="0"/>
              <a:t>2018-10-27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3D667-C785-43AA-8EAA-366220BAC07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36DAB-B6C8-4B6D-AC21-4AD50E4C7DE6}" type="datetimeFigureOut">
              <a:rPr lang="pl-PL" smtClean="0"/>
              <a:t>2018-10-27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3D667-C785-43AA-8EAA-366220BAC07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36DAB-B6C8-4B6D-AC21-4AD50E4C7DE6}" type="datetimeFigureOut">
              <a:rPr lang="pl-PL" smtClean="0"/>
              <a:t>2018-10-27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3D667-C785-43AA-8EAA-366220BAC07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36DAB-B6C8-4B6D-AC21-4AD50E4C7DE6}" type="datetimeFigureOut">
              <a:rPr lang="pl-PL" smtClean="0"/>
              <a:t>2018-10-27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3D667-C785-43AA-8EAA-366220BAC079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36DAB-B6C8-4B6D-AC21-4AD50E4C7DE6}" type="datetimeFigureOut">
              <a:rPr lang="pl-PL" smtClean="0"/>
              <a:t>2018-10-27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3D667-C785-43AA-8EAA-366220BAC0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2836DAB-B6C8-4B6D-AC21-4AD50E4C7DE6}" type="datetimeFigureOut">
              <a:rPr lang="pl-PL" smtClean="0"/>
              <a:t>2018-10-27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3D667-C785-43AA-8EAA-366220BAC07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836DAB-B6C8-4B6D-AC21-4AD50E4C7DE6}" type="datetimeFigureOut">
              <a:rPr lang="pl-PL" smtClean="0"/>
              <a:t>2018-10-27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83D667-C785-43AA-8EAA-366220BAC07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2836DAB-B6C8-4B6D-AC21-4AD50E4C7DE6}" type="datetimeFigureOut">
              <a:rPr lang="pl-PL" smtClean="0"/>
              <a:t>2018-10-27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83D667-C785-43AA-8EAA-366220BAC07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dir="in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nalezione obrazy dla zapytania flaga polski?trackid=sp-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43918" cy="3010882"/>
          </a:xfrm>
        </p:spPr>
        <p:txBody>
          <a:bodyPr>
            <a:normAutofit/>
          </a:bodyPr>
          <a:lstStyle/>
          <a:p>
            <a:r>
              <a:rPr lang="pl-PL" sz="6600" dirty="0" smtClean="0">
                <a:latin typeface="Times New Roman" pitchFamily="18" charset="0"/>
                <a:cs typeface="Times New Roman" pitchFamily="18" charset="0"/>
              </a:rPr>
              <a:t>Odzyskanie Niepodległości</a:t>
            </a:r>
            <a:endParaRPr lang="pl-PL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658296"/>
            <a:ext cx="7772400" cy="1199704"/>
          </a:xfrm>
        </p:spPr>
        <p:txBody>
          <a:bodyPr/>
          <a:lstStyle/>
          <a:p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Wykonała Anna Korzeń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8" name="Picture 6" descr="Znalezione obrazy dla zapytania godÅo pol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357166"/>
            <a:ext cx="591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Przyczyny zewnętrzne:</a:t>
            </a:r>
            <a:endParaRPr lang="pl-PL" sz="4000" b="1" dirty="0">
              <a:solidFill>
                <a:schemeClr val="accent2">
                  <a:lumMod val="50000"/>
                </a:schemeClr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143504" y="2500306"/>
            <a:ext cx="3429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l-PL" sz="2000" dirty="0" smtClean="0">
                <a:solidFill>
                  <a:srgbClr val="002060"/>
                </a:solidFill>
              </a:rPr>
              <a:t>- brak pomocy zewnętrznej -&gt; niewywiązanie się Francji z obietnic pomocy w powstaniu</a:t>
            </a:r>
          </a:p>
          <a:p>
            <a:pPr algn="ctr">
              <a:buFont typeface="Wingdings" pitchFamily="2" charset="2"/>
              <a:buChar char="§"/>
            </a:pPr>
            <a:r>
              <a:rPr lang="pl-PL" sz="2000" dirty="0" smtClean="0">
                <a:solidFill>
                  <a:srgbClr val="002060"/>
                </a:solidFill>
              </a:rPr>
              <a:t> król Stanisław August Poniatowski darzył carycę Katarzynę II szczerym uczuciem, natomiast ona wykorzystała tylko ten fakt w celu osiągnięcia korzyści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22530" name="AutoShape 2" descr="Znalezione obrazy dla zapytania caryca katarzyna i poniatow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532" name="Picture 4" descr="Znalezione obrazy dla zapytania caryca katarzyna i poniatow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4371954" cy="271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nalezione obrazy dla zapytania odzyskanie niepodlegÅoÅci po 123 lat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14488"/>
            <a:ext cx="4857734" cy="278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/>
          <p:cNvSpPr txBox="1"/>
          <p:nvPr/>
        </p:nvSpPr>
        <p:spPr>
          <a:xfrm>
            <a:off x="285720" y="57148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Odzyskanie Niepodległości</a:t>
            </a:r>
            <a:endParaRPr lang="pl-PL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85786" y="2214554"/>
            <a:ext cx="32147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Gdy w 1795 roku doszło do III rozbioru, Polska została wymazana z mapy świata. Dopiero 123 lata później, w listopadzie 1918 roku kraj odzyskał niepodległość. Nie oznaczało to jednak końca walk o odbudowę kraju. Proces kształtowania granic trwał do 1923 roku i okupiony był ciężkimi walkami.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50004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Dziękuję za uwagę</a:t>
            </a:r>
            <a:endParaRPr lang="pl-PL" sz="2800" dirty="0"/>
          </a:p>
        </p:txBody>
      </p:sp>
      <p:pic>
        <p:nvPicPr>
          <p:cNvPr id="24580" name="Picture 4" descr="Znalezione obrazy dla zapytania flaga polski?trackid=sp-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857232"/>
            <a:ext cx="4572032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71435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Linki: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71472" y="100010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dirty="0" smtClean="0"/>
              <a:t>https://brainly.pl/zadanie/4817616</a:t>
            </a:r>
            <a:endParaRPr lang="pl-PL" sz="900" dirty="0"/>
          </a:p>
        </p:txBody>
      </p:sp>
      <p:sp>
        <p:nvSpPr>
          <p:cNvPr id="4" name="Prostokąt 3"/>
          <p:cNvSpPr/>
          <p:nvPr/>
        </p:nvSpPr>
        <p:spPr>
          <a:xfrm>
            <a:off x="571472" y="1214422"/>
            <a:ext cx="8572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smtClean="0"/>
              <a:t>https://sciaga.pl/tekst/38836-39-przyczyny_rozbiorow_konsekwencje_daty_hasla_kim_byli</a:t>
            </a:r>
            <a:endParaRPr lang="pl-PL" sz="900" dirty="0"/>
          </a:p>
        </p:txBody>
      </p:sp>
      <p:sp>
        <p:nvSpPr>
          <p:cNvPr id="5" name="Prostokąt 4"/>
          <p:cNvSpPr/>
          <p:nvPr/>
        </p:nvSpPr>
        <p:spPr>
          <a:xfrm>
            <a:off x="571472" y="1428736"/>
            <a:ext cx="8001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smtClean="0"/>
              <a:t>https://www.google.de/search?q=flaga+polski%3Ftrackid%3Dsp-006&amp;source=lnms&amp;tbm=isch&amp;sa=X&amp;ved=0ahUKEwiIuJCK9qbeAhWFzqQKHXDAAqkQ_AUIDigB&amp;biw=1440&amp;bih=750#imgrc=2XHtH3jKeIU1IM:</a:t>
            </a:r>
            <a:endParaRPr lang="pl-PL" sz="900" dirty="0"/>
          </a:p>
        </p:txBody>
      </p:sp>
      <p:sp>
        <p:nvSpPr>
          <p:cNvPr id="6" name="Prostokąt 5"/>
          <p:cNvSpPr/>
          <p:nvPr/>
        </p:nvSpPr>
        <p:spPr>
          <a:xfrm>
            <a:off x="571472" y="2214554"/>
            <a:ext cx="81439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smtClean="0"/>
              <a:t>https://www.google.de/search?biw=1440&amp;bih=750&amp;tbm=isch&amp;sa=1&amp;ei=IX_UW42JHsm7sQGMnIKQDA&amp;q=caryca+katarzyna+i+poniatowski&amp;oq=caryca+katarzyna+i+po&amp;gs_l=img.1.0.0i24k1.5304.5856.0.7607.5.5.0.0.0.0.179.350.0j2.2.0....0...1c.1.64.img..3.2.347...0j0i67k1.0.CGlHtTwjl-A#imgrc=RQ21ld9OJgoI3M:</a:t>
            </a:r>
            <a:endParaRPr lang="pl-PL" sz="900" dirty="0"/>
          </a:p>
        </p:txBody>
      </p:sp>
      <p:sp>
        <p:nvSpPr>
          <p:cNvPr id="7" name="Prostokąt 6"/>
          <p:cNvSpPr/>
          <p:nvPr/>
        </p:nvSpPr>
        <p:spPr>
          <a:xfrm>
            <a:off x="571472" y="2643182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smtClean="0"/>
              <a:t>https://www.google.de/search?biw=1440&amp;bih=750&amp;tbm=isch&amp;sa=1&amp;ei=64DUW5rpNcKPsAHqqYaIAQ&amp;q=odzyskanie+niepodleg%C5%82o%C5%9Bci+po+123+latach&amp;oq=odzyskanie+niepodleg%C5%82o%C5%9Bci+po+123+latach&amp;gs_l=img.3..0i24k1.86526.89220.0.89523.14.6.0.8.8.0.130.571.0j5.5.0....0...1c.1.64.img..1.13.583...0j0i67k1.0.AmwnsrdIE3M#imgrc=7EDbBPc2XsCfsM:</a:t>
            </a:r>
            <a:endParaRPr lang="pl-PL" sz="900" dirty="0"/>
          </a:p>
        </p:txBody>
      </p:sp>
      <p:sp>
        <p:nvSpPr>
          <p:cNvPr id="8" name="Prostokąt 7"/>
          <p:cNvSpPr/>
          <p:nvPr/>
        </p:nvSpPr>
        <p:spPr>
          <a:xfrm>
            <a:off x="571472" y="19288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 smtClean="0"/>
              <a:t>https://www.google.de/search?q=odzyskanie+niepodleg%C5%82o%C5%9Bci?trackid=sp-006</a:t>
            </a:r>
            <a:endParaRPr lang="pl-PL" sz="900" dirty="0"/>
          </a:p>
        </p:txBody>
      </p:sp>
      <p:sp>
        <p:nvSpPr>
          <p:cNvPr id="9" name="Prostokąt 8"/>
          <p:cNvSpPr/>
          <p:nvPr/>
        </p:nvSpPr>
        <p:spPr>
          <a:xfrm>
            <a:off x="500034" y="3214686"/>
            <a:ext cx="85010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smtClean="0"/>
              <a:t>https://www.google.de/search?biw=1440&amp;bih=750&amp;tbm=isch&amp;sa=1&amp;ei=S37UW5jGLIaOsgHjoJLQAQ&amp;q=powstanie+ko%C5%9Bciuszkowskie&amp;oq=powstanie+ko%C5%9Bciuszkowskie&amp;gs_l=img.3..0i67k1l2j0j0i67k1j0l6.32910.32910.0.33761.1.1.0.0.0.0.167.167.0j1.1.0....0...1c.1.64.img..0.1.166....0.J_eiUMGKlro#imgrc=bOily5x0OYxt2M:</a:t>
            </a:r>
            <a:endParaRPr lang="pl-PL" sz="900" dirty="0"/>
          </a:p>
        </p:txBody>
      </p:sp>
      <p:sp>
        <p:nvSpPr>
          <p:cNvPr id="10" name="Prostokąt 9"/>
          <p:cNvSpPr/>
          <p:nvPr/>
        </p:nvSpPr>
        <p:spPr>
          <a:xfrm>
            <a:off x="571472" y="364331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smtClean="0"/>
              <a:t>https://www.google.de/search?q=3+rozbi%C3%B3r+polski&amp;source=lnms&amp;tbm=isch&amp;sa=X&amp;ved=0ahUKEwiu7_6a8abeAhUkNOwKHQPwCngQ_AUIDigB&amp;biw=1440&amp;bih=750#imgrc=NkOqf3nyl7NzfM:</a:t>
            </a:r>
            <a:endParaRPr lang="pl-PL" sz="9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3108" y="642918"/>
            <a:ext cx="600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chemeClr val="accent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I rozbiór Polski</a:t>
            </a:r>
            <a:endParaRPr lang="pl-PL" sz="6000" dirty="0">
              <a:solidFill>
                <a:schemeClr val="accent2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4338" name="Picture 2" descr="Znalezione obrazy dla zapytania 1 rozbiÃ³r polski m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64"/>
            <a:ext cx="4251275" cy="4029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1214414" y="4071942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  <a:cs typeface="Aparajita" pitchFamily="34" charset="0"/>
              </a:rPr>
              <a:t>Przyczyny: 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  <a:cs typeface="Aparajita" pitchFamily="34" charset="0"/>
              </a:rPr>
              <a:t>Wewnętrzne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  <a:cs typeface="Aparajita" pitchFamily="34" charset="0"/>
              </a:rPr>
              <a:t>Zewnętrzne</a:t>
            </a:r>
          </a:p>
          <a:p>
            <a:endParaRPr lang="pl-PL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500034" y="2357430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5 sierpnia </a:t>
            </a:r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>1772r</a:t>
            </a:r>
            <a:endParaRPr lang="pl-P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0034" y="314324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zaborcy: Rosja, Prusy, Austria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57686" y="157161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Font typeface="Wingdings" pitchFamily="2" charset="2"/>
              <a:buChar char="Ø"/>
            </a:pPr>
            <a:r>
              <a:rPr lang="pl-PL" dirty="0" smtClean="0"/>
              <a:t>upadek majątków "średniej" szlachty</a:t>
            </a:r>
          </a:p>
          <a:p>
            <a:pPr algn="r">
              <a:buFont typeface="Wingdings" pitchFamily="2" charset="2"/>
              <a:buChar char="Ø"/>
            </a:pPr>
            <a:r>
              <a:rPr lang="pl-PL" dirty="0" smtClean="0"/>
              <a:t>brak realizacji postanowień Sejmu niemego i reform gospodarczych sejmu konwokacyjnego</a:t>
            </a:r>
          </a:p>
          <a:p>
            <a:pPr algn="r">
              <a:buFont typeface="Wingdings" pitchFamily="2" charset="2"/>
              <a:buChar char="Ø"/>
            </a:pPr>
            <a:r>
              <a:rPr lang="pl-PL" dirty="0" smtClean="0"/>
              <a:t>klęska demokracji szlacheckiej</a:t>
            </a:r>
          </a:p>
          <a:p>
            <a:pPr algn="r">
              <a:buFont typeface="Wingdings" pitchFamily="2" charset="2"/>
              <a:buChar char="Ø"/>
            </a:pPr>
            <a:r>
              <a:rPr lang="pl-PL" dirty="0" smtClean="0"/>
              <a:t>osłabienie władzy centralnej</a:t>
            </a:r>
          </a:p>
          <a:p>
            <a:pPr algn="r">
              <a:buFont typeface="Wingdings" pitchFamily="2" charset="2"/>
              <a:buChar char="Ø"/>
            </a:pPr>
            <a:r>
              <a:rPr lang="pl-PL" dirty="0" smtClean="0"/>
              <a:t>upadek roli sejmu na rzecz sejmików (liberum veto od 1652r.)</a:t>
            </a:r>
          </a:p>
          <a:p>
            <a:pPr algn="r">
              <a:buFont typeface="Wingdings" pitchFamily="2" charset="2"/>
              <a:buChar char="Ø"/>
            </a:pPr>
            <a:r>
              <a:rPr lang="pl-PL" dirty="0" smtClean="0"/>
              <a:t>brak armii</a:t>
            </a:r>
          </a:p>
          <a:p>
            <a:pPr algn="r">
              <a:buFont typeface="Wingdings" pitchFamily="2" charset="2"/>
              <a:buChar char="Ø"/>
            </a:pPr>
            <a:r>
              <a:rPr lang="pl-PL" dirty="0" smtClean="0"/>
              <a:t>upadek kultury, oświaty- brak tolerancji religijnej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7158" y="500042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Przyczyny rozbioru Polski :</a:t>
            </a:r>
          </a:p>
        </p:txBody>
      </p:sp>
      <p:sp>
        <p:nvSpPr>
          <p:cNvPr id="16386" name="AutoShape 2" descr="Znalezione obrazy dla zapytania 1 rozbiÃ³r pol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88" name="AutoShape 4" descr="Znalezione obrazy dla zapytania 1 rozbiÃ³r pol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90" name="AutoShape 6" descr="Znalezione obrazy dla zapytania 1 rozbiÃ³r pol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 descr="pobr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714620"/>
            <a:ext cx="4429156" cy="253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928662" y="142873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(wewnętrzne)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2844" y="128586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zawarcie układu w 1720r. w Poczdamie (nie dopuszczał on do przeprowadzania reform w Rzeczypospolitej) 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wojny polsko - rosyjskie, polsko-tureckie, polsko-szwedzkie w XVII wieku osłabiły potencjał demograficzny, militarny i ekonomiczny państwa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tworzenie przez państwa ościenne własnych stronnictw politycznych w Rzeczypospolitej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71604" y="357166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accent6">
                    <a:lumMod val="75000"/>
                  </a:schemeClr>
                </a:solidFill>
              </a:rPr>
              <a:t>Przyczyny zewnętrzne:</a:t>
            </a:r>
            <a:endParaRPr lang="pl-PL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2" name="Picture 2" descr="Znalezione obrazy dla zapytania hus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86190"/>
            <a:ext cx="4372844" cy="256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85918" y="785794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II rozbiór Polski</a:t>
            </a:r>
            <a:endParaRPr lang="pl-PL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7410" name="Picture 2" descr="Znalezione obrazy dla zapytania 2 rozbiÃ³r polski?trackid=sp-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732113" cy="33952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pole tekstowe 3"/>
          <p:cNvSpPr txBox="1"/>
          <p:nvPr/>
        </p:nvSpPr>
        <p:spPr>
          <a:xfrm>
            <a:off x="5286348" y="3000372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accent2">
                    <a:lumMod val="75000"/>
                  </a:schemeClr>
                </a:solidFill>
              </a:rPr>
              <a:t>23 stycznia </a:t>
            </a:r>
            <a:r>
              <a:rPr lang="pl-PL" sz="3200" dirty="0" smtClean="0">
                <a:solidFill>
                  <a:schemeClr val="accent2">
                    <a:lumMod val="75000"/>
                  </a:schemeClr>
                </a:solidFill>
              </a:rPr>
              <a:t>1793r</a:t>
            </a:r>
            <a:endParaRPr lang="pl-PL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500694" y="44291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  <a:cs typeface="Aparajita" pitchFamily="34" charset="0"/>
              </a:rPr>
              <a:t>Przyczyny: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  <a:cs typeface="Aparajita" pitchFamily="34" charset="0"/>
              </a:rPr>
              <a:t>Wewnętrzne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BatangChe" pitchFamily="49" charset="-127"/>
                <a:ea typeface="BatangChe" pitchFamily="49" charset="-127"/>
                <a:cs typeface="Aparajita" pitchFamily="34" charset="0"/>
              </a:rPr>
              <a:t>Zewnętrzne</a:t>
            </a:r>
            <a:endParaRPr lang="pl-PL" dirty="0" smtClean="0">
              <a:solidFill>
                <a:schemeClr val="accent6">
                  <a:lumMod val="75000"/>
                </a:schemeClr>
              </a:solidFill>
              <a:latin typeface="BatangChe" pitchFamily="49" charset="-127"/>
              <a:ea typeface="BatangChe" pitchFamily="49" charset="-127"/>
              <a:cs typeface="Aparajit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72132" y="392906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zaborcy: Rosja, </a:t>
            </a:r>
            <a:r>
              <a:rPr lang="pl-PL" dirty="0" smtClean="0"/>
              <a:t>Prusy</a:t>
            </a:r>
            <a:endParaRPr lang="pl-PL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1538" y="428604"/>
            <a:ext cx="5545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Przyczyny II </a:t>
            </a:r>
            <a:r>
              <a:rPr lang="pl-PL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robioru</a:t>
            </a:r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Polski :</a:t>
            </a:r>
            <a:endParaRPr lang="pl-PL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71538" y="150017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sprzeciw obozu konserwatywnego w sprawie uchwalenia Konstytucji 3 Maja 1791r.</a:t>
            </a:r>
          </a:p>
          <a:p>
            <a:pPr algn="ctr">
              <a:buFont typeface="Courier New" pitchFamily="49" charset="0"/>
              <a:buChar char="o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zła sytuacja ekonomiczna, czyli m.in. niewłaściwe funkcjonowanie banków, hamowanie polskiego handlu zagranicznego, brak ustaw czynszowych</a:t>
            </a:r>
          </a:p>
          <a:p>
            <a:pPr algn="ctr">
              <a:buFont typeface="Courier New" pitchFamily="49" charset="0"/>
              <a:buChar char="o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bezpośrednią przyczyną była konfederacja targowicka, która przerodziła się w wojnę polsko-rosyjską</a:t>
            </a:r>
          </a:p>
          <a:p>
            <a:pPr algn="ctr">
              <a:buFont typeface="Courier New" pitchFamily="49" charset="0"/>
              <a:buChar char="o"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brak zdecydowania ze strony króla Poniatowskiego który nie zdecydował się na kontynuację zbrojnego oporu przeciw Rosji i który przystąpił do Targowicy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4" name="Picture 2" descr="Znalezione obrazy dla zapytania 2 rozbiÃ³r polski?trackid=sp-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714488"/>
            <a:ext cx="2383339" cy="3643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Znalezione obrazy dla zapytania petersburg?trackid=sp-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317681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rostokąt 1"/>
          <p:cNvSpPr/>
          <p:nvPr/>
        </p:nvSpPr>
        <p:spPr>
          <a:xfrm>
            <a:off x="214282" y="785794"/>
            <a:ext cx="42148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Przyczyny zewnętrzne:</a:t>
            </a:r>
            <a:endParaRPr lang="pl-PL" sz="5400" b="1" dirty="0">
              <a:solidFill>
                <a:schemeClr val="accent2">
                  <a:lumMod val="50000"/>
                </a:schemeClr>
              </a:solidFill>
              <a:latin typeface="Nyala" pitchFamily="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571604" y="3286124"/>
            <a:ext cx="71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caryca Rosji - Katarzyna II - czekała na zakończenie walk z Turcją by przystąpić do ataku na Polskę. Przywódcy opozycji dostarczyli jej dobry pretekst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do samego Petersburga przybył Potocki razem z Rzewuskim i Branickim. Wspólnie z dygnitarzami opracowali akt konfederacji, w którym Konstytucję 3 Maja ogłoszono "zuchwałą zbrodnią".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wkroczenie wojsk rosyjskich do Polski i przegrana wojna obronna w 1792 roku- niewywiązanie się Prus z zasad traktatu sojuszniczego zawartego w 1790 roku z Polską</a:t>
            </a:r>
            <a:endParaRPr lang="pl-PL" dirty="0"/>
          </a:p>
        </p:txBody>
      </p:sp>
      <p:sp>
        <p:nvSpPr>
          <p:cNvPr id="19458" name="AutoShape 2" descr="Znalezione obrazy dla zapytania petersburg?trackid=sp-0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Znalezione obrazy dla zapytania petersburg?trackid=sp-0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2" name="AutoShape 6" descr="Znalezione obrazy dla zapytania petersburg?trackid=sp-0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43042" y="428604"/>
            <a:ext cx="6224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b="1" u="sng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III rozbiór Polski</a:t>
            </a:r>
          </a:p>
        </p:txBody>
      </p:sp>
      <p:pic>
        <p:nvPicPr>
          <p:cNvPr id="20482" name="Picture 2" descr="Znalezione obrazy dla zapytania 3 rozbiÃ³r pol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5953125" cy="3705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642910" y="1500174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Bookman Old Style" pitchFamily="18" charset="0"/>
              </a:rPr>
              <a:t>24 października 1795r</a:t>
            </a:r>
            <a:endParaRPr lang="pl-PL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357166"/>
            <a:ext cx="83663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Przyczyny III rozbioru Polski :</a:t>
            </a:r>
            <a:endParaRPr lang="pl-PL" sz="4400" dirty="0" smtClean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1472" y="1500174"/>
            <a:ext cx="6572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klęska 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powstania kościuszkowskiego (dysproporcja sił pomiędzy Rzeczpospolitą a Rosją i Prusami)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kryzys 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wewnętrzny państwa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zbyt 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umiarkowany program społeczny powstania</a:t>
            </a:r>
          </a:p>
        </p:txBody>
      </p:sp>
      <p:pic>
        <p:nvPicPr>
          <p:cNvPr id="21506" name="Picture 2" descr="Znalezione obrazy dla zapytania powstanie koÅciuszkowsk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28934"/>
            <a:ext cx="5781813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75"/>
                            </p:stCondLst>
                            <p:childTnLst>
                              <p:par>
                                <p:cTn id="1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</TotalTime>
  <Words>474</Words>
  <Application>Microsoft Office PowerPoint</Application>
  <PresentationFormat>Pokaz na ekranie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Hol</vt:lpstr>
      <vt:lpstr>Odzyskanie Niepodległości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danusia</dc:creator>
  <cp:lastModifiedBy>danusia</cp:lastModifiedBy>
  <cp:revision>15</cp:revision>
  <dcterms:created xsi:type="dcterms:W3CDTF">2018-10-27T13:17:03Z</dcterms:created>
  <dcterms:modified xsi:type="dcterms:W3CDTF">2018-10-27T15:41:41Z</dcterms:modified>
</cp:coreProperties>
</file>