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9"/>
  </p:notesMasterIdLst>
  <p:sldIdLst>
    <p:sldId id="256" r:id="rId2"/>
    <p:sldId id="266" r:id="rId3"/>
    <p:sldId id="259" r:id="rId4"/>
    <p:sldId id="261" r:id="rId5"/>
    <p:sldId id="265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2" r:id="rId14"/>
    <p:sldId id="271" r:id="rId15"/>
    <p:sldId id="273" r:id="rId16"/>
    <p:sldId id="274" r:id="rId17"/>
    <p:sldId id="276" r:id="rId1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42" autoAdjust="0"/>
  </p:normalViewPr>
  <p:slideViewPr>
    <p:cSldViewPr>
      <p:cViewPr>
        <p:scale>
          <a:sx n="100" d="100"/>
          <a:sy n="100" d="100"/>
        </p:scale>
        <p:origin x="-1860" y="-5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E8BF4-D8BC-48DA-A2D5-EA63150E49EA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AF90B-2DEF-46CB-90D7-DF299E73408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887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AF90B-2DEF-46CB-90D7-DF299E73408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969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E6A21C9D-B07F-4B5F-A2C3-F51E6942E916}" type="datetimeFigureOut">
              <a:rPr lang="pl-PL" smtClean="0"/>
              <a:t>2017-12-05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22A561-334C-4C20-92EF-710AED958F90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40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776864" cy="133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87406"/>
            <a:ext cx="6912768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ekstownik #1 - Jak nie my to kt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520" y="1143412"/>
            <a:ext cx="487363" cy="48736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05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443">
        <p14:prism/>
      </p:transition>
    </mc:Choice>
    <mc:Fallback xmlns="">
      <p:transition spd="slow" advTm="8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11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Za pomoc w zrealizowaniu inicjatywy Ogólnopolskiego Tygodnia Kariery przekazano na ręce Pracowników Dyplomy Uznania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8" y="1772816"/>
            <a:ext cx="7516327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87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7388">
        <p14:prism/>
      </p:transition>
    </mc:Choice>
    <mc:Fallback xmlns="">
      <p:transition spd="slow" advTm="7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48" y="1700808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53801"/>
            <a:ext cx="2912324" cy="5177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005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678">
        <p14:prism/>
      </p:transition>
    </mc:Choice>
    <mc:Fallback xmlns="">
      <p:transition spd="slow" advTm="86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7" y="1484784"/>
            <a:ext cx="8587335" cy="483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1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615">
        <p14:prism/>
      </p:transition>
    </mc:Choice>
    <mc:Fallback xmlns="">
      <p:transition spd="slow" advTm="56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800" b="1" i="1" dirty="0" smtClean="0"/>
              <a:t>29.X.2017 Zjazd Rodziców- jak co roku w ramach OTK informujemy rodziców wychowanków, </a:t>
            </a:r>
            <a:br>
              <a:rPr lang="pl-PL" sz="1800" b="1" i="1" dirty="0" smtClean="0"/>
            </a:br>
            <a:r>
              <a:rPr lang="pl-PL" sz="1800" b="1" i="1" dirty="0" smtClean="0"/>
              <a:t>o misji jaką mają oni sami w ramach kształtowania, doradzania, wspierania swoich synów w wyborze przyszłej ścieżki zawodowej- fotogazetka w holu korytarza głównego MOW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908" y="1844824"/>
            <a:ext cx="2674387" cy="4754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6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9">
        <p14:prism/>
      </p:transition>
    </mc:Choice>
    <mc:Fallback xmlns="">
      <p:transition spd="slow" advTm="92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400" dirty="0"/>
              <a:t> </a:t>
            </a:r>
            <a:br>
              <a:rPr lang="pl-PL" sz="1400" dirty="0"/>
            </a:br>
            <a:r>
              <a:rPr lang="pl-PL" sz="1600" b="1" i="1" dirty="0"/>
              <a:t>Podczas OTK 2017 zaplanowano i zrealizowano następujące inicjatywy: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/>
            </a:r>
            <a:br>
              <a:rPr lang="pl-PL" sz="1400" dirty="0" smtClean="0"/>
            </a:br>
            <a:endParaRPr lang="pl-PL" sz="1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19"/>
            <a:ext cx="8384748" cy="300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/>
          <p:cNvSpPr txBox="1"/>
          <p:nvPr/>
        </p:nvSpPr>
        <p:spPr>
          <a:xfrm>
            <a:off x="683568" y="2708919"/>
            <a:ext cx="14029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/>
              <a:t/>
            </a:r>
            <a:br>
              <a:rPr lang="pl-PL" sz="1100" dirty="0"/>
            </a:br>
            <a:endParaRPr lang="pl-PL" sz="11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1414308" y="2039752"/>
            <a:ext cx="74781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Podczas OTK 2017 zaplanowano i zrealizowano następujące inicjatywy: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16. X.2017- rozmowa doradcza z wychowankami grupy V, przybliżenie pracy doradcy zawodowego, inicjatyw realizowanych w ramach OTK, przeprowadzenie ćwiczenia „ Moje mocne strony”. Wyjaśniono wychowankom  pojęcia: umiejętności własne, kompetencje, osiągniecia, zalety osobiste- zachęcono do zastanowienia się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i </a:t>
            </a:r>
            <a:r>
              <a:rPr lang="pl-PL" sz="1200" dirty="0"/>
              <a:t>wypisania swoich cech.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18.X.2017- wycieczka </a:t>
            </a:r>
            <a:r>
              <a:rPr lang="pl-PL" sz="1200" dirty="0" err="1"/>
              <a:t>zawodoznawcza</a:t>
            </a:r>
            <a:r>
              <a:rPr lang="pl-PL" sz="1200" dirty="0"/>
              <a:t> Dwór Świętoszówka- zapoznanie wychowanków z pracą menagera, szefa kuchni, kucharza, barmana, kelnera. Przedstawiono zasady prowadzenia restauracji , wymogów instytucji sanitarnych, wymagań wobec pracowników gastronomii</a:t>
            </a:r>
            <a:r>
              <a:rPr lang="pl-PL" sz="1200" dirty="0" smtClean="0"/>
              <a:t>.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19.X.2017- wyjazd wychowanków do Warsztatów szkolnych przy </a:t>
            </a:r>
            <a:r>
              <a:rPr lang="pl-PL" sz="1200" dirty="0" err="1"/>
              <a:t>BCKUiZ</a:t>
            </a:r>
            <a:r>
              <a:rPr lang="pl-PL" sz="1200" dirty="0"/>
              <a:t> ul.Legionów44 Bielsko-Biała– zapoznanie wychowanków z pracowniami </a:t>
            </a:r>
            <a:r>
              <a:rPr lang="pl-PL" sz="1200" dirty="0" smtClean="0"/>
              <a:t>zawodowymi </a:t>
            </a:r>
            <a:r>
              <a:rPr lang="pl-PL" sz="1200" dirty="0"/>
              <a:t>m.in. pracownia instalatorska, murarsko- tynkarska, malarsko tapeciarska, pracownia renowacji elementów architektury. Przedstawiono oferty szkoły zawodowej oraz </a:t>
            </a:r>
            <a:r>
              <a:rPr lang="pl-PL" sz="1200" dirty="0" smtClean="0"/>
              <a:t>technikum.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20.X.2017- wyjazd do </a:t>
            </a:r>
            <a:r>
              <a:rPr lang="pl-PL" sz="1200" dirty="0" err="1"/>
              <a:t>BCKUiZ</a:t>
            </a:r>
            <a:r>
              <a:rPr lang="pl-PL" sz="1200" dirty="0"/>
              <a:t> ul. Piastowska 40- zapoznanie wychowanków z ofertą edukacyjną bielskich szkół zawodowych i technicznych. Zapoznano wychowanków z ofertą kursów zawodowych organizowanych w ramach </a:t>
            </a:r>
            <a:r>
              <a:rPr lang="pl-PL" sz="1200" dirty="0" err="1" smtClean="0"/>
              <a:t>BCKUiZ</a:t>
            </a:r>
            <a:r>
              <a:rPr lang="pl-PL" sz="1200" dirty="0" smtClean="0"/>
              <a:t>. </a:t>
            </a:r>
            <a:endParaRPr lang="pl-PL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pl-PL" sz="1200" dirty="0"/>
              <a:t>27.X.2017- spotkanie z doradcą zawodowym w OHP ul. Kosynierów20, Bielsko-Biała- rozmowa doradcza, test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„ </a:t>
            </a:r>
            <a:r>
              <a:rPr lang="pl-PL" sz="1200" dirty="0"/>
              <a:t>moje umiejętności miękkie( </a:t>
            </a:r>
            <a:r>
              <a:rPr lang="pl-PL" sz="1200" dirty="0" err="1"/>
              <a:t>soft</a:t>
            </a:r>
            <a:r>
              <a:rPr lang="pl-PL" sz="1200" dirty="0"/>
              <a:t> </a:t>
            </a:r>
            <a:r>
              <a:rPr lang="pl-PL" sz="1200" dirty="0" err="1"/>
              <a:t>skills</a:t>
            </a:r>
            <a:r>
              <a:rPr lang="pl-PL" sz="1200" dirty="0"/>
              <a:t>)”. Spotkanie z pracownikiem Młodzieżowego Biura Pracy OHP- przedstawiono aktualne oferty pracy, aktualne wymagania pracodawców wobec przyszłych </a:t>
            </a:r>
            <a:r>
              <a:rPr lang="pl-PL" sz="1200" dirty="0" smtClean="0"/>
              <a:t>pracowników</a:t>
            </a:r>
            <a:r>
              <a:rPr lang="pl-PL" sz="120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 sz="1200" dirty="0"/>
              <a:t>27.X.2017- wycieczka </a:t>
            </a:r>
            <a:r>
              <a:rPr lang="pl-PL" sz="1200" dirty="0" err="1"/>
              <a:t>zawodoznawcza</a:t>
            </a:r>
            <a:r>
              <a:rPr lang="pl-PL" sz="1200" dirty="0"/>
              <a:t> Stacja Pogotowia Ratunkowego w Jasienicy- zapoznanie z pracą ratownika medycznego, kierowcy karetki, wyposażenia karetki- obowiązków wynikających z przechowywaniem środków medycznych, zapoznano z procedurami podczas akcji ratowniczej</a:t>
            </a:r>
            <a:r>
              <a:rPr lang="pl-PL" sz="1200" dirty="0" smtClean="0"/>
              <a:t>.</a:t>
            </a:r>
            <a:endParaRPr lang="pl-PL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49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8403">
        <p14:prism/>
      </p:transition>
    </mc:Choice>
    <mc:Fallback xmlns="">
      <p:transition spd="slow" advTm="184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Współpraca z lokalną gazetą o nakładzie ponad 3.5 tysiąca egzemplarzy- wydawanej w wersji  tradycyjnej i on-line.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abc\Desktop\echo_glow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844" y="2420888"/>
            <a:ext cx="4695471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31640" y="3645024"/>
            <a:ext cx="75608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Treść przesłanego artykułu:</a:t>
            </a:r>
          </a:p>
          <a:p>
            <a:endParaRPr lang="pl-PL" sz="1200" dirty="0"/>
          </a:p>
          <a:p>
            <a:r>
              <a:rPr lang="pl-PL" sz="1200" dirty="0" smtClean="0"/>
              <a:t>W </a:t>
            </a:r>
            <a:r>
              <a:rPr lang="pl-PL" sz="1200" dirty="0"/>
              <a:t>dniach od 16-22.X.2017r. już po raz trzeci Wychowankowie MOW uczestniczyli </a:t>
            </a:r>
            <a:br>
              <a:rPr lang="pl-PL" sz="1200" dirty="0"/>
            </a:br>
            <a:r>
              <a:rPr lang="pl-PL" sz="1200" dirty="0"/>
              <a:t>w Ogólnopolskim Tygodniu Kariery organizowanym we współpracy </a:t>
            </a:r>
            <a:br>
              <a:rPr lang="pl-PL" sz="1200" dirty="0"/>
            </a:br>
            <a:r>
              <a:rPr lang="pl-PL" sz="1200" dirty="0"/>
              <a:t>ze Stowarzyszeniem Doradców Szkolnych i Zawodowych RP. Tegoroczne hasło tygodnia to : </a:t>
            </a:r>
            <a:r>
              <a:rPr lang="pl-PL" sz="1200" dirty="0" smtClean="0"/>
              <a:t/>
            </a:r>
            <a:br>
              <a:rPr lang="pl-PL" sz="1200" dirty="0" smtClean="0"/>
            </a:br>
            <a:r>
              <a:rPr lang="pl-PL" sz="1200" dirty="0" smtClean="0"/>
              <a:t>„ </a:t>
            </a:r>
            <a:r>
              <a:rPr lang="pl-PL" sz="1200" b="1" dirty="0"/>
              <a:t>Ja na rynku pracy. Moje talenty i moje kompetencje</a:t>
            </a:r>
            <a:r>
              <a:rPr lang="pl-PL" sz="1200" dirty="0"/>
              <a:t>.” </a:t>
            </a:r>
            <a:br>
              <a:rPr lang="pl-PL" sz="1200" dirty="0"/>
            </a:br>
            <a:r>
              <a:rPr lang="pl-PL" sz="1200" dirty="0"/>
              <a:t>W ramach  OTK podjęto następujące działania: - spotkanie z doradca zawodowym </a:t>
            </a:r>
            <a:br>
              <a:rPr lang="pl-PL" sz="1200" dirty="0"/>
            </a:br>
            <a:r>
              <a:rPr lang="pl-PL" sz="1200" dirty="0"/>
              <a:t>w Mobilnym Centrum Informacji Zawodowej; uczestniczono w targach szkolnych w </a:t>
            </a:r>
            <a:r>
              <a:rPr lang="pl-PL" sz="1200" dirty="0" err="1"/>
              <a:t>BCKUiZ</a:t>
            </a:r>
            <a:r>
              <a:rPr lang="pl-PL" sz="1200" dirty="0"/>
              <a:t> w Bielsku-Białej, odwiedzono warsztaty szkolne, zrealizowano wycieczki </a:t>
            </a:r>
            <a:r>
              <a:rPr lang="pl-PL" sz="1200" dirty="0" err="1"/>
              <a:t>zawodoznawcze</a:t>
            </a:r>
            <a:r>
              <a:rPr lang="pl-PL" sz="1200" dirty="0"/>
              <a:t> m.in. do Stacji Pogotowia Ratunkowego w Jasienicy, Dworu Świętoszówka- zapoznając wychowanków z poszczególnymi zawodami, wymaganiami stawianymi w poszczególnych branżach.</a:t>
            </a:r>
          </a:p>
          <a:p>
            <a:r>
              <a:rPr lang="pl-PL" sz="1200" dirty="0"/>
              <a:t> W  ogólnopolskim konkursie na najlepiej zorganizowane działania w ramach OTK 2016 nasza placówka została wyróżniona wysoką </a:t>
            </a:r>
            <a:r>
              <a:rPr lang="pl-PL" sz="1200" dirty="0" smtClean="0"/>
              <a:t>23 </a:t>
            </a:r>
            <a:r>
              <a:rPr lang="pl-PL" sz="1200" dirty="0"/>
              <a:t>lokatą.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40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4734">
        <p14:prism/>
      </p:transition>
    </mc:Choice>
    <mc:Fallback xmlns="">
      <p:transition spd="slow" advTm="1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1400" dirty="0" smtClean="0">
                <a:solidFill>
                  <a:schemeClr val="tx1"/>
                </a:solidFill>
              </a:rPr>
              <a:t>Inicjatywa OTK w warunkach placówki resocjalizacyjnej jest  ogromnym wyzwaniem. Wyjazdy poza teren MOW wymagają ścisłej analizy zachowania chłopaka, konsultacji </a:t>
            </a:r>
            <a:br>
              <a:rPr lang="pl-PL" sz="14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z dyrekcją szkoły, pedagogiem, kierownictwem. Tydzień kariery w tym roku przedłużył się właśnie ze względów organizacyjnych i ograniczonych możliwości samego doradcy zawodowego, który jednoosobowo zorganizował i realizował OTK.</a:t>
            </a:r>
            <a:br>
              <a:rPr lang="pl-PL" sz="14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Duże zainteresowanie wychowanków co roku mobilizująco działa na organizatora, </a:t>
            </a:r>
            <a:br>
              <a:rPr lang="pl-PL" sz="1400" dirty="0" smtClean="0">
                <a:solidFill>
                  <a:schemeClr val="tx1"/>
                </a:solidFill>
              </a:rPr>
            </a:br>
            <a:r>
              <a:rPr lang="pl-PL" sz="1400" dirty="0" smtClean="0">
                <a:solidFill>
                  <a:schemeClr val="tx1"/>
                </a:solidFill>
              </a:rPr>
              <a:t>a możliwość uczestnictwa  i chwalenia się w konkursie </a:t>
            </a:r>
            <a:r>
              <a:rPr lang="pl-PL" sz="1400" dirty="0" err="1" smtClean="0">
                <a:solidFill>
                  <a:schemeClr val="tx1"/>
                </a:solidFill>
              </a:rPr>
              <a:t>SDSiZ</a:t>
            </a:r>
            <a:r>
              <a:rPr lang="pl-PL" sz="1400" dirty="0" smtClean="0">
                <a:solidFill>
                  <a:schemeClr val="tx1"/>
                </a:solidFill>
              </a:rPr>
              <a:t>  sprawia , że wciąż się chce!</a:t>
            </a:r>
          </a:p>
          <a:p>
            <a:endParaRPr lang="pl-PL" sz="1400" dirty="0">
              <a:solidFill>
                <a:schemeClr val="tx1"/>
              </a:solidFill>
            </a:endParaRPr>
          </a:p>
          <a:p>
            <a:r>
              <a:rPr lang="pl-PL" sz="1400" dirty="0" smtClean="0">
                <a:solidFill>
                  <a:schemeClr val="tx1"/>
                </a:solidFill>
              </a:rPr>
              <a:t>PS. Zachęcam do analizy liczby wejść na stronę główną MOW podczas tygodnia –(</a:t>
            </a:r>
            <a:r>
              <a:rPr lang="pl-PL" sz="1400" dirty="0" err="1" smtClean="0">
                <a:solidFill>
                  <a:schemeClr val="tx1"/>
                </a:solidFill>
              </a:rPr>
              <a:t>screan</a:t>
            </a:r>
            <a:r>
              <a:rPr lang="pl-PL" sz="1400" dirty="0" smtClean="0">
                <a:solidFill>
                  <a:schemeClr val="tx1"/>
                </a:solidFill>
              </a:rPr>
              <a:t> </a:t>
            </a:r>
            <a:r>
              <a:rPr lang="pl-PL" sz="1400" dirty="0" err="1" smtClean="0">
                <a:solidFill>
                  <a:schemeClr val="tx1"/>
                </a:solidFill>
              </a:rPr>
              <a:t>shot</a:t>
            </a:r>
            <a:r>
              <a:rPr lang="pl-PL" sz="1400" dirty="0" smtClean="0">
                <a:solidFill>
                  <a:schemeClr val="tx1"/>
                </a:solidFill>
              </a:rPr>
              <a:t>) mówią same za siebie ponad 31 tys</a:t>
            </a:r>
            <a:r>
              <a:rPr lang="pl-PL" sz="1400" dirty="0">
                <a:solidFill>
                  <a:schemeClr val="tx1"/>
                </a:solidFill>
              </a:rPr>
              <a:t>.</a:t>
            </a:r>
            <a:r>
              <a:rPr lang="pl-PL" sz="1400" dirty="0" smtClean="0">
                <a:solidFill>
                  <a:schemeClr val="tx1"/>
                </a:solidFill>
              </a:rPr>
              <a:t> wejść </a:t>
            </a:r>
            <a:r>
              <a:rPr lang="pl-PL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plus lokalna gazeta 3,5 tys. odbiorców „gazetowych” plus nieznana liczba odbiorów on- </a:t>
            </a:r>
            <a:r>
              <a:rPr lang="pl-PL" sz="140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line</a:t>
            </a:r>
            <a:r>
              <a:rPr lang="pl-PL" sz="1400" dirty="0" smtClean="0">
                <a:solidFill>
                  <a:schemeClr val="tx1"/>
                </a:solidFill>
                <a:sym typeface="Wingdings" panose="05000000000000000000" pitchFamily="2" charset="2"/>
              </a:rPr>
              <a:t>- daje nam w tym roku naprawdę niezły wynik!- promowania </a:t>
            </a:r>
            <a:endParaRPr lang="pl-PL" sz="1400" dirty="0">
              <a:solidFill>
                <a:schemeClr val="tx1"/>
              </a:solidFill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Podsumowanie</a:t>
            </a:r>
            <a:endParaRPr lang="pl-PL" sz="1800" b="1" i="1" dirty="0"/>
          </a:p>
        </p:txBody>
      </p:sp>
      <p:pic>
        <p:nvPicPr>
          <p:cNvPr id="1026" name="Picture 2" descr="C:\Users\abc\Desktop\IMG_20171126_14013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68" y="5589240"/>
            <a:ext cx="1053013" cy="1057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3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031">
        <p14:prism/>
      </p:transition>
    </mc:Choice>
    <mc:Fallback xmlns="">
      <p:transition spd="slow" advTm="210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52928" cy="140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4" y="890663"/>
            <a:ext cx="8150283" cy="576710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pole tekstowe 1"/>
          <p:cNvSpPr txBox="1"/>
          <p:nvPr/>
        </p:nvSpPr>
        <p:spPr>
          <a:xfrm>
            <a:off x="454164" y="2253608"/>
            <a:ext cx="729291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5">
                    <a:lumMod val="50000"/>
                  </a:schemeClr>
                </a:solidFill>
              </a:rPr>
              <a:t>Koordynator OTK 2017  - Joanna Wojdan</a:t>
            </a:r>
            <a:endParaRPr lang="pl-PL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4164" y="2929961"/>
            <a:ext cx="472588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chemeClr val="accent5">
                    <a:lumMod val="75000"/>
                  </a:schemeClr>
                </a:solidFill>
              </a:rPr>
              <a:t>Oprawa </a:t>
            </a:r>
            <a:r>
              <a:rPr lang="pl-PL" sz="2000" b="1" dirty="0" smtClean="0">
                <a:solidFill>
                  <a:schemeClr val="accent5">
                    <a:lumMod val="75000"/>
                  </a:schemeClr>
                </a:solidFill>
              </a:rPr>
              <a:t>fotograficzna </a:t>
            </a:r>
            <a:r>
              <a:rPr lang="pl-PL" sz="2000" b="1" dirty="0" smtClean="0">
                <a:solidFill>
                  <a:schemeClr val="accent5">
                    <a:lumMod val="75000"/>
                  </a:schemeClr>
                </a:solidFill>
              </a:rPr>
              <a:t>– Maciej </a:t>
            </a:r>
            <a:r>
              <a:rPr lang="pl-PL" sz="2000" b="1" dirty="0" err="1" smtClean="0">
                <a:solidFill>
                  <a:schemeClr val="accent5">
                    <a:lumMod val="75000"/>
                  </a:schemeClr>
                </a:solidFill>
              </a:rPr>
              <a:t>Poparda</a:t>
            </a:r>
            <a:r>
              <a:rPr lang="pl-PL" sz="20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pl-PL" sz="2000" b="1" dirty="0" smtClean="0">
                <a:solidFill>
                  <a:schemeClr val="accent5">
                    <a:lumMod val="75000"/>
                  </a:schemeClr>
                </a:solidFill>
              </a:rPr>
              <a:t>Sekcja muzyczna - Aleksandra </a:t>
            </a:r>
            <a:r>
              <a:rPr lang="pl-PL" sz="2000" b="1" dirty="0" err="1" smtClean="0">
                <a:solidFill>
                  <a:schemeClr val="accent5">
                    <a:lumMod val="75000"/>
                  </a:schemeClr>
                </a:solidFill>
              </a:rPr>
              <a:t>Wojdan</a:t>
            </a:r>
            <a:endParaRPr lang="pl-PL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abc\Desktop\IMG_20171126_14013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0" y="5733255"/>
            <a:ext cx="860481" cy="8640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08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952">
        <p14:prism/>
      </p:transition>
    </mc:Choice>
    <mc:Fallback xmlns="">
      <p:transition spd="slow" advTm="12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Promujemy inicjatywę OTK- przez cały tydzień na naszej stronie widniało Logo Stowarzyszenia Doradców Szkolnych i Zawodowych RP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96" y="2492896"/>
            <a:ext cx="1730268" cy="303160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376" y="2492896"/>
            <a:ext cx="1735708" cy="308734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78" y="2228850"/>
            <a:ext cx="2520599" cy="399094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2017004"/>
            <a:ext cx="2297739" cy="36442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5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288">
        <p14:prism/>
      </p:transition>
    </mc:Choice>
    <mc:Fallback xmlns="">
      <p:transition spd="slow" advTm="1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16.X. 2017r. –zajęcia pt. Moje mocne strony, osiągnięcia, umiejętności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2426548"/>
            <a:ext cx="1932032" cy="343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5912"/>
            <a:ext cx="2150181" cy="382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80928"/>
            <a:ext cx="1878472" cy="333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98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563">
        <p14:prism/>
      </p:transition>
    </mc:Choice>
    <mc:Fallback xmlns="">
      <p:transition spd="slow" advTm="95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18.X. 2017r. – wycieczka </a:t>
            </a:r>
            <a:r>
              <a:rPr lang="pl-PL" sz="1800" b="1" i="1" dirty="0" err="1" smtClean="0"/>
              <a:t>zawodoznawcza</a:t>
            </a:r>
            <a:r>
              <a:rPr lang="pl-PL" sz="1800" b="1" i="1" dirty="0" smtClean="0"/>
              <a:t> Dwór Świętoszówka- czy moim powołaniem będzie gastronomia??</a:t>
            </a:r>
            <a:endParaRPr lang="pl-PL" sz="1800" b="1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3698" y="1097358"/>
            <a:ext cx="1716733" cy="305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293096"/>
            <a:ext cx="4371536" cy="2458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35597"/>
            <a:ext cx="1512168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012" y="1527617"/>
            <a:ext cx="1296145" cy="230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4917" y="1709950"/>
            <a:ext cx="1440161" cy="2560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698" y="4437112"/>
            <a:ext cx="168313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77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7566">
        <p14:prism/>
      </p:transition>
    </mc:Choice>
    <mc:Fallback xmlns="">
      <p:transition spd="slow" advTm="17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Przyszli Bariści, Kucharze, </a:t>
            </a:r>
            <a:r>
              <a:rPr lang="pl-PL" sz="1800" b="1" i="1" dirty="0" err="1" smtClean="0"/>
              <a:t>Pizzer</a:t>
            </a:r>
            <a:r>
              <a:rPr lang="pl-PL" sz="1800" b="1" i="1" dirty="0" smtClean="0"/>
              <a:t>-mani, Degustatorzy, Menagerowie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576" y="1844824"/>
            <a:ext cx="1944216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459" y="1556792"/>
            <a:ext cx="19037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2373227" cy="4219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45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2221">
        <p14:prism/>
      </p:transition>
    </mc:Choice>
    <mc:Fallback xmlns="">
      <p:transition spd="slow" advTm="122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14.X.2017- Warsztaty Szkolne – pracownie instalatorska, murarsko-tynkarska, malarsko-tapeciarska, pracownia renowacji elementów architektury</a:t>
            </a:r>
            <a:endParaRPr lang="pl-PL" sz="1800" b="1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9642" y="2708920"/>
            <a:ext cx="210623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484784"/>
            <a:ext cx="1681268" cy="298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1" y="1484784"/>
            <a:ext cx="1984721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797152"/>
            <a:ext cx="1751816" cy="180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408" y="1556792"/>
            <a:ext cx="2088232" cy="304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88" y="4639988"/>
            <a:ext cx="1020008" cy="181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384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361">
        <p14:prism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20.X. 2017r.- Bielskie Centrum Kształcenia Ustawicznego i Zawodowego- zapoznanie z oferta edukacyjną  szkół zawodowych i technicznych, ofertą kursów zawodowych.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4" y="1439848"/>
            <a:ext cx="2217258" cy="3941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874" y="1412776"/>
            <a:ext cx="2268252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204864"/>
            <a:ext cx="226825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21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755">
        <p14:prism/>
      </p:transition>
    </mc:Choice>
    <mc:Fallback xmlns="">
      <p:transition spd="slow" advTm="10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2736304" cy="4864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Wyjazd do </a:t>
            </a:r>
            <a:r>
              <a:rPr lang="pl-PL" sz="1800" b="1" i="1" dirty="0" err="1" smtClean="0"/>
              <a:t>BCKUiZ</a:t>
            </a:r>
            <a:r>
              <a:rPr lang="pl-PL" sz="1800" b="1" i="1" dirty="0" smtClean="0"/>
              <a:t> oraz do OHP cieszy się co roku dużym zainteresowaniem wśród wychowanków. </a:t>
            </a:r>
            <a:br>
              <a:rPr lang="pl-PL" sz="1800" b="1" i="1" dirty="0" smtClean="0"/>
            </a:br>
            <a:r>
              <a:rPr lang="pl-PL" sz="1800" b="1" i="1" dirty="0" smtClean="0"/>
              <a:t>Ze względu na ograniczona liczbę miejsc w busie jadą najstarsi chłopcy</a:t>
            </a:r>
            <a:r>
              <a:rPr lang="pl-PL" sz="1800" b="1" i="1" dirty="0" smtClean="0">
                <a:sym typeface="Wingdings" panose="05000000000000000000" pitchFamily="2" charset="2"/>
              </a:rPr>
              <a:t></a:t>
            </a:r>
            <a:endParaRPr lang="pl-PL" sz="1800" b="1" i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417" y="3284984"/>
            <a:ext cx="473652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5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900">
        <p14:prism/>
      </p:transition>
    </mc:Choice>
    <mc:Fallback xmlns="">
      <p:transition spd="slow" advTm="89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b="1" i="1" dirty="0" smtClean="0"/>
              <a:t>27.x.2017r- Wycieczka </a:t>
            </a:r>
            <a:r>
              <a:rPr lang="pl-PL" sz="1800" b="1" i="1" dirty="0" err="1" smtClean="0"/>
              <a:t>zawodoznawcza</a:t>
            </a:r>
            <a:r>
              <a:rPr lang="pl-PL" sz="1800" b="1" i="1" dirty="0" smtClean="0"/>
              <a:t> </a:t>
            </a:r>
            <a:r>
              <a:rPr lang="pl-PL" sz="1800" b="1" i="1" dirty="0"/>
              <a:t>-</a:t>
            </a:r>
            <a:r>
              <a:rPr lang="pl-PL" sz="1800" b="1" i="1" dirty="0" smtClean="0"/>
              <a:t>Stacja Pogotowia Ratunkowego</a:t>
            </a:r>
            <a:br>
              <a:rPr lang="pl-PL" sz="1800" b="1" i="1" dirty="0" smtClean="0"/>
            </a:br>
            <a:r>
              <a:rPr lang="pl-PL" sz="1800" b="1" i="1" dirty="0" smtClean="0"/>
              <a:t>Ratownictwo Medyczne- to jest to!</a:t>
            </a:r>
            <a:endParaRPr lang="pl-PL" sz="1800" b="1" i="1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221" y="2276873"/>
            <a:ext cx="3310112" cy="1861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3"/>
            <a:ext cx="1984720" cy="352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72816"/>
            <a:ext cx="145816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46" y="4005064"/>
            <a:ext cx="1458161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4148703"/>
            <a:ext cx="1402254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8456"/>
            <a:ext cx="107560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7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388">
        <p14:prism/>
      </p:transition>
    </mc:Choice>
    <mc:Fallback xmlns="">
      <p:transition spd="slow" advTm="13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2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9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9|2.8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2.1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2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|2|2.3|2.3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|2.7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2.2|2.4|1.8|1.8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2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2|0.4|2.5|1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488</TotalTime>
  <Words>270</Words>
  <Application>Microsoft Office PowerPoint</Application>
  <PresentationFormat>Pokaz na ekranie (4:3)</PresentationFormat>
  <Paragraphs>32</Paragraphs>
  <Slides>17</Slides>
  <Notes>1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18" baseType="lpstr">
      <vt:lpstr>Kształt fali</vt:lpstr>
      <vt:lpstr>Prezentacja programu PowerPoint</vt:lpstr>
      <vt:lpstr>Promujemy inicjatywę OTK- przez cały tydzień na naszej stronie widniało Logo Stowarzyszenia Doradców Szkolnych i Zawodowych RP</vt:lpstr>
      <vt:lpstr>16.X. 2017r. –zajęcia pt. Moje mocne strony, osiągnięcia, umiejętności</vt:lpstr>
      <vt:lpstr>18.X. 2017r. – wycieczka zawodoznawcza Dwór Świętoszówka- czy moim powołaniem będzie gastronomia??</vt:lpstr>
      <vt:lpstr>Przyszli Bariści, Kucharze, Pizzer-mani, Degustatorzy, Menagerowie</vt:lpstr>
      <vt:lpstr>14.X.2017- Warsztaty Szkolne – pracownie instalatorska, murarsko-tynkarska, malarsko-tapeciarska, pracownia renowacji elementów architektury</vt:lpstr>
      <vt:lpstr>20.X. 2017r.- Bielskie Centrum Kształcenia Ustawicznego i Zawodowego- zapoznanie z oferta edukacyjną  szkół zawodowych i technicznych, ofertą kursów zawodowych.</vt:lpstr>
      <vt:lpstr>Wyjazd do BCKUiZ oraz do OHP cieszy się co roku dużym zainteresowaniem wśród wychowanków.  Ze względu na ograniczona liczbę miejsc w busie jadą najstarsi chłopcy</vt:lpstr>
      <vt:lpstr>27.x.2017r- Wycieczka zawodoznawcza -Stacja Pogotowia Ratunkowego Ratownictwo Medyczne- to jest to!</vt:lpstr>
      <vt:lpstr>Za pomoc w zrealizowaniu inicjatywy Ogólnopolskiego Tygodnia Kariery przekazano na ręce Pracowników Dyplomy Uznania</vt:lpstr>
      <vt:lpstr>Prezentacja programu PowerPoint</vt:lpstr>
      <vt:lpstr>Prezentacja programu PowerPoint</vt:lpstr>
      <vt:lpstr>29.X.2017 Zjazd Rodziców- jak co roku w ramach OTK informujemy rodziców wychowanków,  o misji jaką mają oni sami w ramach kształtowania, doradzania, wspierania swoich synów w wyborze przyszłej ścieżki zawodowej- fotogazetka w holu korytarza głównego MOW</vt:lpstr>
      <vt:lpstr>  Podczas OTK 2017 zaplanowano i zrealizowano następujące inicjatywy:   </vt:lpstr>
      <vt:lpstr>Współpraca z lokalną gazetą o nakładzie ponad 3.5 tysiąca egzemplarzy- wydawanej w wersji  tradycyjnej i on-line.</vt:lpstr>
      <vt:lpstr>Podsumowanie</vt:lpstr>
      <vt:lpstr>Prezentacja programu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Microsoft</dc:creator>
  <cp:lastModifiedBy>Novaq</cp:lastModifiedBy>
  <cp:revision>47</cp:revision>
  <dcterms:created xsi:type="dcterms:W3CDTF">2017-11-26T10:36:45Z</dcterms:created>
  <dcterms:modified xsi:type="dcterms:W3CDTF">2017-12-05T18:34:16Z</dcterms:modified>
</cp:coreProperties>
</file>