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58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5" r:id="rId20"/>
    <p:sldId id="277" r:id="rId21"/>
    <p:sldId id="278" r:id="rId22"/>
    <p:sldId id="286" r:id="rId23"/>
    <p:sldId id="279" r:id="rId24"/>
    <p:sldId id="280" r:id="rId25"/>
    <p:sldId id="281" r:id="rId26"/>
    <p:sldId id="282" r:id="rId27"/>
    <p:sldId id="283" r:id="rId28"/>
    <p:sldId id="284" r:id="rId29"/>
    <p:sldId id="285" r:id="rId30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1" d="100"/>
          <a:sy n="81" d="100"/>
        </p:scale>
        <p:origin x="-83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2018-12-13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2018-12-13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2018-12-13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2018-12-13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2018-12-13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2018-12-13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2018-12-13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2018-12-13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2018-12-13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2018-12-13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2018-12-13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221E02-25CB-4963-84BC-0813985E7D90}" type="datetimeFigureOut">
              <a:rPr lang="pl-PL" smtClean="0"/>
              <a:pPr/>
              <a:t>2018-12-13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2lo.traugutt.net/strony/5,statystyki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pl-PL" dirty="0" smtClean="0"/>
              <a:t>REKRUTACJA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pl-PL" dirty="0" smtClean="0"/>
              <a:t>LICEUM OGÓLNOKSZTAŁCĄCE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158" y="785794"/>
            <a:ext cx="8329642" cy="5340369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pl-PL" dirty="0" smtClean="0"/>
              <a:t> </a:t>
            </a:r>
            <a:r>
              <a:rPr lang="pl-PL" dirty="0" smtClean="0"/>
              <a:t>Przykłady</a:t>
            </a:r>
            <a:r>
              <a:rPr lang="pl-PL" dirty="0" smtClean="0"/>
              <a:t>, jak można wybierać klasy:</a:t>
            </a:r>
          </a:p>
          <a:p>
            <a:pPr>
              <a:buNone/>
            </a:pPr>
            <a:r>
              <a:rPr lang="pl-PL" dirty="0" smtClean="0"/>
              <a:t> </a:t>
            </a:r>
            <a:br>
              <a:rPr lang="pl-PL" dirty="0" smtClean="0"/>
            </a:br>
            <a:r>
              <a:rPr lang="pl-PL" sz="2200" dirty="0" smtClean="0"/>
              <a:t>Nr 1 - </a:t>
            </a:r>
            <a:r>
              <a:rPr lang="pl-PL" sz="2200" b="1" dirty="0" smtClean="0"/>
              <a:t>jeśli kandydatowi przede wszystkim zależy  na określonym kierunku kształcenia</a:t>
            </a:r>
            <a:r>
              <a:rPr lang="pl-PL" sz="2200" dirty="0" smtClean="0"/>
              <a:t> (np. klasie </a:t>
            </a:r>
            <a:r>
              <a:rPr lang="pl-PL" sz="2200" dirty="0" err="1" smtClean="0"/>
              <a:t>biologia-chemia-matematyka</a:t>
            </a:r>
            <a:r>
              <a:rPr lang="pl-PL" sz="2200" dirty="0" smtClean="0"/>
              <a:t>) </a:t>
            </a:r>
          </a:p>
          <a:p>
            <a:pPr>
              <a:buNone/>
            </a:pPr>
            <a:r>
              <a:rPr lang="pl-PL" sz="2200" dirty="0" smtClean="0"/>
              <a:t/>
            </a:r>
            <a:br>
              <a:rPr lang="pl-PL" sz="2200" dirty="0" smtClean="0"/>
            </a:br>
            <a:r>
              <a:rPr lang="pl-PL" sz="2200" dirty="0" smtClean="0"/>
              <a:t>1 wybór - klasa </a:t>
            </a:r>
            <a:r>
              <a:rPr lang="pl-PL" sz="2200" dirty="0" err="1" smtClean="0"/>
              <a:t>biologia-chemia-matematyka</a:t>
            </a:r>
            <a:r>
              <a:rPr lang="pl-PL" sz="2200" dirty="0" smtClean="0"/>
              <a:t> w szkole I </a:t>
            </a:r>
            <a:br>
              <a:rPr lang="pl-PL" sz="2200" dirty="0" smtClean="0"/>
            </a:br>
            <a:r>
              <a:rPr lang="pl-PL" sz="2200" dirty="0" smtClean="0"/>
              <a:t>2 wybór - klasa </a:t>
            </a:r>
            <a:r>
              <a:rPr lang="pl-PL" sz="2200" dirty="0" err="1" smtClean="0"/>
              <a:t>biologia-chemia-matematyka</a:t>
            </a:r>
            <a:r>
              <a:rPr lang="pl-PL" sz="2200" dirty="0" smtClean="0"/>
              <a:t> w szkole II </a:t>
            </a:r>
            <a:br>
              <a:rPr lang="pl-PL" sz="2200" dirty="0" smtClean="0"/>
            </a:br>
            <a:r>
              <a:rPr lang="pl-PL" sz="2200" dirty="0" smtClean="0"/>
              <a:t>3 wybór - klasa </a:t>
            </a:r>
            <a:r>
              <a:rPr lang="pl-PL" sz="2200" dirty="0" err="1" smtClean="0"/>
              <a:t>biologia-chemia-matematyka</a:t>
            </a:r>
            <a:r>
              <a:rPr lang="pl-PL" sz="2200" dirty="0" smtClean="0"/>
              <a:t> w szkole III </a:t>
            </a:r>
            <a:br>
              <a:rPr lang="pl-PL" sz="2200" dirty="0" smtClean="0"/>
            </a:br>
            <a:r>
              <a:rPr lang="pl-PL" sz="2200" dirty="0" smtClean="0"/>
              <a:t>4 wybór - klasa </a:t>
            </a:r>
            <a:r>
              <a:rPr lang="pl-PL" sz="2200" dirty="0" err="1" smtClean="0"/>
              <a:t>biologia-chemia-j.angielski</a:t>
            </a:r>
            <a:r>
              <a:rPr lang="pl-PL" sz="2200" dirty="0" smtClean="0"/>
              <a:t> w szkole I </a:t>
            </a:r>
            <a:br>
              <a:rPr lang="pl-PL" sz="2200" dirty="0" smtClean="0"/>
            </a:br>
            <a:r>
              <a:rPr lang="pl-PL" sz="2200" dirty="0" smtClean="0"/>
              <a:t>5 wybór - klasa </a:t>
            </a:r>
            <a:r>
              <a:rPr lang="pl-PL" sz="2200" dirty="0" err="1" smtClean="0"/>
              <a:t>biologia-chemia-j.angielski</a:t>
            </a:r>
            <a:r>
              <a:rPr lang="pl-PL" sz="2200" dirty="0" smtClean="0"/>
              <a:t> w szkole II </a:t>
            </a:r>
            <a:br>
              <a:rPr lang="pl-PL" sz="2200" dirty="0" smtClean="0"/>
            </a:br>
            <a:r>
              <a:rPr lang="pl-PL" sz="2200" dirty="0" smtClean="0"/>
              <a:t>6 wybór - klasa </a:t>
            </a:r>
            <a:r>
              <a:rPr lang="pl-PL" sz="2200" dirty="0" err="1" smtClean="0"/>
              <a:t>biologia-chemia-j.angielski</a:t>
            </a:r>
            <a:r>
              <a:rPr lang="pl-PL" sz="2200" dirty="0" smtClean="0"/>
              <a:t> w szkole III </a:t>
            </a:r>
            <a:br>
              <a:rPr lang="pl-PL" sz="2200" dirty="0" smtClean="0"/>
            </a:br>
            <a:r>
              <a:rPr lang="pl-PL" sz="2200" dirty="0" smtClean="0"/>
              <a:t>itd...</a:t>
            </a:r>
            <a:br>
              <a:rPr lang="pl-PL" sz="2200" dirty="0" smtClean="0"/>
            </a:br>
            <a:endParaRPr lang="pl-PL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158" y="857232"/>
            <a:ext cx="8329642" cy="526893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pl-PL" dirty="0" smtClean="0"/>
              <a:t>    </a:t>
            </a:r>
            <a:r>
              <a:rPr lang="pl-PL" sz="2800" dirty="0" smtClean="0"/>
              <a:t>Nr 2 -  </a:t>
            </a:r>
            <a:r>
              <a:rPr lang="pl-PL" sz="2800" b="1" dirty="0" smtClean="0"/>
              <a:t>jeśli  kandydatowi przede wszystkim zależy  na określonej szkole</a:t>
            </a:r>
            <a:r>
              <a:rPr lang="pl-PL" sz="2800" dirty="0" smtClean="0"/>
              <a:t> ( np. szkole I)</a:t>
            </a:r>
          </a:p>
          <a:p>
            <a:pPr>
              <a:buNone/>
            </a:pPr>
            <a:r>
              <a:rPr lang="pl-PL" sz="2800" dirty="0" smtClean="0"/>
              <a:t> </a:t>
            </a:r>
            <a:br>
              <a:rPr lang="pl-PL" sz="2800" dirty="0" smtClean="0"/>
            </a:br>
            <a:r>
              <a:rPr lang="pl-PL" sz="2400" dirty="0" smtClean="0"/>
              <a:t>1 wybór - klasa </a:t>
            </a:r>
            <a:r>
              <a:rPr lang="pl-PL" sz="2400" dirty="0" err="1" smtClean="0"/>
              <a:t>biologia-chemia-matematyka</a:t>
            </a:r>
            <a:r>
              <a:rPr lang="pl-PL" sz="2400" dirty="0" smtClean="0"/>
              <a:t> w szkole I </a:t>
            </a:r>
            <a:br>
              <a:rPr lang="pl-PL" sz="2400" dirty="0" smtClean="0"/>
            </a:br>
            <a:r>
              <a:rPr lang="pl-PL" sz="2400" dirty="0" smtClean="0"/>
              <a:t>2 wybór - klasa </a:t>
            </a:r>
            <a:r>
              <a:rPr lang="pl-PL" sz="2400" dirty="0" err="1" smtClean="0"/>
              <a:t>biologia-chemia-j.angielski</a:t>
            </a:r>
            <a:r>
              <a:rPr lang="pl-PL" sz="2400" dirty="0" smtClean="0"/>
              <a:t> w szkole I </a:t>
            </a:r>
            <a:br>
              <a:rPr lang="pl-PL" sz="2400" dirty="0" smtClean="0"/>
            </a:br>
            <a:r>
              <a:rPr lang="pl-PL" sz="2400" dirty="0" smtClean="0"/>
              <a:t>3 wybór - klasa </a:t>
            </a:r>
            <a:r>
              <a:rPr lang="pl-PL" sz="2400" dirty="0" err="1" smtClean="0"/>
              <a:t>biologia-chemia-matematyka</a:t>
            </a:r>
            <a:r>
              <a:rPr lang="pl-PL" sz="2400" dirty="0" smtClean="0"/>
              <a:t> w szkole II </a:t>
            </a:r>
            <a:br>
              <a:rPr lang="pl-PL" sz="2400" dirty="0" smtClean="0"/>
            </a:br>
            <a:r>
              <a:rPr lang="pl-PL" sz="2400" dirty="0" smtClean="0"/>
              <a:t>4 wybór - klasa </a:t>
            </a:r>
            <a:r>
              <a:rPr lang="pl-PL" sz="2400" dirty="0" err="1" smtClean="0"/>
              <a:t>biologia-chemia-j.angielski</a:t>
            </a:r>
            <a:r>
              <a:rPr lang="pl-PL" sz="2400" dirty="0" smtClean="0"/>
              <a:t> w szkole II </a:t>
            </a:r>
            <a:br>
              <a:rPr lang="pl-PL" sz="2400" dirty="0" smtClean="0"/>
            </a:br>
            <a:r>
              <a:rPr lang="pl-PL" sz="2400" dirty="0" smtClean="0"/>
              <a:t>5 wybór - klasa </a:t>
            </a:r>
            <a:r>
              <a:rPr lang="pl-PL" sz="2400" dirty="0" err="1" smtClean="0"/>
              <a:t>biologia-chemia-matematyka</a:t>
            </a:r>
            <a:r>
              <a:rPr lang="pl-PL" sz="2400" dirty="0" smtClean="0"/>
              <a:t> w szkole III </a:t>
            </a:r>
            <a:br>
              <a:rPr lang="pl-PL" sz="2400" dirty="0" smtClean="0"/>
            </a:br>
            <a:r>
              <a:rPr lang="pl-PL" sz="2400" dirty="0" smtClean="0"/>
              <a:t>6 wybór - klasa </a:t>
            </a:r>
            <a:r>
              <a:rPr lang="pl-PL" sz="2400" dirty="0" err="1" smtClean="0"/>
              <a:t>biologia-chemia-j.angielski</a:t>
            </a:r>
            <a:r>
              <a:rPr lang="pl-PL" sz="2400" dirty="0" smtClean="0"/>
              <a:t> w szkole III </a:t>
            </a:r>
            <a:br>
              <a:rPr lang="pl-PL" sz="2400" dirty="0" smtClean="0"/>
            </a:br>
            <a:r>
              <a:rPr lang="pl-PL" dirty="0" smtClean="0"/>
              <a:t/>
            </a:r>
            <a:br>
              <a:rPr lang="pl-PL" dirty="0" smtClean="0"/>
            </a:b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pl-PL" dirty="0" smtClean="0"/>
              <a:t>w każdej szkole można wybrać wszystkie klasy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pl-PL" i="1" dirty="0" smtClean="0"/>
              <a:t/>
            </a:r>
            <a:br>
              <a:rPr lang="pl-PL" i="1" dirty="0" smtClean="0"/>
            </a:br>
            <a:r>
              <a:rPr lang="pl-PL" sz="2800" dirty="0" smtClean="0"/>
              <a:t>Należy  się jednak zastanowić, czy jest to zawsze   dobre rozwiązanie. Jeśli </a:t>
            </a:r>
            <a:r>
              <a:rPr lang="pl-PL" sz="2800" dirty="0" smtClean="0"/>
              <a:t>np. kandydat </a:t>
            </a:r>
            <a:r>
              <a:rPr lang="pl-PL" sz="2800" dirty="0" smtClean="0"/>
              <a:t>nigdy nie lubił przedmiotów ścisłych i nie miał z nich wysokich wyników, to wybieranie klasy z rozszerzonym programem matematyki czy fizyki </a:t>
            </a:r>
            <a:r>
              <a:rPr lang="pl-PL" sz="2800" dirty="0" smtClean="0"/>
              <a:t>może </a:t>
            </a:r>
            <a:r>
              <a:rPr lang="pl-PL" sz="2800" dirty="0" smtClean="0"/>
              <a:t>nie być </a:t>
            </a:r>
            <a:r>
              <a:rPr lang="pl-PL" sz="2800" dirty="0" smtClean="0"/>
              <a:t>                         dla </a:t>
            </a:r>
            <a:r>
              <a:rPr lang="pl-PL" sz="2800" dirty="0" smtClean="0"/>
              <a:t>niego odpowiednim </a:t>
            </a:r>
            <a:r>
              <a:rPr lang="pl-PL" sz="2800" dirty="0" smtClean="0"/>
              <a:t>wyborem</a:t>
            </a:r>
            <a:r>
              <a:rPr lang="pl-PL" sz="2800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00034" y="857232"/>
            <a:ext cx="8186766" cy="526893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pl-PL" dirty="0" smtClean="0"/>
              <a:t>    </a:t>
            </a:r>
            <a:r>
              <a:rPr lang="pl-PL" dirty="0" smtClean="0"/>
              <a:t>Jeśli </a:t>
            </a:r>
            <a:r>
              <a:rPr lang="pl-PL" dirty="0" smtClean="0"/>
              <a:t>uczeń nie jest laureatem olimpiady lub konkursu, które gwarantują przyjęcie do szkoły, </a:t>
            </a:r>
            <a:r>
              <a:rPr lang="pl-PL" dirty="0" smtClean="0"/>
              <a:t>powinien </a:t>
            </a:r>
            <a:r>
              <a:rPr lang="pl-PL" dirty="0" smtClean="0"/>
              <a:t>wybrać więcej niż jeden oddział. Jeśli na swojej liście wskaże małą liczbę oddziałów lub tylko takie, które cieszą się dużym zainteresowaniem, może zabraknąć mu punktów i nie dostanie się do wymarzonej szkoły. Aby rekrutacja </a:t>
            </a:r>
            <a:r>
              <a:rPr lang="pl-PL" dirty="0" smtClean="0"/>
              <a:t>spełniła </a:t>
            </a:r>
            <a:r>
              <a:rPr lang="pl-PL" dirty="0" smtClean="0"/>
              <a:t>oczekiwania ucznia </a:t>
            </a:r>
            <a:r>
              <a:rPr lang="pl-PL" dirty="0" smtClean="0"/>
              <a:t>powinien </a:t>
            </a:r>
            <a:r>
              <a:rPr lang="pl-PL" dirty="0" smtClean="0"/>
              <a:t>starannie </a:t>
            </a:r>
            <a:r>
              <a:rPr lang="pl-PL" dirty="0" smtClean="0"/>
              <a:t>dobierać </a:t>
            </a:r>
            <a:r>
              <a:rPr lang="pl-PL" dirty="0" smtClean="0"/>
              <a:t>także miejsca na liście preferencji.</a:t>
            </a:r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42910" y="1600201"/>
            <a:ext cx="8043890" cy="332899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pl-PL" dirty="0" smtClean="0"/>
              <a:t>    Zanim  uczeń wybierze kolejność szkół, powinien zobaczyć i analizować  progi punktowe rekrutacji z lat ubiegłych (dostępne na stronach liceów w zakładce  -</a:t>
            </a:r>
            <a:r>
              <a:rPr lang="pl-PL" smtClean="0"/>
              <a:t>rekrutacja).</a:t>
            </a:r>
            <a:endParaRPr lang="pl-PL" dirty="0" smtClean="0"/>
          </a:p>
          <a:p>
            <a:pPr>
              <a:buNone/>
            </a:pPr>
            <a:endParaRPr lang="pl-PL" dirty="0" smtClean="0">
              <a:solidFill>
                <a:schemeClr val="tx1"/>
              </a:solidFill>
              <a:hlinkClick r:id="rId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85720" y="571480"/>
            <a:ext cx="8401080" cy="5554683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pl-PL" dirty="0" smtClean="0"/>
              <a:t>   Jeśli do szkoły „X" i „Y" trzeba było mieć </a:t>
            </a:r>
            <a:r>
              <a:rPr lang="pl-PL" dirty="0" err="1" smtClean="0"/>
              <a:t>b.dużo</a:t>
            </a:r>
            <a:r>
              <a:rPr lang="pl-PL" dirty="0" smtClean="0"/>
              <a:t>  pkt. a do szkoły „Z" wystarczyło mniej, to wybierając kolejność „Z", „X", „Y" szansa dostania się do szkoły „X" lub „Y" będzie mała (zakładając, że progi punktowe będą zbliżone do lat poprzednich). Szkołę, w której przez ostatnie lata obowiązywały niższe progi warto umieścić na trzecim miejscu (w tym przypadku warto wybrać: „X", „Y" „Z" lub „Y", „X", „Z").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pl-PL" dirty="0" smtClean="0"/>
              <a:t>   Bezpieczny jest wybór dwóch szkół, których próg punktowy wydaje się być </a:t>
            </a:r>
            <a:r>
              <a:rPr lang="pl-PL" dirty="0" smtClean="0"/>
              <a:t>w </a:t>
            </a:r>
            <a:r>
              <a:rPr lang="pl-PL" dirty="0" smtClean="0"/>
              <a:t>zasięgu ucznia </a:t>
            </a:r>
            <a:r>
              <a:rPr lang="pl-PL" dirty="0" smtClean="0"/>
              <a:t>i </a:t>
            </a:r>
            <a:r>
              <a:rPr lang="pl-PL" dirty="0" smtClean="0"/>
              <a:t>jednej szkoły o nieco niższych wymaganiach.  Zdarzały się sytuacje, </a:t>
            </a:r>
            <a:r>
              <a:rPr lang="pl-PL" dirty="0" smtClean="0"/>
              <a:t>                                      w </a:t>
            </a:r>
            <a:r>
              <a:rPr lang="pl-PL" dirty="0" smtClean="0"/>
              <a:t>których uczniowie wybrali trzy szkoły </a:t>
            </a:r>
            <a:r>
              <a:rPr lang="pl-PL" dirty="0" smtClean="0"/>
              <a:t>                         o </a:t>
            </a:r>
            <a:r>
              <a:rPr lang="pl-PL" dirty="0" smtClean="0"/>
              <a:t>niemal identycznych progach punktowych  </a:t>
            </a:r>
            <a:r>
              <a:rPr lang="pl-PL" dirty="0" smtClean="0"/>
              <a:t>                    i </a:t>
            </a:r>
            <a:r>
              <a:rPr lang="pl-PL" dirty="0" smtClean="0"/>
              <a:t>nie znaleźli się </a:t>
            </a:r>
            <a:r>
              <a:rPr lang="pl-PL" dirty="0" smtClean="0"/>
              <a:t>na </a:t>
            </a:r>
            <a:r>
              <a:rPr lang="pl-PL" dirty="0" smtClean="0"/>
              <a:t>listach w żadnej z nich.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pl-PL" dirty="0" smtClean="0"/>
              <a:t>    Wypełniony wniosek kandydat drukuje. Potem podpisuje go uczeń i  podpisują  oboje rodzice lub  opiekunowie prawni.</a:t>
            </a:r>
          </a:p>
          <a:p>
            <a:pPr>
              <a:buNone/>
            </a:pPr>
            <a:r>
              <a:rPr lang="pl-PL" dirty="0" smtClean="0"/>
              <a:t>    Szkoła nie może przyjąć wniosku, którego rodzice nie podpisali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dirty="0" smtClean="0"/>
              <a:t/>
            </a:r>
            <a:br>
              <a:rPr lang="pl-PL" dirty="0" smtClean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158" y="785794"/>
            <a:ext cx="8329642" cy="5340369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pl-PL" dirty="0" smtClean="0"/>
              <a:t> </a:t>
            </a:r>
            <a:r>
              <a:rPr lang="pl-PL" dirty="0" smtClean="0"/>
              <a:t>	</a:t>
            </a:r>
            <a:r>
              <a:rPr lang="pl-PL" b="1" dirty="0" smtClean="0"/>
              <a:t>Do </a:t>
            </a:r>
            <a:r>
              <a:rPr lang="pl-PL" b="1" dirty="0" smtClean="0"/>
              <a:t>ilu szkół  kandydat ma złożyć dokumenty?</a:t>
            </a:r>
            <a:r>
              <a:rPr lang="pl-PL" dirty="0" smtClean="0"/>
              <a:t> </a:t>
            </a:r>
            <a:r>
              <a:rPr lang="pl-PL" sz="2800" dirty="0" smtClean="0"/>
              <a:t>Do szkoły pierwszego wyboru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r>
              <a:rPr lang="pl-PL" b="1" dirty="0" smtClean="0"/>
              <a:t>	Czy </a:t>
            </a:r>
            <a:r>
              <a:rPr lang="pl-PL" b="1" dirty="0" smtClean="0"/>
              <a:t>uczeń musi napisać podanie o przyjęcie </a:t>
            </a:r>
            <a:r>
              <a:rPr lang="pl-PL" b="1" dirty="0" smtClean="0"/>
              <a:t>                                                                                              do </a:t>
            </a:r>
            <a:r>
              <a:rPr lang="pl-PL" b="1" dirty="0" smtClean="0"/>
              <a:t>szkoły?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sz="2800" dirty="0" smtClean="0"/>
              <a:t>Nie. Podanie, to wydruk ze strony elektronicznej rekrutacji. </a:t>
            </a:r>
          </a:p>
          <a:p>
            <a:pPr>
              <a:buNone/>
            </a:pPr>
            <a:r>
              <a:rPr lang="pl-PL" sz="2800" dirty="0" smtClean="0"/>
              <a:t>    Wniosek  o przyjęcie pobrany ze strony elektronicznej rekrutacji należy włożyć do teczki. Na stronie internetowej szkół znajduje się wzór opisu teczki</a:t>
            </a:r>
            <a:endParaRPr lang="pl-PL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pl-PL" sz="3100" b="1" dirty="0" smtClean="0"/>
              <a:t/>
            </a:r>
            <a:br>
              <a:rPr lang="pl-PL" sz="3100" b="1" dirty="0" smtClean="0"/>
            </a:br>
            <a:r>
              <a:rPr lang="pl-PL" sz="3100" b="1" dirty="0" smtClean="0"/>
              <a:t>Co powinna zawierać teczka składana w liceum? </a:t>
            </a:r>
            <a:r>
              <a:rPr lang="pl-PL" dirty="0" smtClean="0"/>
              <a:t/>
            </a:r>
            <a:br>
              <a:rPr lang="pl-PL" dirty="0" smtClean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158" y="1071546"/>
            <a:ext cx="8329642" cy="5054617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>
              <a:buNone/>
            </a:pPr>
            <a:r>
              <a:rPr lang="pl-PL" sz="2400" b="1" dirty="0" smtClean="0"/>
              <a:t>       </a:t>
            </a:r>
            <a:r>
              <a:rPr lang="pl-PL" sz="2400" b="1" dirty="0" smtClean="0"/>
              <a:t>Jej </a:t>
            </a:r>
            <a:r>
              <a:rPr lang="pl-PL" sz="2400" b="1" dirty="0" smtClean="0"/>
              <a:t>wzór zamieszczany jest na stronach </a:t>
            </a:r>
            <a:r>
              <a:rPr lang="pl-PL" sz="2400" b="1" dirty="0" smtClean="0"/>
              <a:t>szkół. </a:t>
            </a:r>
            <a:endParaRPr lang="pl-PL" sz="2400" b="1" dirty="0" smtClean="0"/>
          </a:p>
          <a:p>
            <a:pPr>
              <a:buNone/>
            </a:pPr>
            <a:r>
              <a:rPr lang="pl-PL" sz="2400" b="1" dirty="0" smtClean="0"/>
              <a:t>      </a:t>
            </a:r>
            <a:r>
              <a:rPr lang="pl-PL" sz="2400" dirty="0" smtClean="0"/>
              <a:t>Kandydaci składają:</a:t>
            </a:r>
            <a:br>
              <a:rPr lang="pl-PL" sz="2400" dirty="0" smtClean="0"/>
            </a:br>
            <a:r>
              <a:rPr lang="pl-PL" sz="2400" dirty="0" smtClean="0"/>
              <a:t>- wniosek o przyjęcie do szkoły (wydruk ze strony  elektronicznej rekrutacji </a:t>
            </a:r>
            <a:r>
              <a:rPr lang="pl-PL" sz="2400" u="sng" dirty="0" smtClean="0"/>
              <a:t>)</a:t>
            </a:r>
            <a:r>
              <a:rPr lang="pl-PL" sz="2400" dirty="0" smtClean="0"/>
              <a:t> </a:t>
            </a:r>
            <a:br>
              <a:rPr lang="pl-PL" sz="2400" dirty="0" smtClean="0"/>
            </a:br>
            <a:r>
              <a:rPr lang="pl-PL" sz="2400" dirty="0" smtClean="0"/>
              <a:t>- </a:t>
            </a:r>
            <a:r>
              <a:rPr lang="pl-PL" sz="2400" dirty="0" smtClean="0"/>
              <a:t>dokumenty </a:t>
            </a:r>
            <a:r>
              <a:rPr lang="pl-PL" sz="2400" dirty="0" smtClean="0"/>
              <a:t>potwierdzające spełnianie przez kandydata kryteriów </a:t>
            </a:r>
            <a:r>
              <a:rPr lang="pl-PL" sz="2400" dirty="0" smtClean="0"/>
              <a:t>społecznych:</a:t>
            </a:r>
            <a:r>
              <a:rPr lang="pl-PL" sz="2400" dirty="0" smtClean="0"/>
              <a:t/>
            </a:r>
            <a:br>
              <a:rPr lang="pl-PL" sz="2400" dirty="0" smtClean="0"/>
            </a:br>
            <a:r>
              <a:rPr lang="pl-PL" sz="2400" dirty="0" smtClean="0"/>
              <a:t>1) wielodzietność rodziny kandydata;</a:t>
            </a:r>
            <a:br>
              <a:rPr lang="pl-PL" sz="2400" dirty="0" smtClean="0"/>
            </a:br>
            <a:r>
              <a:rPr lang="pl-PL" sz="2400" dirty="0" smtClean="0"/>
              <a:t>2) niepełnosprawność kandydata;</a:t>
            </a:r>
            <a:br>
              <a:rPr lang="pl-PL" sz="2400" dirty="0" smtClean="0"/>
            </a:br>
            <a:r>
              <a:rPr lang="pl-PL" sz="2400" dirty="0" smtClean="0"/>
              <a:t>3) niepełnosprawność jednego z rodziców kandydata;</a:t>
            </a:r>
            <a:br>
              <a:rPr lang="pl-PL" sz="2400" dirty="0" smtClean="0"/>
            </a:br>
            <a:r>
              <a:rPr lang="pl-PL" sz="2400" dirty="0" smtClean="0"/>
              <a:t>4) niepełnosprawność obojga rodziców kandydata;</a:t>
            </a:r>
            <a:br>
              <a:rPr lang="pl-PL" sz="2400" dirty="0" smtClean="0"/>
            </a:br>
            <a:r>
              <a:rPr lang="pl-PL" sz="2400" dirty="0" smtClean="0"/>
              <a:t>5) niepełnosprawność rodzeństwa kandydata;</a:t>
            </a:r>
            <a:br>
              <a:rPr lang="pl-PL" sz="2400" dirty="0" smtClean="0"/>
            </a:br>
            <a:r>
              <a:rPr lang="pl-PL" sz="2400" dirty="0" smtClean="0"/>
              <a:t>6) samotne wychowywanie kandydata w rodzinie;</a:t>
            </a:r>
            <a:br>
              <a:rPr lang="pl-PL" sz="2400" dirty="0" smtClean="0"/>
            </a:br>
            <a:r>
              <a:rPr lang="pl-PL" sz="2400" dirty="0" smtClean="0"/>
              <a:t>7) objęcie kandydata pieczą zastępczą.</a:t>
            </a:r>
            <a:br>
              <a:rPr lang="pl-PL" sz="2400" dirty="0" smtClean="0"/>
            </a:br>
            <a:r>
              <a:rPr lang="pl-PL" sz="2400" dirty="0" smtClean="0"/>
              <a:t>- 3 zdjęcia legitymacyjne.</a:t>
            </a:r>
            <a:endParaRPr lang="pl-PL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pPr>
              <a:buNone/>
            </a:pPr>
            <a:r>
              <a:rPr lang="pl-PL" dirty="0" smtClean="0"/>
              <a:t> 1. Śląski </a:t>
            </a:r>
            <a:r>
              <a:rPr lang="pl-PL" dirty="0" smtClean="0"/>
              <a:t>Kurator </a:t>
            </a:r>
            <a:r>
              <a:rPr lang="pl-PL" dirty="0"/>
              <a:t>O</a:t>
            </a:r>
            <a:r>
              <a:rPr lang="pl-PL" dirty="0" smtClean="0"/>
              <a:t>światy </a:t>
            </a:r>
            <a:r>
              <a:rPr lang="pl-PL" dirty="0" smtClean="0"/>
              <a:t>do końca stycznia 2019 r. podaje terminy poszczególnych etapów rekrutacji</a:t>
            </a:r>
          </a:p>
          <a:p>
            <a:pPr>
              <a:buNone/>
            </a:pPr>
            <a:r>
              <a:rPr lang="pl-PL" dirty="0" smtClean="0"/>
              <a:t>    Najważniejsze z nich to:</a:t>
            </a:r>
          </a:p>
          <a:p>
            <a:pPr>
              <a:buNone/>
            </a:pPr>
            <a:r>
              <a:rPr lang="pl-PL" b="1" dirty="0" smtClean="0"/>
              <a:t>    I etap-to składanie wniosków                                                                                                                                                 II etap- dostarczenie kopii świadectw                                                                                                                                  III  etap-potwierdzenie woli uczęszczania do danej szkoły-poprzez dostarczenie przez rodzica oryginału świadectwa i zaświadczenia </a:t>
            </a:r>
            <a:r>
              <a:rPr lang="pl-PL" b="1" dirty="0" smtClean="0"/>
              <a:t>                                            o </a:t>
            </a:r>
            <a:r>
              <a:rPr lang="pl-PL" b="1" dirty="0" smtClean="0"/>
              <a:t>wynikach egzaminu.</a:t>
            </a:r>
            <a:endParaRPr lang="pl-PL" dirty="0" smtClean="0"/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28596" y="928670"/>
            <a:ext cx="8229600" cy="4525963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pl-PL" dirty="0" smtClean="0"/>
              <a:t>    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r>
              <a:rPr lang="pl-PL" dirty="0" smtClean="0"/>
              <a:t>    Jeśli uczeń zaznaczył jedno z tzw. kryteriów społecznych to </a:t>
            </a:r>
            <a:r>
              <a:rPr lang="pl-PL" b="1" dirty="0" smtClean="0"/>
              <a:t>razem z wnioskiem dostarcza dokumenty potwierdzające ten fakt.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pl-PL" b="1" dirty="0" smtClean="0"/>
              <a:t>Pojawiające się braki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pl-PL" dirty="0" smtClean="0"/>
              <a:t>   brak podpisu rodzica, brak oświadczeń dotyczących kryteriów społecznych, wydruk wniosku nie zgadza się  z wyborem preferencji w </a:t>
            </a:r>
            <a:r>
              <a:rPr lang="pl-PL" dirty="0" smtClean="0"/>
              <a:t>systemie ( </a:t>
            </a:r>
            <a:r>
              <a:rPr lang="pl-PL" dirty="0" smtClean="0"/>
              <a:t>uczeń dokonał zmian i nie wydrukował wniosku </a:t>
            </a:r>
            <a:r>
              <a:rPr lang="pl-PL" dirty="0" smtClean="0"/>
              <a:t>ponownie). </a:t>
            </a:r>
            <a:r>
              <a:rPr lang="pl-PL" dirty="0" smtClean="0"/>
              <a:t>Jeśli uczeń dokonuje jakichkolwiek zmian (a ma do tego </a:t>
            </a:r>
            <a:r>
              <a:rPr lang="pl-PL" dirty="0" smtClean="0"/>
              <a:t>prawo), to </a:t>
            </a:r>
            <a:r>
              <a:rPr lang="pl-PL" dirty="0" smtClean="0"/>
              <a:t>za każdym razem musi wydrukować wniosek na nowo i dostarczyć do szkoły </a:t>
            </a:r>
            <a:r>
              <a:rPr lang="pl-PL" dirty="0" smtClean="0"/>
              <a:t>                                  I </a:t>
            </a:r>
            <a:r>
              <a:rPr lang="pl-PL" dirty="0" smtClean="0"/>
              <a:t>wyboru.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14282" y="1292661"/>
            <a:ext cx="8572560" cy="440120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Dopóki szkoła nie zatwierdzi wniosku w </a:t>
            </a:r>
            <a:r>
              <a:rPr kumimoji="0" lang="pl-PL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systemie,                                                                    uczeń </a:t>
            </a:r>
            <a:r>
              <a:rPr kumimoji="0" lang="pl-PL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może dokonywać </a:t>
            </a:r>
            <a:r>
              <a:rPr kumimoji="0" lang="pl-PL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zmian </a:t>
            </a:r>
            <a:r>
              <a:rPr kumimoji="0" lang="pl-PL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Jeśli jednak chce dokonać zmian już po zatwierdzeniu wniosku, to musi przyjść do szkoły </a:t>
            </a:r>
            <a:r>
              <a:rPr kumimoji="0" lang="pl-PL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by</a:t>
            </a:r>
            <a:r>
              <a:rPr kumimoji="0" lang="pl-PL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pl-PL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wycofać </a:t>
            </a:r>
            <a:r>
              <a:rPr kumimoji="0" lang="pl-PL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wniosek.                      </a:t>
            </a:r>
            <a:r>
              <a:rPr lang="pl-PL" sz="2800" dirty="0" smtClean="0">
                <a:solidFill>
                  <a:schemeClr val="tx1"/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Z</a:t>
            </a:r>
            <a:r>
              <a:rPr kumimoji="0" lang="pl-PL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mieniony wydrukować na </a:t>
            </a:r>
            <a:r>
              <a:rPr kumimoji="0" lang="pl-PL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nowo </a:t>
            </a:r>
            <a:r>
              <a:rPr kumimoji="0" lang="pl-PL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i przynieść</a:t>
            </a:r>
            <a:r>
              <a:rPr kumimoji="0" lang="pl-PL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do szkoły                     I </a:t>
            </a:r>
            <a:r>
              <a:rPr kumimoji="0" lang="pl-PL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wyboru,</a:t>
            </a:r>
            <a:r>
              <a:rPr kumimoji="0" lang="pl-PL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pl-PL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a</a:t>
            </a:r>
            <a:r>
              <a:rPr kumimoji="0" lang="pl-PL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tam dokonuje </a:t>
            </a:r>
            <a:r>
              <a:rPr kumimoji="0" lang="pl-PL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się</a:t>
            </a:r>
            <a:r>
              <a:rPr kumimoji="0" lang="pl-PL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pl-PL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zatwierdzenia wniosku.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pl-PL" sz="28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pl-PL" b="1" dirty="0" smtClean="0"/>
              <a:t>    Wniosek tylko wypełniony a nie złożony                 w szkole, nie bierze udziału w rekrutacji.</a:t>
            </a:r>
            <a:r>
              <a:rPr lang="pl-PL" dirty="0" smtClean="0"/>
              <a:t> </a:t>
            </a:r>
            <a:r>
              <a:rPr lang="pl-PL" b="1" dirty="0" smtClean="0"/>
              <a:t>Wnioski złożone po terminie i niekompletne, nie biorą udziału w rekrutacji. Jeżeli uczeń  zapomniał złożyć wniosek w terminie, będzie mógł wziąć udział w rekrutacji uzupełniającej w szkole, która wykaże wolne miejsca.</a:t>
            </a:r>
            <a:endParaRPr lang="pl-PL" dirty="0" smtClean="0"/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pl-PL" b="1" dirty="0" smtClean="0"/>
              <a:t>II etap- dostarczenie kopii świadectw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pl-PL" sz="2400" b="1" dirty="0" smtClean="0"/>
              <a:t>    </a:t>
            </a:r>
            <a:r>
              <a:rPr lang="pl-PL" sz="2400" dirty="0" smtClean="0"/>
              <a:t>Po uzyskaniu świadectwa ukończenia szkoły uczeń składa kopie świadectwa i zaświadczenia o  wynikach egzaminu do szkoły                  I wyboru. </a:t>
            </a:r>
          </a:p>
          <a:p>
            <a:pPr>
              <a:buNone/>
            </a:pPr>
            <a:r>
              <a:rPr lang="pl-PL" sz="2400" b="1" dirty="0" smtClean="0"/>
              <a:t>     </a:t>
            </a:r>
            <a:r>
              <a:rPr lang="pl-PL" sz="2400" dirty="0" smtClean="0"/>
              <a:t>Wychowawcy będą wpisywali </a:t>
            </a:r>
            <a:r>
              <a:rPr lang="pl-PL" sz="2400" dirty="0" smtClean="0"/>
              <a:t>na świadectwie tylko konkursy wymienione w wykazie konkursów tematycznych ogłoszonych przez  kuratora. </a:t>
            </a:r>
            <a:r>
              <a:rPr lang="pl-PL" sz="2400" dirty="0" smtClean="0"/>
              <a:t>Wył</a:t>
            </a:r>
            <a:r>
              <a:rPr lang="pl-PL" sz="2400" dirty="0" smtClean="0"/>
              <a:t>ącznie te </a:t>
            </a:r>
            <a:r>
              <a:rPr lang="pl-PL" sz="2400" dirty="0" smtClean="0"/>
              <a:t>konkursy są punktowane.</a:t>
            </a:r>
          </a:p>
          <a:p>
            <a:pPr>
              <a:buNone/>
            </a:pPr>
            <a:r>
              <a:rPr lang="pl-PL" sz="2800" dirty="0" smtClean="0"/>
              <a:t>     </a:t>
            </a:r>
            <a:r>
              <a:rPr lang="pl-PL" sz="2400" dirty="0" smtClean="0"/>
              <a:t>Listę zakwalifikowanych i niezakwalifikowanych wywiesza się w szkole.</a:t>
            </a:r>
            <a:endParaRPr lang="pl-PL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pl-PL" sz="3600" b="1" dirty="0" smtClean="0"/>
              <a:t> </a:t>
            </a:r>
            <a:br>
              <a:rPr lang="pl-PL" sz="3600" b="1" dirty="0" smtClean="0"/>
            </a:br>
            <a:r>
              <a:rPr lang="pl-PL" sz="3600" b="1" dirty="0" smtClean="0"/>
              <a:t>Sposób  przydziału uczniów do klas przez system elektronicznej </a:t>
            </a:r>
            <a:r>
              <a:rPr lang="pl-PL" sz="3600" b="1" dirty="0" smtClean="0"/>
              <a:t>rekrutacji</a:t>
            </a:r>
            <a:r>
              <a:rPr lang="pl-PL" dirty="0" smtClean="0"/>
              <a:t/>
            </a:r>
            <a:br>
              <a:rPr lang="pl-PL" dirty="0" smtClean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pl-PL" dirty="0" smtClean="0"/>
              <a:t>      System elektronicznej rekrutacji wylicza każdemu kandydatowi punkty do klasy I wyboru, a następnie szereguje listy według liczby uzyskanych punktów od największej do najmniejszej. Kwalifikuje pierwszą 30-tkę uczniów. Następnie, kandydatom, którzy nie dostali się do klasy I wyboru, wylicza punkty do klasy II wyboru i jeśli są w niej wolne miejsca kwalifikuje podobnie do 30 miejsca.  Może zdarzyć się tak, że uczeń, który nie dostał się do swojej klasy I wyboru, będzie miał do klasy II wyboru więcej punktów, niż ostatnia osoba na liście z I wyboru do tej klasy. Wówczas, uczeń z II wyboru „wypiera” ucznia z I wyboru z tej klasy, ponieważ ma więcej punktów od niego.  „Wyparty” uczeń jest kwalifikowany do swojej klasy II wyboru i jeśli wystarczy mu punktów, zostaje tam zakwalifikowany do </a:t>
            </a:r>
            <a:r>
              <a:rPr lang="pl-PL" dirty="0" smtClean="0"/>
              <a:t>przyjęcia</a:t>
            </a:r>
            <a:r>
              <a:rPr lang="pl-PL" dirty="0" smtClean="0"/>
              <a:t>. </a:t>
            </a:r>
            <a:r>
              <a:rPr lang="pl-PL" dirty="0" smtClean="0"/>
              <a:t>Uczniowie, </a:t>
            </a:r>
            <a:r>
              <a:rPr lang="pl-PL" dirty="0" smtClean="0"/>
              <a:t>którzy nie zakwalifikowali się do klasy I </a:t>
            </a:r>
            <a:r>
              <a:rPr lang="pl-PL" dirty="0" err="1" smtClean="0"/>
              <a:t>i</a:t>
            </a:r>
            <a:r>
              <a:rPr lang="pl-PL" dirty="0" smtClean="0"/>
              <a:t> II wyboru są przez system kwalifikowani do klasy III wyboru i całość procesu się powtarza aż do rozpatrzenia wszystkich wyborów (o ile wcześniej kandydat nie został zakwalifikowany do przyjęcia </a:t>
            </a:r>
            <a:r>
              <a:rPr lang="pl-PL" dirty="0" smtClean="0"/>
              <a:t>lub </a:t>
            </a:r>
            <a:r>
              <a:rPr lang="pl-PL" dirty="0" smtClean="0"/>
              <a:t>nie został „wyparty” przez uczniów z większą liczbą punktów).</a:t>
            </a:r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pl-PL" dirty="0" smtClean="0"/>
              <a:t>To  oznacza, że: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pl-PL" dirty="0" smtClean="0"/>
              <a:t>     jeden uczeń może być przyjęty tylko do jednej klasy (a mając wysoką liczbę punktów nie blokuje miejsca innym kandydatom   w innych klasach)</a:t>
            </a:r>
            <a:br>
              <a:rPr lang="pl-PL" dirty="0" smtClean="0"/>
            </a:br>
            <a:r>
              <a:rPr lang="pl-PL" dirty="0" smtClean="0"/>
              <a:t>- może się zdarzyć tak, że uczeń zostanie zakwalifikowany dopiero do klasy np. z VIII  czy IX wyboru (jeśli do wcześniej wybranych 7 czy 8 klas nie wystarczyło mu punktów),</a:t>
            </a:r>
            <a:r>
              <a:rPr lang="pl-PL" b="1" dirty="0" smtClean="0"/>
              <a:t> dlatego tak ważne jest odpowiednie wybieranie samych klas jak i ułożenie ich w odpowiedniej dla kandydata kolejności </a:t>
            </a:r>
            <a:br>
              <a:rPr lang="pl-PL" b="1" dirty="0" smtClean="0"/>
            </a:br>
            <a:r>
              <a:rPr lang="pl-PL" dirty="0" smtClean="0"/>
              <a:t>- jeśli kandydat nietrafnie dokona  wyborów ( wybierze klasy z bardzo wysokimi progami, a sam  nie będzie  miał  dużo punktów), to może nie zostać zakwalifikowany do żadnej klasy (wtedy musi czekać  na informację o wolnych miejscach).  </a:t>
            </a:r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pl-PL" sz="2400" b="1" dirty="0" smtClean="0"/>
              <a:t>III  etap-potwierdzenie woli uczęszczania do danej </a:t>
            </a:r>
            <a:r>
              <a:rPr lang="pl-PL" sz="2400" b="1" dirty="0" smtClean="0"/>
              <a:t>szkoły poprzez </a:t>
            </a:r>
            <a:r>
              <a:rPr lang="pl-PL" sz="2400" b="1" dirty="0" smtClean="0"/>
              <a:t>dostarczenie przez rodzica oryginału świadectwa                             i zaświadczenia o wynikach egzaminu</a:t>
            </a:r>
            <a:endParaRPr lang="pl-PL" sz="24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pPr>
              <a:buNone/>
            </a:pPr>
            <a:r>
              <a:rPr lang="pl-PL" sz="2800" b="1" dirty="0" smtClean="0"/>
              <a:t>     </a:t>
            </a:r>
            <a:r>
              <a:rPr lang="pl-PL" sz="2600" dirty="0" smtClean="0"/>
              <a:t>Jeśli kandydat dostał się do danej szkoły, to rodzic dostarcza oryginały dokumentów i to jest traktowane jako potwierdzenie woli uczęszczania do danej szkoły. </a:t>
            </a:r>
            <a:r>
              <a:rPr lang="pl-PL" sz="2600" dirty="0" smtClean="0"/>
              <a:t>                               Nie  </a:t>
            </a:r>
            <a:r>
              <a:rPr lang="pl-PL" sz="2600" dirty="0" smtClean="0"/>
              <a:t>trzeba żadnego osobnego oświadczenia w tej sprawie.</a:t>
            </a:r>
          </a:p>
          <a:p>
            <a:pPr>
              <a:buNone/>
            </a:pPr>
            <a:r>
              <a:rPr lang="pl-PL" sz="2600" dirty="0" smtClean="0"/>
              <a:t>     Listę przyjętych i nieprzyjętych wywiesza się w szkole. </a:t>
            </a:r>
            <a:endParaRPr lang="pl-PL" sz="2600" dirty="0" smtClean="0"/>
          </a:p>
          <a:p>
            <a:pPr>
              <a:buNone/>
            </a:pPr>
            <a:r>
              <a:rPr lang="pl-PL" sz="2600" dirty="0"/>
              <a:t>	</a:t>
            </a:r>
            <a:r>
              <a:rPr lang="pl-PL" sz="2600" dirty="0" smtClean="0"/>
              <a:t>Zgodnie </a:t>
            </a:r>
            <a:r>
              <a:rPr lang="pl-PL" sz="2600" dirty="0" smtClean="0"/>
              <a:t>z przepisami ogłoszenie wyników oznacza wywieszenie listy zawierającej w kolejności alfabetycznej imiona i nazwiska przyjętych oraz nieprzyjętych kandydatów,                     a także informację o najniższej liczbie punktów, która uprawniała do przyjęcia  do danej klasy.</a:t>
            </a:r>
          </a:p>
          <a:p>
            <a:pPr>
              <a:buNone/>
            </a:pPr>
            <a:endParaRPr lang="pl-PL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pl-PL" dirty="0" smtClean="0"/>
              <a:t>PROCEDURA ODWOŁAWCZA</a:t>
            </a:r>
            <a:br>
              <a:rPr lang="pl-PL" dirty="0" smtClean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pl-PL" dirty="0" smtClean="0"/>
              <a:t>     Rodzice  kandydatów, którzy nie zostali przyjęci mogą: </a:t>
            </a:r>
          </a:p>
          <a:p>
            <a:pPr>
              <a:buNone/>
            </a:pPr>
            <a:r>
              <a:rPr lang="pl-PL" dirty="0" smtClean="0"/>
              <a:t>    1.wnioskować do komisji rekrutacyjnej o sporządzenie uzasadnienia odmowy</a:t>
            </a:r>
            <a:r>
              <a:rPr lang="pl-PL" dirty="0" smtClean="0">
                <a:sym typeface="Symbol"/>
              </a:rPr>
              <a:t> </a:t>
            </a:r>
            <a:r>
              <a:rPr lang="pl-PL" dirty="0" smtClean="0"/>
              <a:t> przyjęcia kandydata do danej szkoły w terminie 7 dni od dnia podania do publicznej wiadomości listy kandydatów przyjętych i nieprzyjętych - uzasadnienie sporządzanie jest w ciągu 5 dni od dnia złożenia wniosku,  2.wnieść do dyrektora szkoły odwołanie od rozstrzygnięcia komisji rekrutacyjnej w terminie 7 dni od dnia otrzymania uzasadnienia odmowy – dyrektor szkoły rozpatruje odwołanie w ciągu 7 dni od dnia jego złożenia,                                       3.złożyć do sądu administracyjnego skargę na rozstrzygnięcie dyrektora danej szkoły</a:t>
            </a:r>
            <a:r>
              <a:rPr lang="pl-PL" dirty="0" smtClean="0">
                <a:sym typeface="Symbol"/>
              </a:rPr>
              <a:t> </a:t>
            </a:r>
            <a:r>
              <a:rPr lang="pl-PL" dirty="0" smtClean="0"/>
              <a:t>po wyczerpaniu innych możliwości określonych  przez prawo.</a:t>
            </a:r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pl-PL" dirty="0" smtClean="0"/>
              <a:t>REKRUTACJA UZUPEŁNIAJĄCA </a:t>
            </a:r>
            <a:br>
              <a:rPr lang="pl-PL" dirty="0" smtClean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pl-PL" dirty="0" smtClean="0"/>
              <a:t>   Jeżeli po przeprowadzeniu postępowania rekrutacyjnego szkoła dysponuje wolnymi miejscami, dyrektor szkoły przeprowadza postępowanie uzupełniające do oddziałów,                   w których nie wypełniono ustalonych planem naboru limitu miejsc.</a:t>
            </a:r>
          </a:p>
          <a:p>
            <a:pPr>
              <a:buNone/>
            </a:pPr>
            <a:r>
              <a:rPr lang="pl-PL" dirty="0" smtClean="0"/>
              <a:t>    Trwa ona do końca sierpnia. </a:t>
            </a:r>
          </a:p>
          <a:p>
            <a:pPr>
              <a:buNone/>
            </a:pPr>
            <a:r>
              <a:rPr lang="pl-PL" dirty="0" smtClean="0"/>
              <a:t>    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00034" y="1000108"/>
            <a:ext cx="8186766" cy="5126055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pl-PL" b="1" dirty="0" smtClean="0"/>
              <a:t>2.Do końca lutego szkoła ogłasza na swojej stronie internetowej  w zakładce  rekrutacja swoją ofertę edukacyjną</a:t>
            </a:r>
            <a:r>
              <a:rPr lang="pl-PL" dirty="0" smtClean="0"/>
              <a:t> .                                                                                              Zawiera  ona :</a:t>
            </a:r>
          </a:p>
          <a:p>
            <a:r>
              <a:rPr lang="pl-PL" b="1" dirty="0" smtClean="0"/>
              <a:t>Podstawę prawną rekrutacji</a:t>
            </a:r>
            <a:endParaRPr lang="pl-PL" dirty="0" smtClean="0"/>
          </a:p>
          <a:p>
            <a:r>
              <a:rPr lang="pl-PL" b="1" dirty="0" smtClean="0"/>
              <a:t>Ofertę edukacyjną  szkoły</a:t>
            </a:r>
            <a:r>
              <a:rPr lang="pl-PL" dirty="0" smtClean="0"/>
              <a:t>-  liczba klas i przedmioty nauczane w zakresie rozszerzonym</a:t>
            </a:r>
          </a:p>
          <a:p>
            <a:r>
              <a:rPr lang="pl-PL" b="1" dirty="0" smtClean="0"/>
              <a:t>Języki obce do wyboru w danej szkole</a:t>
            </a:r>
            <a:endParaRPr lang="pl-PL" dirty="0" smtClean="0"/>
          </a:p>
          <a:p>
            <a:r>
              <a:rPr lang="pl-PL" b="1" dirty="0" smtClean="0"/>
              <a:t>Kryteria rekrutacji- </a:t>
            </a:r>
            <a:r>
              <a:rPr lang="pl-PL" dirty="0" smtClean="0"/>
              <a:t>kandydat do liceum może uzyskać maksymalnie 200 punktów</a:t>
            </a:r>
          </a:p>
          <a:p>
            <a:pPr>
              <a:buNone/>
            </a:pPr>
            <a:r>
              <a:rPr lang="pl-PL" dirty="0" smtClean="0"/>
              <a:t>    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pl-PL" dirty="0" smtClean="0"/>
              <a:t>   </a:t>
            </a:r>
            <a:endParaRPr lang="pl-PL" dirty="0" smtClean="0"/>
          </a:p>
          <a:p>
            <a:pPr>
              <a:buNone/>
            </a:pPr>
            <a:r>
              <a:rPr lang="pl-PL" dirty="0"/>
              <a:t>	</a:t>
            </a:r>
            <a:r>
              <a:rPr lang="pl-PL" dirty="0" smtClean="0"/>
              <a:t>W </a:t>
            </a:r>
            <a:r>
              <a:rPr lang="pl-PL" dirty="0" smtClean="0"/>
              <a:t>każdej szkole obowiązuje limit 30 miejsc                    w klasie. Do klas pierwszych przyjmowani są uczniowie z największą </a:t>
            </a:r>
            <a:r>
              <a:rPr lang="pl-PL" dirty="0" smtClean="0"/>
              <a:t>liczbą</a:t>
            </a:r>
            <a:r>
              <a:rPr lang="pl-PL" dirty="0" smtClean="0"/>
              <a:t> </a:t>
            </a:r>
            <a:r>
              <a:rPr lang="pl-PL" dirty="0" smtClean="0"/>
              <a:t>punktów wśród kandydatów do danej klasy </a:t>
            </a:r>
            <a:r>
              <a:rPr lang="pl-PL" dirty="0" smtClean="0"/>
              <a:t>wg </a:t>
            </a:r>
            <a:r>
              <a:rPr lang="pl-PL" dirty="0" smtClean="0"/>
              <a:t>limitu miejsc.</a:t>
            </a:r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pl-PL" b="1" dirty="0" smtClean="0"/>
              <a:t>3.Dyrektor szkoły powołuje komisję rekrutacyjną. Sam jest instancją odwoławczą od decyzji komisji.</a:t>
            </a:r>
          </a:p>
          <a:p>
            <a:pPr>
              <a:buNone/>
            </a:pPr>
            <a:r>
              <a:rPr lang="pl-PL" b="1" dirty="0" smtClean="0"/>
              <a:t>4. Na początku maja strona internetowa   </a:t>
            </a:r>
            <a:r>
              <a:rPr lang="pl-PL" b="1" dirty="0" err="1" smtClean="0"/>
              <a:t>www.slaskie.edu.com.pl</a:t>
            </a:r>
            <a:r>
              <a:rPr lang="pl-PL" b="1" dirty="0" smtClean="0"/>
              <a:t> jest już dostępna                    </a:t>
            </a:r>
            <a:r>
              <a:rPr lang="pl-PL" dirty="0" smtClean="0"/>
              <a:t>i szkoły zamieszczają tam ofertę edukacyjną                               i szczegółowy opis każdej klasy.</a:t>
            </a:r>
          </a:p>
          <a:p>
            <a:pPr>
              <a:buNone/>
            </a:pPr>
            <a:r>
              <a:rPr lang="pl-PL" dirty="0" smtClean="0"/>
              <a:t> 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pl-PL" b="1" dirty="0" smtClean="0"/>
              <a:t>    Kandydat może się logować do 3 szkół </a:t>
            </a:r>
            <a:r>
              <a:rPr lang="pl-PL" b="1" dirty="0" smtClean="0"/>
              <a:t>                        w </a:t>
            </a:r>
            <a:r>
              <a:rPr lang="pl-PL" b="1" dirty="0" smtClean="0"/>
              <a:t>woj. śląskim- mogą to być 3 szkoły                                         w Częstochowie lub w trzech różnych miejscowościach woj. śląskiego, </a:t>
            </a:r>
            <a:r>
              <a:rPr lang="pl-PL" b="1" dirty="0" smtClean="0"/>
              <a:t>                                                              np. Częstochowa</a:t>
            </a:r>
            <a:r>
              <a:rPr lang="pl-PL" b="1" dirty="0" smtClean="0"/>
              <a:t>, Zawiercie, Sosnowiec. Oprócz tego może się logować w innym województwie (także do 3 szkół).</a:t>
            </a:r>
            <a:r>
              <a:rPr lang="pl-PL" dirty="0" smtClean="0"/>
              <a:t> 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pl-PL" sz="3200" b="1" dirty="0" smtClean="0"/>
              <a:t>I etap-to składanie wniosków</a:t>
            </a:r>
            <a:r>
              <a:rPr lang="pl-PL" sz="3200" dirty="0" smtClean="0"/>
              <a:t>-trwa miesiąc- od połowy </a:t>
            </a:r>
            <a:r>
              <a:rPr lang="pl-PL" sz="3200" dirty="0" smtClean="0"/>
              <a:t>maja </a:t>
            </a:r>
            <a:r>
              <a:rPr lang="pl-PL" sz="3200" dirty="0" smtClean="0"/>
              <a:t>do połowy czerwca </a:t>
            </a:r>
            <a:endParaRPr lang="pl-PL" sz="3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pl-PL" dirty="0" smtClean="0"/>
              <a:t>   </a:t>
            </a:r>
            <a:endParaRPr lang="pl-PL" dirty="0" smtClean="0"/>
          </a:p>
          <a:p>
            <a:pPr>
              <a:buNone/>
            </a:pPr>
            <a:r>
              <a:rPr lang="pl-PL" dirty="0"/>
              <a:t>	</a:t>
            </a:r>
            <a:r>
              <a:rPr lang="pl-PL" dirty="0" smtClean="0"/>
              <a:t>Kandydat  </a:t>
            </a:r>
            <a:r>
              <a:rPr lang="pl-PL" dirty="0" smtClean="0"/>
              <a:t>na stronie  </a:t>
            </a:r>
            <a:r>
              <a:rPr lang="pl-PL" dirty="0" smtClean="0">
                <a:solidFill>
                  <a:schemeClr val="accent1"/>
                </a:solidFill>
              </a:rPr>
              <a:t>www</a:t>
            </a:r>
            <a:r>
              <a:rPr lang="pl-PL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.</a:t>
            </a:r>
            <a:r>
              <a:rPr lang="pl-PL" dirty="0" smtClean="0">
                <a:solidFill>
                  <a:srgbClr val="0070C0"/>
                </a:solidFill>
              </a:rPr>
              <a:t>slaskie.edu.com.pl </a:t>
            </a:r>
            <a:r>
              <a:rPr lang="pl-PL" dirty="0" smtClean="0"/>
              <a:t>tworzy konto i wypełnia wniosek. </a:t>
            </a:r>
          </a:p>
          <a:p>
            <a:pPr>
              <a:buNone/>
            </a:pPr>
            <a:r>
              <a:rPr lang="pl-PL" dirty="0" smtClean="0"/>
              <a:t>    Po przestudiowaniu oferty edukacyjnej kandydat wybiera konkretne szkoły i klasy. Wybór szkoły powinien być zgodny </a:t>
            </a:r>
            <a:r>
              <a:rPr lang="pl-PL" dirty="0" smtClean="0"/>
              <a:t>                                        z </a:t>
            </a:r>
            <a:r>
              <a:rPr lang="pl-PL" dirty="0" smtClean="0"/>
              <a:t>zainteresowaniami i możliwościami ucznia.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pl-PL" dirty="0" smtClean="0"/>
              <a:t>   </a:t>
            </a:r>
            <a:endParaRPr lang="pl-PL" dirty="0" smtClean="0"/>
          </a:p>
          <a:p>
            <a:pPr>
              <a:buNone/>
            </a:pPr>
            <a:r>
              <a:rPr lang="pl-PL" dirty="0"/>
              <a:t>	</a:t>
            </a:r>
            <a:r>
              <a:rPr lang="pl-PL" dirty="0" smtClean="0"/>
              <a:t>Szkoły </a:t>
            </a:r>
            <a:r>
              <a:rPr lang="pl-PL" dirty="0" smtClean="0"/>
              <a:t>należy ułożyć według preferencji tzn. uwzględniając </a:t>
            </a:r>
            <a:r>
              <a:rPr lang="pl-PL" dirty="0" smtClean="0"/>
              <a:t>poziom </a:t>
            </a:r>
            <a:r>
              <a:rPr lang="pl-PL" dirty="0" smtClean="0"/>
              <a:t>zainteresowania  ucznia daną placówką.   </a:t>
            </a:r>
            <a:endParaRPr lang="pl-PL" dirty="0" smtClean="0"/>
          </a:p>
          <a:p>
            <a:pPr>
              <a:buNone/>
            </a:pPr>
            <a:r>
              <a:rPr lang="pl-PL" dirty="0"/>
              <a:t>	</a:t>
            </a:r>
            <a:r>
              <a:rPr lang="pl-PL" dirty="0" smtClean="0"/>
              <a:t>Szkoła </a:t>
            </a:r>
            <a:r>
              <a:rPr lang="pl-PL" dirty="0" smtClean="0"/>
              <a:t>pierwszego wyboru to ta, na której zależy uczniowi najbardziej .</a:t>
            </a:r>
            <a:r>
              <a:rPr lang="pl-PL" dirty="0" smtClean="0">
                <a:sym typeface="Symbol"/>
              </a:rPr>
              <a:t></a:t>
            </a:r>
            <a:endParaRPr lang="pl-PL" dirty="0" smtClean="0"/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pl-PL" dirty="0" smtClean="0"/>
              <a:t>    Można wybierać klasy w dowolnej kolejności w obrębie trzech szkół. Jednak</a:t>
            </a:r>
            <a:r>
              <a:rPr lang="pl-PL" b="1" dirty="0" smtClean="0"/>
              <a:t> kolejność dokonanych wyborów jest bardzo </a:t>
            </a:r>
            <a:r>
              <a:rPr lang="pl-PL" b="1" dirty="0" smtClean="0"/>
              <a:t>ważna,                       </a:t>
            </a:r>
            <a:r>
              <a:rPr lang="pl-PL" dirty="0" smtClean="0"/>
              <a:t>bo wg </a:t>
            </a:r>
            <a:r>
              <a:rPr lang="pl-PL" dirty="0" smtClean="0"/>
              <a:t>niej system będzie szukał dla ucznia </a:t>
            </a:r>
            <a:r>
              <a:rPr lang="pl-PL" dirty="0" smtClean="0"/>
              <a:t>miejsca.</a:t>
            </a:r>
            <a:r>
              <a:rPr lang="pl-PL" dirty="0" smtClean="0"/>
              <a:t/>
            </a:r>
            <a:br>
              <a:rPr lang="pl-PL" dirty="0" smtClean="0"/>
            </a:b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208</TotalTime>
  <Words>1247</Words>
  <Application>Microsoft Office PowerPoint</Application>
  <PresentationFormat>Pokaz na ekranie (4:3)</PresentationFormat>
  <Paragraphs>75</Paragraphs>
  <Slides>29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29</vt:i4>
      </vt:variant>
    </vt:vector>
  </HeadingPairs>
  <TitlesOfParts>
    <vt:vector size="30" baseType="lpstr">
      <vt:lpstr>Motyw pakietu Office</vt:lpstr>
      <vt:lpstr>REKRUTACJA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I etap-to składanie wniosków-trwa miesiąc- od połowy maja do połowy czerwca </vt:lpstr>
      <vt:lpstr>Prezentacja programu PowerPoint</vt:lpstr>
      <vt:lpstr>Prezentacja programu PowerPoint</vt:lpstr>
      <vt:lpstr>Prezentacja programu PowerPoint</vt:lpstr>
      <vt:lpstr>Prezentacja programu PowerPoint</vt:lpstr>
      <vt:lpstr>w każdej szkole można wybrać wszystkie klasy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  </vt:lpstr>
      <vt:lpstr> Co powinna zawierać teczka składana w liceum?  </vt:lpstr>
      <vt:lpstr>Prezentacja programu PowerPoint</vt:lpstr>
      <vt:lpstr>Pojawiające się braki</vt:lpstr>
      <vt:lpstr>Prezentacja programu PowerPoint</vt:lpstr>
      <vt:lpstr>Prezentacja programu PowerPoint</vt:lpstr>
      <vt:lpstr>II etap- dostarczenie kopii świadectw </vt:lpstr>
      <vt:lpstr>  Sposób  przydziału uczniów do klas przez system elektronicznej rekrutacji </vt:lpstr>
      <vt:lpstr>To  oznacza, że:</vt:lpstr>
      <vt:lpstr>III  etap-potwierdzenie woli uczęszczania do danej szkoły poprzez dostarczenie przez rodzica oryginału świadectwa                             i zaświadczenia o wynikach egzaminu</vt:lpstr>
      <vt:lpstr>PROCEDURA ODWOŁAWCZA </vt:lpstr>
      <vt:lpstr>REKRUTACJA UZUPEŁNIAJĄCA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REKRUTACJA</dc:title>
  <dc:creator>Admin</dc:creator>
  <cp:lastModifiedBy>Ewa</cp:lastModifiedBy>
  <cp:revision>46</cp:revision>
  <dcterms:created xsi:type="dcterms:W3CDTF">2018-12-04T19:16:46Z</dcterms:created>
  <dcterms:modified xsi:type="dcterms:W3CDTF">2018-12-13T13:46:08Z</dcterms:modified>
</cp:coreProperties>
</file>