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8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.xml"/><Relationship Id="rId4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400" b="0" dirty="0">
                <a:solidFill>
                  <a:sysClr val="windowText" lastClr="000000"/>
                </a:solidFill>
              </a:rPr>
              <a:t>Czy zasięgasz informacji od uczniów i ich rodziców na temat potrzeb rozwojowych i możliwości psychofizycznych uczniów?</a:t>
            </a:r>
            <a:endParaRPr lang="en-US" sz="2400" b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116393237990118"/>
          <c:y val="2.1092395317879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0.67</c:v>
                </c:pt>
                <c:pt idx="1">
                  <c:v>0.33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94288"/>
        <c:axId val="228995968"/>
      </c:barChart>
      <c:catAx>
        <c:axId val="22899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28995968"/>
        <c:crosses val="autoZero"/>
        <c:auto val="1"/>
        <c:lblAlgn val="ctr"/>
        <c:lblOffset val="100"/>
        <c:noMultiLvlLbl val="0"/>
      </c:catAx>
      <c:valAx>
        <c:axId val="22899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899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89579232283467"/>
          <c:y val="0.12578111923098431"/>
          <c:w val="0.54895853838582676"/>
          <c:h val="0.8234377569243506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TAK </c:v>
                </c:pt>
                <c:pt idx="1">
                  <c:v>RACZEJ TAK </c:v>
                </c:pt>
                <c:pt idx="2">
                  <c:v>RACZEJ NIE </c:v>
                </c:pt>
                <c:pt idx="3">
                  <c:v>NIE 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Czy zajęcia pozalekcyjne organizowane przez szkołę odpowiadają potrzebom edukacyjnym uczniów? </a:t>
            </a:r>
          </a:p>
        </c:rich>
      </c:tx>
      <c:layout>
        <c:manualLayout>
          <c:xMode val="edge"/>
          <c:yMode val="edge"/>
          <c:x val="0.229381443298969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19</c:v>
                </c:pt>
                <c:pt idx="1">
                  <c:v>35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0" dirty="0">
                <a:solidFill>
                  <a:sysClr val="windowText" lastClr="000000"/>
                </a:solidFill>
              </a:rPr>
              <a:t>W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jaki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sposób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nauczyciele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zdobywają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informacje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na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temat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potrzeb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rozwojowych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uczniów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oraz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ich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możliwości</a:t>
            </a:r>
            <a:r>
              <a:rPr lang="en-US" sz="2400" b="0" dirty="0">
                <a:solidFill>
                  <a:sysClr val="windowText" lastClr="000000"/>
                </a:solidFill>
              </a:rPr>
              <a:t> </a:t>
            </a:r>
            <a:r>
              <a:rPr lang="en-US" sz="2400" b="0" dirty="0" err="1">
                <a:solidFill>
                  <a:sysClr val="windowText" lastClr="000000"/>
                </a:solidFill>
              </a:rPr>
              <a:t>psychofizycznych</a:t>
            </a:r>
            <a:r>
              <a:rPr lang="en-US" sz="2400" b="0" dirty="0">
                <a:solidFill>
                  <a:sysClr val="windowText" lastClr="000000"/>
                </a:solidFill>
              </a:rPr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'pytanie 2'!$A$1:$A$11</c:f>
              <c:strCache>
                <c:ptCount val="11"/>
                <c:pt idx="0">
                  <c:v>obserwacja uczniów na lekcjach i przerwach międzylekcyjnych</c:v>
                </c:pt>
                <c:pt idx="1">
                  <c:v>analiza wyników sprawdzianów, klasówek, kartkówek, itp.</c:v>
                </c:pt>
                <c:pt idx="2">
                  <c:v>analiza opinii lub orzeczeń z poradni PPP</c:v>
                </c:pt>
                <c:pt idx="3">
                  <c:v>rozmowy indywidualne z uczniami</c:v>
                </c:pt>
                <c:pt idx="4">
                  <c:v>rozmowy z wychowawcami, innymi nauczycielami</c:v>
                </c:pt>
                <c:pt idx="5">
                  <c:v>rozmowy indywidualne z rodzicami</c:v>
                </c:pt>
                <c:pt idx="6">
                  <c:v>konsultacje z psychologiem i pedagogiem na temat uczniów</c:v>
                </c:pt>
                <c:pt idx="7">
                  <c:v>analiza wyników konkursów przedmiotowych</c:v>
                </c:pt>
                <c:pt idx="8">
                  <c:v>rozmowy z nauczycielami klas programowo niższych</c:v>
                </c:pt>
                <c:pt idx="9">
                  <c:v>rozmowy z uczniami podczas godzin wychowawczych</c:v>
                </c:pt>
                <c:pt idx="10">
                  <c:v>inne</c:v>
                </c:pt>
              </c:strCache>
            </c:strRef>
          </c:cat>
          <c:val>
            <c:numRef>
              <c:f>'pytanie 2'!$B$1:$B$11</c:f>
              <c:numCache>
                <c:formatCode>0%</c:formatCode>
                <c:ptCount val="11"/>
                <c:pt idx="0">
                  <c:v>0.97</c:v>
                </c:pt>
                <c:pt idx="1">
                  <c:v>0.97</c:v>
                </c:pt>
                <c:pt idx="2">
                  <c:v>0.93</c:v>
                </c:pt>
                <c:pt idx="3">
                  <c:v>0.9</c:v>
                </c:pt>
                <c:pt idx="4">
                  <c:v>0.9</c:v>
                </c:pt>
                <c:pt idx="5">
                  <c:v>0.87</c:v>
                </c:pt>
                <c:pt idx="6">
                  <c:v>0.8</c:v>
                </c:pt>
                <c:pt idx="7">
                  <c:v>0.4</c:v>
                </c:pt>
                <c:pt idx="8">
                  <c:v>0.37</c:v>
                </c:pt>
                <c:pt idx="9">
                  <c:v>0.3</c:v>
                </c:pt>
                <c:pt idx="10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52709088"/>
        <c:axId val="152707968"/>
      </c:barChart>
      <c:catAx>
        <c:axId val="152709088"/>
        <c:scaling>
          <c:orientation val="maxMin"/>
        </c:scaling>
        <c:delete val="0"/>
        <c:axPos val="l"/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52707968"/>
        <c:crosses val="autoZero"/>
        <c:auto val="1"/>
        <c:lblAlgn val="ctr"/>
        <c:lblOffset val="100"/>
        <c:noMultiLvlLbl val="0"/>
      </c:catAx>
      <c:valAx>
        <c:axId val="15270796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5270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Czy nauczyciele wierzą w Twoje możliwości?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460559796437656E-2"/>
                  <c:y val="-1.0471204188481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0.25</c:v>
                </c:pt>
                <c:pt idx="1">
                  <c:v>0.41</c:v>
                </c:pt>
                <c:pt idx="2">
                  <c:v>0.27</c:v>
                </c:pt>
                <c:pt idx="3">
                  <c:v>7.0000000000000007E-2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Czy nauczyciele wskazują na Twoje mocne i słabe strony?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388888888888891"/>
                  <c:y val="-5.09259259259260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Arkusz2!$A$1:$A$4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Arkusz2!$B$1:$B$4</c:f>
              <c:numCache>
                <c:formatCode>0%</c:formatCode>
                <c:ptCount val="4"/>
                <c:pt idx="0">
                  <c:v>0.09</c:v>
                </c:pt>
                <c:pt idx="1">
                  <c:v>0.28999999999999998</c:v>
                </c:pt>
                <c:pt idx="2">
                  <c:v>0.28999999999999998</c:v>
                </c:pt>
                <c:pt idx="3">
                  <c:v>0.32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nauczyciele rozmawiają</a:t>
            </a:r>
            <a:r>
              <a:rPr lang="pl-PL" sz="24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Państwem</a:t>
            </a:r>
            <a:r>
              <a:rPr lang="en-US" sz="24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potrzebach rozwojowych </a:t>
            </a:r>
            <a:r>
              <a:rPr lang="pl-PL" sz="24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Waszego</a:t>
            </a:r>
            <a:r>
              <a:rPr lang="en-US" sz="24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dziecka?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rodzice uczniów SP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  <c:pt idx="4">
                  <c:v>brak odpowiedzi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6</c:v>
                </c:pt>
                <c:pt idx="3">
                  <c:v>16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v>rodzice uczniów gimn.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  <c:pt idx="4">
                  <c:v>brak odpowiedzi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0513040"/>
        <c:axId val="230513600"/>
      </c:barChart>
      <c:catAx>
        <c:axId val="23051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30513600"/>
        <c:crosses val="autoZero"/>
        <c:auto val="1"/>
        <c:lblAlgn val="ctr"/>
        <c:lblOffset val="100"/>
        <c:noMultiLvlLbl val="0"/>
      </c:catAx>
      <c:valAx>
        <c:axId val="23051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051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nauczyciele rozmawiają z Państwem na temat możliwości </a:t>
            </a:r>
            <a:r>
              <a:rPr lang="pl-PL" sz="20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Waszego</a:t>
            </a:r>
            <a:r>
              <a:rPr lang="en-US" sz="20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dziecka?</a:t>
            </a:r>
            <a:r>
              <a:rPr lang="pl-PL" sz="20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363433667781517E-2"/>
                  <c:y val="-2.68817204301075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6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Arkusz2!$A$1:$A$4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Arkusz2!$B$1:$B$4</c:f>
              <c:numCache>
                <c:formatCode>General</c:formatCode>
                <c:ptCount val="4"/>
                <c:pt idx="0">
                  <c:v>19</c:v>
                </c:pt>
                <c:pt idx="1">
                  <c:v>13</c:v>
                </c:pt>
                <c:pt idx="2">
                  <c:v>13</c:v>
                </c:pt>
                <c:pt idx="3">
                  <c:v>22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400">
                <a:solidFill>
                  <a:schemeClr val="tx1"/>
                </a:solidFill>
              </a:rPr>
              <a:t>Jakie potrzeby zaspokaja szkoła?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Arkusz1!$A$2:$A$12</c:f>
              <c:strCache>
                <c:ptCount val="11"/>
                <c:pt idx="0">
                  <c:v>pozytywne relacje z rówieśnikami</c:v>
                </c:pt>
                <c:pt idx="1">
                  <c:v>rozwijanie zainteresowań i talentów</c:v>
                </c:pt>
                <c:pt idx="2">
                  <c:v>współpraca i wzajemna pomoc uczniów</c:v>
                </c:pt>
                <c:pt idx="3">
                  <c:v>rozwijanie poczucia własnej wartości i wiary w możliwości</c:v>
                </c:pt>
                <c:pt idx="4">
                  <c:v>rozwijanie własnej inicjatywy i samodzielności</c:v>
                </c:pt>
                <c:pt idx="5">
                  <c:v>potrzeba bezpieczeństwa</c:v>
                </c:pt>
                <c:pt idx="6">
                  <c:v>poczucie przynależności grupowej i akceptacji</c:v>
                </c:pt>
                <c:pt idx="8">
                  <c:v>potrzeba sukcesu</c:v>
                </c:pt>
                <c:pt idx="9">
                  <c:v>sposoby mądrego i bezpiecznego korzystania z Internetu</c:v>
                </c:pt>
                <c:pt idx="10">
                  <c:v>angażowanie się w życie społeczne, np. wolontariat</c:v>
                </c:pt>
              </c:strCache>
            </c:strRef>
          </c:cat>
          <c:val>
            <c:numRef>
              <c:f>Arkusz1!$B$2:$B$12</c:f>
              <c:numCache>
                <c:formatCode>0%</c:formatCode>
                <c:ptCount val="11"/>
                <c:pt idx="0">
                  <c:v>0.9</c:v>
                </c:pt>
                <c:pt idx="1">
                  <c:v>0.87</c:v>
                </c:pt>
                <c:pt idx="2">
                  <c:v>0.83</c:v>
                </c:pt>
                <c:pt idx="3">
                  <c:v>0.77</c:v>
                </c:pt>
                <c:pt idx="4">
                  <c:v>0.83</c:v>
                </c:pt>
                <c:pt idx="5">
                  <c:v>0.9</c:v>
                </c:pt>
                <c:pt idx="6">
                  <c:v>0.9</c:v>
                </c:pt>
                <c:pt idx="8">
                  <c:v>0.7</c:v>
                </c:pt>
                <c:pt idx="9">
                  <c:v>0.9</c:v>
                </c:pt>
                <c:pt idx="10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Arkusz1!$A$2:$A$12</c:f>
              <c:strCache>
                <c:ptCount val="11"/>
                <c:pt idx="0">
                  <c:v>pozytywne relacje z rówieśnikami</c:v>
                </c:pt>
                <c:pt idx="1">
                  <c:v>rozwijanie zainteresowań i talentów</c:v>
                </c:pt>
                <c:pt idx="2">
                  <c:v>współpraca i wzajemna pomoc uczniów</c:v>
                </c:pt>
                <c:pt idx="3">
                  <c:v>rozwijanie poczucia własnej wartości i wiary w możliwości</c:v>
                </c:pt>
                <c:pt idx="4">
                  <c:v>rozwijanie własnej inicjatywy i samodzielności</c:v>
                </c:pt>
                <c:pt idx="5">
                  <c:v>potrzeba bezpieczeństwa</c:v>
                </c:pt>
                <c:pt idx="6">
                  <c:v>poczucie przynależności grupowej i akceptacji</c:v>
                </c:pt>
                <c:pt idx="8">
                  <c:v>potrzeba sukcesu</c:v>
                </c:pt>
                <c:pt idx="9">
                  <c:v>sposoby mądrego i bezpiecznego korzystania z Internetu</c:v>
                </c:pt>
                <c:pt idx="10">
                  <c:v>angażowanie się w życie społeczne, np. wolontariat</c:v>
                </c:pt>
              </c:strCache>
            </c:strRef>
          </c:cat>
          <c:val>
            <c:numRef>
              <c:f>Arkusz1!$C$2:$C$12</c:f>
              <c:numCache>
                <c:formatCode>0%</c:formatCode>
                <c:ptCount val="11"/>
                <c:pt idx="0">
                  <c:v>0.65</c:v>
                </c:pt>
                <c:pt idx="1">
                  <c:v>0.49</c:v>
                </c:pt>
                <c:pt idx="2">
                  <c:v>0.42</c:v>
                </c:pt>
                <c:pt idx="3">
                  <c:v>0.41</c:v>
                </c:pt>
                <c:pt idx="4">
                  <c:v>0.4</c:v>
                </c:pt>
                <c:pt idx="5">
                  <c:v>0.36</c:v>
                </c:pt>
                <c:pt idx="6">
                  <c:v>0.34</c:v>
                </c:pt>
                <c:pt idx="8">
                  <c:v>0.34</c:v>
                </c:pt>
                <c:pt idx="9">
                  <c:v>0.32</c:v>
                </c:pt>
                <c:pt idx="10">
                  <c:v>0.21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rodzice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Arkusz1!$A$2:$A$12</c:f>
              <c:strCache>
                <c:ptCount val="11"/>
                <c:pt idx="0">
                  <c:v>pozytywne relacje z rówieśnikami</c:v>
                </c:pt>
                <c:pt idx="1">
                  <c:v>rozwijanie zainteresowań i talentów</c:v>
                </c:pt>
                <c:pt idx="2">
                  <c:v>współpraca i wzajemna pomoc uczniów</c:v>
                </c:pt>
                <c:pt idx="3">
                  <c:v>rozwijanie poczucia własnej wartości i wiary w możliwości</c:v>
                </c:pt>
                <c:pt idx="4">
                  <c:v>rozwijanie własnej inicjatywy i samodzielności</c:v>
                </c:pt>
                <c:pt idx="5">
                  <c:v>potrzeba bezpieczeństwa</c:v>
                </c:pt>
                <c:pt idx="6">
                  <c:v>poczucie przynależności grupowej i akceptacji</c:v>
                </c:pt>
                <c:pt idx="8">
                  <c:v>potrzeba sukcesu</c:v>
                </c:pt>
                <c:pt idx="9">
                  <c:v>sposoby mądrego i bezpiecznego korzystania z Internetu</c:v>
                </c:pt>
                <c:pt idx="10">
                  <c:v>angażowanie się w życie społeczne, np. wolontariat</c:v>
                </c:pt>
              </c:strCache>
            </c:strRef>
          </c:cat>
          <c:val>
            <c:numRef>
              <c:f>Arkusz1!$D$2:$D$12</c:f>
              <c:numCache>
                <c:formatCode>0%</c:formatCode>
                <c:ptCount val="11"/>
                <c:pt idx="0">
                  <c:v>0.67</c:v>
                </c:pt>
                <c:pt idx="1">
                  <c:v>0.52</c:v>
                </c:pt>
                <c:pt idx="2">
                  <c:v>0.39</c:v>
                </c:pt>
                <c:pt idx="3">
                  <c:v>0.3</c:v>
                </c:pt>
                <c:pt idx="4">
                  <c:v>0.3</c:v>
                </c:pt>
                <c:pt idx="5">
                  <c:v>0.54</c:v>
                </c:pt>
                <c:pt idx="6">
                  <c:v>0.52</c:v>
                </c:pt>
                <c:pt idx="8">
                  <c:v>0.19</c:v>
                </c:pt>
                <c:pt idx="9">
                  <c:v>0.52</c:v>
                </c:pt>
                <c:pt idx="10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0518640"/>
        <c:axId val="230519200"/>
      </c:barChart>
      <c:catAx>
        <c:axId val="230518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30519200"/>
        <c:crosses val="autoZero"/>
        <c:auto val="1"/>
        <c:lblAlgn val="ctr"/>
        <c:lblOffset val="100"/>
        <c:noMultiLvlLbl val="0"/>
      </c:catAx>
      <c:valAx>
        <c:axId val="2305192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051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000">
                <a:solidFill>
                  <a:sysClr val="windowText" lastClr="000000"/>
                </a:solidFill>
              </a:rPr>
              <a:t>W jaki sposób indywidualizujesz procesy edukacyjne ucznia, aby zaspokoić jego potrzeby rozwojowe?</a:t>
            </a:r>
            <a:r>
              <a:rPr lang="pl-PL" sz="2000" baseline="0">
                <a:solidFill>
                  <a:sysClr val="windowText" lastClr="000000"/>
                </a:solidFill>
              </a:rPr>
              <a:t> </a:t>
            </a:r>
            <a:endParaRPr lang="pl-PL" sz="200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48253823062536344"/>
          <c:y val="0.12613760132190771"/>
          <c:w val="0.48541091046253948"/>
          <c:h val="0.8457114069954307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Arkusz1!$A$1:$A$16</c:f>
              <c:strCache>
                <c:ptCount val="16"/>
                <c:pt idx="0">
                  <c:v>wydłużony czas pracy dla niektórych uczniów</c:v>
                </c:pt>
                <c:pt idx="1">
                  <c:v>stosowanie zróżnicowanych i aktywizujących metod i form pracy</c:v>
                </c:pt>
                <c:pt idx="2">
                  <c:v>dostosowanie tempa pracy do  możliwości dziecka</c:v>
                </c:pt>
                <c:pt idx="4">
                  <c:v>prace domowe dla chętnych</c:v>
                </c:pt>
                <c:pt idx="5">
                  <c:v>stosowanie oceniania kształtującego lub jego elementów</c:v>
                </c:pt>
                <c:pt idx="6">
                  <c:v>sprawdziany zawierające zadania o zróżnicowanym stopniu trudności</c:v>
                </c:pt>
                <c:pt idx="7">
                  <c:v>prowadzenie zajęć rozwijających zainteresowania i uzdolnienia</c:v>
                </c:pt>
                <c:pt idx="8">
                  <c:v>prace domowe o zróżnicowanym stopniu trudności do wyboru dla ucznia</c:v>
                </c:pt>
                <c:pt idx="9">
                  <c:v>prace dodatkowe na zajęciach dla chętnych</c:v>
                </c:pt>
                <c:pt idx="10">
                  <c:v>organizowanie zajęć wyrównawczo-dydaktycznych</c:v>
                </c:pt>
                <c:pt idx="11">
                  <c:v>przygotowywanie uczniów do konkursów i olimpiad</c:v>
                </c:pt>
                <c:pt idx="12">
                  <c:v>organizowanie dla uczniów zdolnych konkursów przedmiotowych</c:v>
                </c:pt>
                <c:pt idx="13">
                  <c:v>realizowanie projektów edukacyjnych</c:v>
                </c:pt>
                <c:pt idx="14">
                  <c:v>nauczanie dwupoziomowe: zadania dla wszystkich i te trudniejsze dla uczniów, którzy pracują szybciej</c:v>
                </c:pt>
                <c:pt idx="15">
                  <c:v>uczeń w roli nauczyciela</c:v>
                </c:pt>
              </c:strCache>
            </c:strRef>
          </c:cat>
          <c:val>
            <c:numRef>
              <c:f>Arkusz1!$B$1:$B$16</c:f>
              <c:numCache>
                <c:formatCode>0%</c:formatCode>
                <c:ptCount val="16"/>
                <c:pt idx="0">
                  <c:v>1</c:v>
                </c:pt>
                <c:pt idx="1">
                  <c:v>0.97</c:v>
                </c:pt>
                <c:pt idx="2">
                  <c:v>0.97</c:v>
                </c:pt>
                <c:pt idx="4">
                  <c:v>0.97</c:v>
                </c:pt>
                <c:pt idx="5">
                  <c:v>0.93</c:v>
                </c:pt>
                <c:pt idx="6">
                  <c:v>0.9</c:v>
                </c:pt>
                <c:pt idx="7">
                  <c:v>0.83</c:v>
                </c:pt>
                <c:pt idx="8">
                  <c:v>0.77</c:v>
                </c:pt>
                <c:pt idx="9">
                  <c:v>0.77</c:v>
                </c:pt>
                <c:pt idx="10">
                  <c:v>0.73</c:v>
                </c:pt>
                <c:pt idx="11">
                  <c:v>0.7</c:v>
                </c:pt>
                <c:pt idx="12">
                  <c:v>0.53</c:v>
                </c:pt>
                <c:pt idx="13">
                  <c:v>0.53</c:v>
                </c:pt>
                <c:pt idx="14">
                  <c:v>0.53</c:v>
                </c:pt>
                <c:pt idx="15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1705648"/>
        <c:axId val="231706208"/>
      </c:barChart>
      <c:catAx>
        <c:axId val="231705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31706208"/>
        <c:crosses val="autoZero"/>
        <c:auto val="1"/>
        <c:lblAlgn val="ctr"/>
        <c:lblOffset val="100"/>
        <c:noMultiLvlLbl val="0"/>
      </c:catAx>
      <c:valAx>
        <c:axId val="23170620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170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pl-PL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/>
              <a:t>Działania</a:t>
            </a:r>
            <a:r>
              <a:rPr lang="en-US" sz="2000" dirty="0"/>
              <a:t> </a:t>
            </a:r>
            <a:r>
              <a:rPr lang="en-US" sz="2000" dirty="0" err="1"/>
              <a:t>szkoły</a:t>
            </a:r>
            <a:r>
              <a:rPr lang="en-US" sz="2000" dirty="0"/>
              <a:t> </a:t>
            </a:r>
            <a:r>
              <a:rPr lang="en-US" sz="2000" dirty="0" err="1"/>
              <a:t>realizowane</a:t>
            </a:r>
            <a:r>
              <a:rPr lang="en-US" sz="2000" dirty="0"/>
              <a:t> w </a:t>
            </a:r>
            <a:r>
              <a:rPr lang="en-US" sz="2000" dirty="0" err="1"/>
              <a:t>zakresie</a:t>
            </a:r>
            <a:r>
              <a:rPr lang="en-US" sz="2000" dirty="0"/>
              <a:t> </a:t>
            </a:r>
            <a:r>
              <a:rPr lang="en-US" sz="2000" dirty="0" err="1"/>
              <a:t>pomocy</a:t>
            </a:r>
            <a:r>
              <a:rPr lang="en-US" sz="2000" dirty="0"/>
              <a:t> </a:t>
            </a:r>
            <a:r>
              <a:rPr lang="en-US" sz="2000" dirty="0" err="1"/>
              <a:t>psychologiczno-pedagogicznej</a:t>
            </a:r>
            <a:r>
              <a:rPr lang="en-US" sz="2000" dirty="0"/>
              <a:t> </a:t>
            </a:r>
            <a:r>
              <a:rPr lang="en-US" sz="2000" dirty="0" err="1"/>
              <a:t>zaspokajające</a:t>
            </a:r>
            <a:r>
              <a:rPr lang="en-US" sz="2000" dirty="0"/>
              <a:t> </a:t>
            </a:r>
            <a:r>
              <a:rPr lang="en-US" sz="2000" dirty="0" err="1"/>
              <a:t>potrzby</a:t>
            </a:r>
            <a:r>
              <a:rPr lang="en-US" sz="2000" dirty="0"/>
              <a:t> </a:t>
            </a:r>
            <a:r>
              <a:rPr lang="en-US" sz="2000" dirty="0" err="1"/>
              <a:t>uczniów</a:t>
            </a:r>
            <a:r>
              <a:rPr lang="en-US" sz="2000" dirty="0"/>
              <a:t>.</a:t>
            </a:r>
          </a:p>
        </c:rich>
      </c:tx>
      <c:layout>
        <c:manualLayout>
          <c:xMode val="edge"/>
          <c:yMode val="edge"/>
          <c:x val="0.15472933530658872"/>
          <c:y val="1.04004160166406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Nauczyciele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Arkusz1!$A$1:$A$14</c:f>
              <c:strCache>
                <c:ptCount val="14"/>
                <c:pt idx="0">
                  <c:v>indywidualne podejście do ucznia;</c:v>
                </c:pt>
                <c:pt idx="1">
                  <c:v>motywowanie do nauki;</c:v>
                </c:pt>
                <c:pt idx="2">
                  <c:v>wskazówki do pracy;</c:v>
                </c:pt>
                <c:pt idx="3">
                  <c:v>wskazanie na to, co jest ważne i na co trzeba zwracać szczególną uwagę;</c:v>
                </c:pt>
                <c:pt idx="4">
                  <c:v>możliwość poprawy oceny;</c:v>
                </c:pt>
                <c:pt idx="5">
                  <c:v>tłumaczenie trudnych zagadnień;</c:v>
                </c:pt>
                <c:pt idx="6">
                  <c:v>zróżnicowane metody pracy;</c:v>
                </c:pt>
                <c:pt idx="7">
                  <c:v>zróżnicowane pomoce dydaktyczne;</c:v>
                </c:pt>
                <c:pt idx="8">
                  <c:v>zajęcia rozwijające zainteresowania-uzdolnienia</c:v>
                </c:pt>
                <c:pt idx="9">
                  <c:v>otucha, wzmocnienie wiary w sukces,</c:v>
                </c:pt>
                <c:pt idx="10">
                  <c:v>przygotowanie do egzaminów, konkursów;</c:v>
                </c:pt>
                <c:pt idx="11">
                  <c:v>pomoc wychowawcy;</c:v>
                </c:pt>
                <c:pt idx="12">
                  <c:v>zajęcia dydaktyczno-wyrównawcze;</c:v>
                </c:pt>
                <c:pt idx="13">
                  <c:v>zajęcia specjalistyczne, jak korekcyjno-kompensacyjne, logopedyczne,</c:v>
                </c:pt>
              </c:strCache>
            </c:strRef>
          </c:cat>
          <c:val>
            <c:numRef>
              <c:f>Arkusz1!$B$1:$B$14</c:f>
              <c:numCache>
                <c:formatCode>0%</c:formatCode>
                <c:ptCount val="14"/>
                <c:pt idx="0">
                  <c:v>0.97</c:v>
                </c:pt>
                <c:pt idx="1">
                  <c:v>0.93</c:v>
                </c:pt>
                <c:pt idx="2">
                  <c:v>0.93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7">
                  <c:v>0.87</c:v>
                </c:pt>
                <c:pt idx="8">
                  <c:v>0.83</c:v>
                </c:pt>
                <c:pt idx="9">
                  <c:v>0.83</c:v>
                </c:pt>
                <c:pt idx="10">
                  <c:v>0.73</c:v>
                </c:pt>
                <c:pt idx="11">
                  <c:v>0.7</c:v>
                </c:pt>
                <c:pt idx="12">
                  <c:v>0.67</c:v>
                </c:pt>
                <c:pt idx="13">
                  <c:v>0.2</c:v>
                </c:pt>
              </c:numCache>
            </c:numRef>
          </c:val>
        </c:ser>
        <c:ser>
          <c:idx val="1"/>
          <c:order val="1"/>
          <c:tx>
            <c:v>Uczniowie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Arkusz1!$A$1:$A$14</c:f>
              <c:strCache>
                <c:ptCount val="14"/>
                <c:pt idx="0">
                  <c:v>indywidualne podejście do ucznia;</c:v>
                </c:pt>
                <c:pt idx="1">
                  <c:v>motywowanie do nauki;</c:v>
                </c:pt>
                <c:pt idx="2">
                  <c:v>wskazówki do pracy;</c:v>
                </c:pt>
                <c:pt idx="3">
                  <c:v>wskazanie na to, co jest ważne i na co trzeba zwracać szczególną uwagę;</c:v>
                </c:pt>
                <c:pt idx="4">
                  <c:v>możliwość poprawy oceny;</c:v>
                </c:pt>
                <c:pt idx="5">
                  <c:v>tłumaczenie trudnych zagadnień;</c:v>
                </c:pt>
                <c:pt idx="6">
                  <c:v>zróżnicowane metody pracy;</c:v>
                </c:pt>
                <c:pt idx="7">
                  <c:v>zróżnicowane pomoce dydaktyczne;</c:v>
                </c:pt>
                <c:pt idx="8">
                  <c:v>zajęcia rozwijające zainteresowania-uzdolnienia</c:v>
                </c:pt>
                <c:pt idx="9">
                  <c:v>otucha, wzmocnienie wiary w sukces,</c:v>
                </c:pt>
                <c:pt idx="10">
                  <c:v>przygotowanie do egzaminów, konkursów;</c:v>
                </c:pt>
                <c:pt idx="11">
                  <c:v>pomoc wychowawcy;</c:v>
                </c:pt>
                <c:pt idx="12">
                  <c:v>zajęcia dydaktyczno-wyrównawcze;</c:v>
                </c:pt>
                <c:pt idx="13">
                  <c:v>zajęcia specjalistyczne, jak korekcyjno-kompensacyjne, logopedyczne,</c:v>
                </c:pt>
              </c:strCache>
            </c:strRef>
          </c:cat>
          <c:val>
            <c:numRef>
              <c:f>Arkusz1!$C$1:$C$14</c:f>
              <c:numCache>
                <c:formatCode>0%</c:formatCode>
                <c:ptCount val="14"/>
                <c:pt idx="0">
                  <c:v>0.28000000000000003</c:v>
                </c:pt>
                <c:pt idx="1">
                  <c:v>0.42</c:v>
                </c:pt>
                <c:pt idx="2">
                  <c:v>0.4</c:v>
                </c:pt>
                <c:pt idx="3">
                  <c:v>0.38</c:v>
                </c:pt>
                <c:pt idx="4">
                  <c:v>0.81</c:v>
                </c:pt>
                <c:pt idx="5">
                  <c:v>0.56999999999999995</c:v>
                </c:pt>
                <c:pt idx="6">
                  <c:v>0.26</c:v>
                </c:pt>
                <c:pt idx="7">
                  <c:v>0.19</c:v>
                </c:pt>
                <c:pt idx="8">
                  <c:v>0.42</c:v>
                </c:pt>
                <c:pt idx="9">
                  <c:v>0.36</c:v>
                </c:pt>
                <c:pt idx="10">
                  <c:v>0.33</c:v>
                </c:pt>
                <c:pt idx="11">
                  <c:v>0.38</c:v>
                </c:pt>
                <c:pt idx="12">
                  <c:v>0.23</c:v>
                </c:pt>
                <c:pt idx="13">
                  <c:v>0.1</c:v>
                </c:pt>
              </c:numCache>
            </c:numRef>
          </c:val>
        </c:ser>
        <c:ser>
          <c:idx val="2"/>
          <c:order val="2"/>
          <c:tx>
            <c:v>Rodzice uczniów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Arkusz1!$A$1:$A$14</c:f>
              <c:strCache>
                <c:ptCount val="14"/>
                <c:pt idx="0">
                  <c:v>indywidualne podejście do ucznia;</c:v>
                </c:pt>
                <c:pt idx="1">
                  <c:v>motywowanie do nauki;</c:v>
                </c:pt>
                <c:pt idx="2">
                  <c:v>wskazówki do pracy;</c:v>
                </c:pt>
                <c:pt idx="3">
                  <c:v>wskazanie na to, co jest ważne i na co trzeba zwracać szczególną uwagę;</c:v>
                </c:pt>
                <c:pt idx="4">
                  <c:v>możliwość poprawy oceny;</c:v>
                </c:pt>
                <c:pt idx="5">
                  <c:v>tłumaczenie trudnych zagadnień;</c:v>
                </c:pt>
                <c:pt idx="6">
                  <c:v>zróżnicowane metody pracy;</c:v>
                </c:pt>
                <c:pt idx="7">
                  <c:v>zróżnicowane pomoce dydaktyczne;</c:v>
                </c:pt>
                <c:pt idx="8">
                  <c:v>zajęcia rozwijające zainteresowania-uzdolnienia</c:v>
                </c:pt>
                <c:pt idx="9">
                  <c:v>otucha, wzmocnienie wiary w sukces,</c:v>
                </c:pt>
                <c:pt idx="10">
                  <c:v>przygotowanie do egzaminów, konkursów;</c:v>
                </c:pt>
                <c:pt idx="11">
                  <c:v>pomoc wychowawcy;</c:v>
                </c:pt>
                <c:pt idx="12">
                  <c:v>zajęcia dydaktyczno-wyrównawcze;</c:v>
                </c:pt>
                <c:pt idx="13">
                  <c:v>zajęcia specjalistyczne, jak korekcyjno-kompensacyjne, logopedyczne,</c:v>
                </c:pt>
              </c:strCache>
            </c:strRef>
          </c:cat>
          <c:val>
            <c:numRef>
              <c:f>Arkusz1!$D$1:$D$14</c:f>
              <c:numCache>
                <c:formatCode>0%</c:formatCode>
                <c:ptCount val="14"/>
                <c:pt idx="0">
                  <c:v>0.21</c:v>
                </c:pt>
                <c:pt idx="1">
                  <c:v>0.27</c:v>
                </c:pt>
                <c:pt idx="2">
                  <c:v>0.34</c:v>
                </c:pt>
                <c:pt idx="3">
                  <c:v>0.19</c:v>
                </c:pt>
                <c:pt idx="4">
                  <c:v>0.75</c:v>
                </c:pt>
                <c:pt idx="5">
                  <c:v>0.31</c:v>
                </c:pt>
                <c:pt idx="6">
                  <c:v>0.19</c:v>
                </c:pt>
                <c:pt idx="7">
                  <c:v>0.15</c:v>
                </c:pt>
                <c:pt idx="9">
                  <c:v>0.15</c:v>
                </c:pt>
                <c:pt idx="10">
                  <c:v>0.24</c:v>
                </c:pt>
                <c:pt idx="11">
                  <c:v>0.63</c:v>
                </c:pt>
                <c:pt idx="12">
                  <c:v>0.61</c:v>
                </c:pt>
                <c:pt idx="13">
                  <c:v>0.3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1709568"/>
        <c:axId val="231710128"/>
      </c:barChart>
      <c:catAx>
        <c:axId val="231709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1710128"/>
        <c:crosses val="autoZero"/>
        <c:auto val="1"/>
        <c:lblAlgn val="ctr"/>
        <c:lblOffset val="100"/>
        <c:noMultiLvlLbl val="0"/>
      </c:catAx>
      <c:valAx>
        <c:axId val="23171012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170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0.0116</cdr:x>
      <cdr:y>0.01446</cdr:y>
    </cdr:from>
    <cdr:to>
      <cdr:x>0.08892</cdr:x>
      <cdr:y>0.15904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37160" y="914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Ankieta do rodziców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58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365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81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810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44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7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685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9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11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47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87BEA88-12B4-48CD-8827-480E757CEAC9}" type="datetimeFigureOut">
              <a:rPr lang="pl-PL" smtClean="0"/>
              <a:t>2018-05-07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D678BDA-2FC6-4009-8B75-6987BC08A1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99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72217" y="537097"/>
            <a:ext cx="8718758" cy="1646302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RAPORT EWALUACJI WEWNĄTRZSZKOLNEJ W ROKU SZKOLNYM 2017/2018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03064" y="2518250"/>
            <a:ext cx="4418668" cy="1096899"/>
          </a:xfrm>
        </p:spPr>
        <p:txBody>
          <a:bodyPr>
            <a:normAutofit lnSpcReduction="10000"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Szkoła Podstawowa nr 4 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im. Henryka Sienkiewicza w Hajnówce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 flipH="1">
            <a:off x="0" y="4310607"/>
            <a:ext cx="8963456" cy="157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Przedmiot ewaluacji:</a:t>
            </a:r>
            <a:endParaRPr lang="pl-PL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„Szkoła wspomaga rozwój uczniów z uwzględnieniem ich indywidualnej sytuacji”</a:t>
            </a:r>
            <a:endParaRPr lang="pl-P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3792" y="515155"/>
            <a:ext cx="2445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Ankiety do rodziców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491283781"/>
              </p:ext>
            </p:extLst>
          </p:nvPr>
        </p:nvGraphicFramePr>
        <p:xfrm>
          <a:off x="244698" y="824248"/>
          <a:ext cx="11500833" cy="573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2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2697181876"/>
              </p:ext>
            </p:extLst>
          </p:nvPr>
        </p:nvGraphicFramePr>
        <p:xfrm>
          <a:off x="309093" y="321972"/>
          <a:ext cx="11616744" cy="625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7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2224" y="1528127"/>
            <a:ext cx="10655121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09600" algn="l"/>
              </a:tabLst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Szkoła indywidualizuje procesy edukacyjne w odniesieniu do potrzeb ucznia.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72224" y="3421687"/>
            <a:ext cx="11552349" cy="1764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Przedmiotem badania było zdobycie informacji od podmiotów szkoły, jakie ich zdaniem potrzeby rozwojowe zaspokaja szkoła, jakie elementy indywidualizacji procesów edukacyjnych zaspokajają potrzeby uczniów i czy rodzice posiadają wiedzę na temat indywidualizacji procesu edukacji ich dzieci w szkole.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772371828"/>
              </p:ext>
            </p:extLst>
          </p:nvPr>
        </p:nvGraphicFramePr>
        <p:xfrm>
          <a:off x="270456" y="302519"/>
          <a:ext cx="12015989" cy="638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5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709714187"/>
              </p:ext>
            </p:extLst>
          </p:nvPr>
        </p:nvGraphicFramePr>
        <p:xfrm>
          <a:off x="283335" y="281121"/>
          <a:ext cx="11616744" cy="6312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60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3284" y="224237"/>
            <a:ext cx="11724067" cy="1380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Ad. 2 W jaki sposób szkoła wspiera uczniów w zakresie przezwyciężania trudności ucznia wynikające z jego sytuacji?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ctr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 </a:t>
            </a:r>
            <a:r>
              <a:rPr lang="pl-PL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Szkoła pomaga w przezwyciężaniu trudności ucznia.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89409" y="1510595"/>
            <a:ext cx="669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Techniki i narzędzia badawcze: wywiad z psychologiem i pedagogiem.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3285" y="1879927"/>
            <a:ext cx="11724066" cy="470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l-PL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lub ich rodzice najczęściej zgłaszają się do psychologa lub pedagoga szkoły z następującymi problemami uczniów:</a:t>
            </a:r>
            <a:endParaRPr lang="pl-PL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zaburzenia rozwojowe,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trudności adaptacyjne, szczególnie uczniów rozpoczynających naukę, ale i uczniów uczęszczających już do szkoły, 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konflikty w grupie rówieśniczej (kłótnie), dokuczanie, bójki, jak i problemy w relacjach z dorosłymi,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zaburzenia zachowania oraz emocji, jak np. lęk, depresja, budowanie negatywnego obrazu swojej osoby, spowodowane min. nieprawidłową relacją w domu rodzinnym, złe samopoczucie, emocjonalne zachwiania, 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bieżące problemy wynikające z natury dojrzewania,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nieumiejętność radzenia sobie ze stresem,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trudności w nauce,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zaburzenia odżywiania, samookaleczenia, </a:t>
            </a: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trudne sytuacje w rodzinach uczniów, zaniedbania, konflikty, uzależnienia, przemoc w rodzinie, rozwód rodziców;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99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6062" y="393444"/>
            <a:ext cx="11771290" cy="6057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l-PL" sz="2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Pedagog szkolny jak i psycholog prowadzą następującą współpracę z nauczycielami w celu przeciwdziałania i przezwyciężania trudności: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poradnictwo psychologiczne - indywidualne rozmowy z nauczycielami, konsultacje w celu wczesnego rozpoznania niepokojącej sytuacji uczniów,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monitorowanie sytuacji konkretnych uczniów,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razie konieczności interwencje- rozmowy z uczniami, ich rodzicami, wspólne wizyty nauczyciela z pedagogiem w domach uczniów,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rozpoznawanie indywidualnych potrzeb rozwojowych oraz możliwości psychofizycznych uczniów w celu określenia przyczyn niepowodzeń lub trudności w funkcjonowaniu uczniów poprzez obserwację i indywidualne spotkania z uczniem, nauczycielami ucznia,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prowadzenie zajęć psychoedukacyjnych na lekcjach wychowawczych,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współpraca z nauczycielami przy organizowaniu zebrań z rodzicami (psychoedukacja) oraz spotkania indywidualne z rodzicami na prośbę wychowawcy,</a:t>
            </a:r>
            <a:endParaRPr lang="pl-PL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39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7577" y="419202"/>
            <a:ext cx="11616744" cy="600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l-PL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Szkoła prowadzi następujące działania mające na celu pomoc rodzinom w trudnej sytuacji:</a:t>
            </a:r>
            <a:endParaRPr lang="pl-PL" sz="24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diagnoza sytuacji uczniów i ich rodzin,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zabezpieczenie potrzeb ucznia, wsparcie i pomoc: obiady w szkole, paczki żywnościowe rodzinom uczniów w trudnych sytuacjach,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objęcie ucznia i jego rodziny bieżącą pomocą psychologiczno- pedagogiczną na terenie szkoły, zajęcia profilaktyczno-edukacyjne i terapeutyczne, różnego rodzaju zajęcia dodatkowe,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psychoedukacja rodziców, wsparcie w sytuacjach kryzysowych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interwencje w sytuacji kryzysowej lub podejrzenia krzywdy dziecka, rozmowy i spotkania z uczniami i ich rodzicami,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 pomocy koleżeńskiej,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konsultacje i współpraca z instytucjami wspierającymi szkołę w sferze opiekuńczo- wychowawczej,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w zakresie realizacji procedury Niebieskiej karty,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razie konieczności informowanie policji i sądu o sytuacji rodziny.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88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93182" y="199963"/>
            <a:ext cx="11603865" cy="6132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l-PL" sz="23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Szkoła prowadzi współpracę z następującymi instytucjami na płaszczyźnie rozwiązywania problemów ucznia i jego rodziny: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Komenda Powiatowa Policji- konsultacje prawne, rozmowy z uczniami, organizacja zajęć edukacyjno- profilaktycznych,</a:t>
            </a:r>
            <a:endParaRPr lang="pl-PL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Kuratorzy sądowi i społeczni- informowanie kuratorów o aktualnych sytuacjach uczniów lub ich rodziców objętych nadzorem kuratorskim,</a:t>
            </a:r>
            <a:endParaRPr lang="pl-PL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Powiatowe Centrum Pomocy Rodzinie- monitorowanie sytuacji uczniów wychowujących się w rodzinach zastępczych,</a:t>
            </a:r>
            <a:endParaRPr lang="pl-PL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Miejski Ośrodek Pomocy Społecznej- konsultacje i wspólne diagnozowanie sytuacji finansowych, opiekuńczych i wychowawczych w rodzinach uczniów, wsparcie w trudnych przypadkach,</a:t>
            </a:r>
            <a:r>
              <a:rPr lang="pl-PL" sz="23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 i finansowanie uczniom bezpłatnych obiadów w szkole,</a:t>
            </a:r>
            <a:endParaRPr lang="pl-PL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Polska Akcja Humanitarna, ELEOS Białystok- program dożywiania dzieci „Pajacyk”,</a:t>
            </a:r>
            <a:endParaRPr lang="pl-PL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Bractwo Młodzieży Prawosławnej przy Parafii Św. Trójcy- organizacja pomocy w formie paczki żywnościowej rodzinom najuboższych uczniów,</a:t>
            </a:r>
            <a:endParaRPr lang="pl-PL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Oświaty Kultury i Sportu (UM)- realizacja programu pomocy </a:t>
            </a:r>
            <a:r>
              <a:rPr lang="pl-PL" sz="2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Stypendium Szkolne,</a:t>
            </a:r>
            <a:endParaRPr lang="pl-PL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PCK- pomoc rzeczowa rodzinom uczniów.</a:t>
            </a:r>
            <a:endParaRPr lang="pl-PL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43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3131" y="308516"/>
            <a:ext cx="11595279" cy="1752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Ad. 3 Jakie są najistotniejsze działania podejmowane przez szkołę w zakresie organizacji pomocy psychologiczno-pedagogicznej?</a:t>
            </a:r>
            <a:endParaRPr lang="pl-PL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15000"/>
              </a:lnSpc>
              <a:spcAft>
                <a:spcPts val="800"/>
              </a:spcAft>
            </a:pPr>
            <a:r>
              <a:rPr lang="pl-PL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 Zajęcia z zakresu pomocy psychologiczno-pedagogicznej są prowadzone zgodnie z potrzebami każdego ucznia.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63131" y="2917372"/>
            <a:ext cx="11900078" cy="2189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Przeprowadzone badanie ankietowe miało odpowiedzieć na pytanie w jakim stopniu działania w zakresie pomocy psychologiczno-pedagogicznej w szkole są prowadzone zgodnie potrzebami każdego ucznia, jakie działania podejmują nauczyciele w kierunku pomocy uczniom oraz w jakim stopniu rodzice są zorientowani na temat działań szkoły w tym zakresie.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5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566671"/>
            <a:ext cx="9947736" cy="5474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Zespół ds. </a:t>
            </a:r>
            <a:r>
              <a:rPr lang="pl-PL" b="1" dirty="0" smtClean="0"/>
              <a:t>ewaluacji w składzie:</a:t>
            </a: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Dorota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Siomko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lider zespołu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Helena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Saczko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Alina Nesteruk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Ludmiła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Grygoruk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Agnieszka Pawłowska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Beata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Dubko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Przedmiotem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ewaluacji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jest zbadanie czy szkoła wspomaga rozwój uczniów z uwzględnieniem ich indywidualnej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sytuacji.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ewaluacji: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zebranie informacji od podmiotów szkoły o tym, w jakim stopniu szkoła wspomaga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rozwój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uczniów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0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71719" y="2126246"/>
            <a:ext cx="12110434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Wykres przedstawia działania </a:t>
            </a:r>
            <a:r>
              <a:rPr lang="pl-PL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nauczycieli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formy pomocy psychologiczno-pedagogicznej, zmierzające do zaspokojenia potrzeb uczniów. </a:t>
            </a:r>
          </a:p>
          <a:p>
            <a:pPr marL="408940" algn="just">
              <a:lnSpc>
                <a:spcPct val="115000"/>
              </a:lnSpc>
              <a:spcAft>
                <a:spcPts val="0"/>
              </a:spcAft>
            </a:pPr>
            <a:r>
              <a:rPr lang="pl-PL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Uczniowie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zaznaczyli, jakie formy pomocy są dla nich najważniejsze i spełniają ich potrzeby.</a:t>
            </a:r>
          </a:p>
          <a:p>
            <a:pPr marL="408940" algn="just">
              <a:lnSpc>
                <a:spcPct val="115000"/>
              </a:lnSpc>
              <a:spcAft>
                <a:spcPts val="800"/>
              </a:spcAft>
            </a:pPr>
            <a:r>
              <a:rPr lang="pl-PL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Rodzice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mieli za zadanie zaznaczyć na jaką pomoc ze strony nauczyciela, ich zdaniem, uczniowie mogą liczyć.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4067946509"/>
              </p:ext>
            </p:extLst>
          </p:nvPr>
        </p:nvGraphicFramePr>
        <p:xfrm>
          <a:off x="193183" y="350479"/>
          <a:ext cx="11809926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81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189037645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050763"/>
              </p:ext>
            </p:extLst>
          </p:nvPr>
        </p:nvGraphicFramePr>
        <p:xfrm>
          <a:off x="228600" y="167640"/>
          <a:ext cx="1182624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57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0520" y="481599"/>
            <a:ext cx="11353800" cy="5634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Mocne strony pracy szkoły: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Szkoła gromadzi informacje na temat potrzeb rozwojowych uczniów i rozpoznaje ich możliwości psychofizyczne poprzez spotkania wychowawców z rodzicami, organizację warsztatów dla rodziców, przeprowadza badania ankietowe oraz zbiera sugestie od rodziców również drogą mailową.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Nauczyciele najczęściej zdobywają  informacje na temat potrzeb rozwojowych uczniów oraz ich możliwości psychofizycznych w następujący sposób: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obserwacja uczniów na lekcjach i przerwach,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analiza wyników sprawdzianów, klasówek,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analiza opinii, orzeczeń z PPP,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rozmowy z uczniami, wychowawcami, rodzicami.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Szkoła prowadzi działania służące indywidualizacji procesu edukacji w odniesieniu do potrzeb każdego ucznia: gromadzenie opinii, orzeczeń i przydzielanie zgodnie z zaleceniami zajęć z zakresu pomocy psychologiczno-pedagogicznej (np. zajęcia korekcyjno-kompensacyjne, zajęcia z logopedą, zajęcia socjoterapeutyczne itp.), założenie kart indywidualnych potrzeb uczniów, prowadzone przez wychowawców, którzy na bieżąco monitorują potrzeby uczniów w zakresie pomocy psychologiczno-pedagogicznej, szkolenie kadry pedagogicznej z zakresu indywidualizacji nauczania, kierowanie uczniów do PPP (po rozmowach z rodzicami), organizacja indywidualnego nauczania uczniów. 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8120" y="247660"/>
            <a:ext cx="11826240" cy="603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procesie indywidualizacji pracy z uczniem wszyscy nauczyciele stosują wydłużony czas pracy, aktywizujące metody i formy  pracy, dostosowują tempo pracy do możliwości ucznia, zadają prace domowe dla chętnych, stosują ocenianie kształtujące lub jego elementy oraz tworzą sprawdziany o zróżnicowanym stopniu trudności i zachęcają uczniów do rozwijania zainteresowań w różnych zajęciach pozalekcyjnych. Uczeń ma możliwość poprawy oceny i może liczyć na dodatkowe tłumaczenie trudnych zagadnień przez nauczyciela. Pozytywnym aspektem jest to, że nauczyciele organizują nauczanie dwupoziomowe i coraz częściej  pracują metodą projektów edukacyjnych, co w badaniach podkreślili uczniowie.</a:t>
            </a:r>
            <a:endParaRPr lang="pl-PL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badaniach zarówno nauczyciele, rodzice jak i uczniowie zgodnie ocenili, iż szkoła w dużym stopniu rozwija zainteresowania i talenty oraz kształtuje pozytywne relacje między rówieśnikami. Organizowane są koła zainteresowań zgodnie z potrzebami uczniów, realizowane są projekty edukacyjne, imprezy, uroczystości szkolne. Szkoła bierze udział w różnego rodzaju konkursach szkolnych, międzyszkolnych, zawodach sportowych.</a:t>
            </a:r>
          </a:p>
          <a:p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Potrzebujący uczniowie naszej szkoły są objęci pomocą psychologiczno-pedagogiczną. Począwszy od kierowania potrzebujących pomocy uczniów do PPP na badania, przydzielanie zgodnie z zaleceniami zajęć z zakresu pomocy psychologiczno-pedagogicznej (np. zajęcia korekcyjno-kompensacyjne, zajęcia z logopedą, zajęcia socjoterapeutyczne itp.), założenie kart indywidualnych potrzeb uczniów, prowadzone przez wychowawców, którzy na bieżąco monitorują potrzeby uczniów w zakresie pomocy psychologiczno-pedagogicznej, po organizację indywidualnego nauczania uczniów.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08648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4320" y="258309"/>
            <a:ext cx="11551920" cy="4972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Szkoła podejmuje działania służące wyrównywaniu braków i zaległości powstałych w procesie uczenia się uczniów poprzez organizację zajęć dydaktyczno-wyrównawczych z poszczególnych przedmiotów zgodnie z potrzebami każdego ucznia, docenianie w WSO pomocy koleżeńskiej, organizację lekcji powtórzeniowych utrwalających nowy materiał.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Obecny w szkole pedagog i psycholog wspiera uczniów w sferze problemów emocjonalnych, konfliktów w grupie rówieśniczej, problemów w relacjach z dorosłymi oraz w trudnych sytuacjach szkolnych i rodzinnych. Prowadzone są  zajęcia </a:t>
            </a:r>
            <a:r>
              <a:rPr lang="pl-PL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profilaktyczno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edukacyjne oraz terapeutyczne dla uczniów. Prowadzone są również konsultacje z rodzicami i nauczycielami dotyczące przyczyn trudności dydaktycznych i wychowawczych, ich niwelowania i rozwiązywania. Prowadzone są zebrania z rodzicami oraz indywidualne spotkania z psychologiem lub pedagogiem na prośbę nauczyciela lub rodzica.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Pedagog szkolny prowadzi współpracę ze środowiskiem lokalnym i instytucjami w celu pomocy uczniom w ich trudnej sytuacji.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Uczniowie otrzymują pomoc i wsparcie wychowawcy w trudnej sytuacji uczniów.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07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" y="133739"/>
            <a:ext cx="11612880" cy="6448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Słabe strony pracy szkoły:</a:t>
            </a:r>
            <a:endParaRPr lang="pl-PL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Rodzice i uczniowie nie zawsze dostrzegają stosowane na zajęciach metody i formy pracy oraz indywidualne podejście nauczyciela do ucznia;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Nauczyciele w niskim stopniu do pozyskiwania informacji na temat potrzeb rozwojowych uczniów wykorzystują godziny do dyspozycji wychowawcy oraz rozmowy z nauczycielami klas programowo niższych.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przeprowadzonych badaniach jedna trzecia ankietowanych uczniów stwierdziła, że nauczyciele nie wierzą  lub raczej nie wierzą w możliwości swoich uczniów. 61% ankietowanych uczniów stwierdziło również, że nauczyciele nie wskazują na ich mocne i słabe strony.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Rodzice ocenili, że nie wszyscy nauczyciele rozmawiają z nimi o potrzebach rozwojowych dzieci. Tylko połowa ankietowanych rodziców stwierdziła, że nauczyciele rozmawiają z nimi na temat możliwości swoich dzieci. Pozostali twierdzą, że podejmują rozmowy rzadko lub nie rozmawiają wcale na ten temat.</a:t>
            </a:r>
          </a:p>
        </p:txBody>
      </p:sp>
    </p:spTree>
    <p:extLst>
      <p:ext uri="{BB962C8B-B14F-4D97-AF65-F5344CB8AC3E}">
        <p14:creationId xmlns:p14="http://schemas.microsoft.com/office/powerpoint/2010/main" val="3206031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0040" y="497676"/>
            <a:ext cx="11628120" cy="5045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przeprowadzonych badaniach zwraca uwagę fakt, że nauczyciele mają inną opinię dotyczącą zaspokajania potrzeb rozwojowych uczniów przez szkołę niż rodzice i uczniowie. Według opinii nauczycieli szkoła zaspakaja potrzeby rozwojowe uczniów w co najmniej 80%, zaś rodzice i uczniowie oceniają to na mniej niż 50%. Z drugiej zaś strony należy zaznaczyć fakt, że 80% ankietowanych rodziców stwierdziło, że zajęcia pozalekcyjne organizowane przez szkołę zaspokajają potrzeby rozwojowe ich dzieci.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Zdaniem rodziców szkoła w słabym stopniu rozwija własną inicjatywę i samodzielność uczniów, angażowanie się w życie społeczne, na przykład poprzez wolontariat oraz w słabym stopniu zaspokaja potrzebę sukcesu.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Uczniom brakuje zróżnicowanych pomocy dydaktycznych stosowanych na lekcjach.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Uczniowie potrzebują zwiększenia motywacji do nauki.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60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9560" y="128353"/>
            <a:ext cx="11704320" cy="6539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REKOMENDACJE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dalszym ciągu organizować zajęcia wspierające wszechstronny rozwój uczniów zgodnie z ich potrzebami.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Prowadząc indywidualizację nauczania kierować swoją uwagę na poszczególnych uczniów i dostosowywać nauczanie do ich predyspozycji, stosując zróżnicowane metody i formy pracy. 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Wskazywać mocne i słabe strony uczniów oraz rozmawiać z nimi o ich możliwościach, wzmacniając wiarę w ich własny sukces i motywując uczniów do pracy. 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trakcie zebrań i rozmów indywidualnych z rodzicami częściej poruszać kwestie związane z potrzebami rozwojowymi i możliwościami psychofizycznymi uczniów oraz informować ich o stosowanych w szkole metodach i formach pracy z uczniami.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większym stopniu stwarzać sytuacje prowadzące do podejmowania przez uczniów samodzielnych działań na rzecz szkoły i środowiska lokalnego.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Kontynuować działania pedagoga i psychologa szkolnego z zakresu przezwyciężania trudności uczniów.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8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6878" y="605309"/>
            <a:ext cx="10437134" cy="5809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Podczas badania ewaluacyjnego zespół ds. ewaluacji szukał odpowiedzi na następujące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pytania kluczowe: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Jak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rozpoznaje możliwości psychofizyczne i potrzeby rozwojowe uczniów? </a:t>
            </a:r>
          </a:p>
          <a:p>
            <a:pPr marL="0" lvl="0" indent="0">
              <a:buNone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jaki sposób szkoła wspiera uczniów w zakresie przezwyciężania trudności ucznia wynikające z jego sytuacji?</a:t>
            </a:r>
          </a:p>
          <a:p>
            <a:pPr marL="0" lvl="0" indent="0">
              <a:buNone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Jakie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najistotniejsze działania podejmowane przez szkołę w zakresie organizacji pomocy psychologiczno-pedagogicznej?</a:t>
            </a:r>
          </a:p>
          <a:p>
            <a:pPr marL="0" indent="0">
              <a:buNone/>
            </a:pPr>
            <a:endParaRPr lang="pl-PL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Kryteria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ewaluacji: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Szkoła gromadzi informacje od uczniów i ich rodziców na temat potrzeb rozwojowych uczniów i rozpoznaje możliwości psychofizyczne uczniów;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Szkoła indywidualizuje procesy edukacyjne w odniesieniu do potrzeb ucznia;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Szkoła pomaga w przezwyciężaniu trudności ucznia;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Zajęcia z zakresu pomocy psychologiczno-pedagogicznej są prowadzone zgodnie z potrzebami każdego ucznia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80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9453" y="267394"/>
            <a:ext cx="9419702" cy="6184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Badaniem zostały objęte następujące podmioty szkoły: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uczniowie klas V i II gimnazjum (97 uczniów, 91%);</a:t>
            </a:r>
          </a:p>
          <a:p>
            <a:pPr lvl="0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rodzice uczniów klas V i II gimnazjum (67 rodziców, 63%);</a:t>
            </a:r>
          </a:p>
          <a:p>
            <a:pPr lvl="0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nauczyciele (30 osób);</a:t>
            </a:r>
          </a:p>
          <a:p>
            <a:pPr lvl="0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szkoły;</a:t>
            </a:r>
          </a:p>
          <a:p>
            <a:pPr lvl="0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 szkoły;</a:t>
            </a:r>
          </a:p>
          <a:p>
            <a:pPr lvl="0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psycholog szkoły.</a:t>
            </a:r>
          </a:p>
          <a:p>
            <a:pPr marL="0" indent="0">
              <a:buNone/>
            </a:pPr>
            <a:endParaRPr lang="pl-PL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Techniki i narzędzia badawcze: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Wywiad – arkusz wywiadu;</a:t>
            </a:r>
          </a:p>
          <a:p>
            <a:pPr lvl="0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Badanie ankietowe – kwestionariusz ankiety.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79850" y="248992"/>
            <a:ext cx="3791635" cy="72980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978795"/>
            <a:ext cx="9329552" cy="5731098"/>
          </a:xfrm>
        </p:spPr>
        <p:txBody>
          <a:bodyPr/>
          <a:lstStyle/>
          <a:p>
            <a:pPr marL="4572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Ad. 1. Jak szkoła rozpoznaje możliwości psychofizyczne i potrzeby rozwojowe uczniów?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Szkoła gromadzi informacje od uczniów i ich rodziców na temat potrzeb rozwojowych uczniów i rozpoznaje ich możliwości psychofizyczne;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pl-PL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Przedmiotem 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badania było zdobycie informacji na temat w jaki sposób nauczyciele i wychowawcy zdobywają i gromadzą w/w informacje. Czy istnieje współpraca na poziomie nauczyciel-uczeń i nauczyciel-rodzic w tym zakresie</a:t>
            </a: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341842"/>
              </p:ext>
            </p:extLst>
          </p:nvPr>
        </p:nvGraphicFramePr>
        <p:xfrm>
          <a:off x="343011" y="614030"/>
          <a:ext cx="11415400" cy="589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721217" y="244698"/>
            <a:ext cx="387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Ankieta do nauczycieli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4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46657"/>
              </p:ext>
            </p:extLst>
          </p:nvPr>
        </p:nvGraphicFramePr>
        <p:xfrm>
          <a:off x="270456" y="154546"/>
          <a:ext cx="11603865" cy="6503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50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8186" y="283335"/>
            <a:ext cx="676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Ankiety do uczniów:</a:t>
            </a:r>
            <a:endParaRPr lang="pl-PL" b="1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957759916"/>
              </p:ext>
            </p:extLst>
          </p:nvPr>
        </p:nvGraphicFramePr>
        <p:xfrm>
          <a:off x="463639" y="759855"/>
          <a:ext cx="11230378" cy="5795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218103031"/>
              </p:ext>
            </p:extLst>
          </p:nvPr>
        </p:nvGraphicFramePr>
        <p:xfrm>
          <a:off x="270457" y="386366"/>
          <a:ext cx="11449318" cy="609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8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stawa">
  <a:themeElements>
    <a:clrScheme name="Zielonożółty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155</TotalTime>
  <Words>2140</Words>
  <Application>Microsoft Office PowerPoint</Application>
  <PresentationFormat>Panoramiczny</PresentationFormat>
  <Paragraphs>134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Calibri</vt:lpstr>
      <vt:lpstr>Corbel</vt:lpstr>
      <vt:lpstr>Symbol</vt:lpstr>
      <vt:lpstr>Times New Roman</vt:lpstr>
      <vt:lpstr>Podstawa</vt:lpstr>
      <vt:lpstr>RAPORT EWALUACJI WEWNĄTRZSZKOLNEJ W ROKU SZKOLNYM 2017/2018</vt:lpstr>
      <vt:lpstr>Prezentacja programu PowerPoint</vt:lpstr>
      <vt:lpstr>Prezentacja programu PowerPoint</vt:lpstr>
      <vt:lpstr>Prezentacja programu PowerPoint</vt:lpstr>
      <vt:lpstr>Wyniki ewaluacji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EWALUACJI WEWNĄTRZSZKOLNEJ W ROKU SZKOLNYM 2017/2018</dc:title>
  <dc:creator>ppe-user</dc:creator>
  <cp:lastModifiedBy>Admin</cp:lastModifiedBy>
  <cp:revision>16</cp:revision>
  <dcterms:created xsi:type="dcterms:W3CDTF">2018-05-02T12:17:35Z</dcterms:created>
  <dcterms:modified xsi:type="dcterms:W3CDTF">2018-05-07T11:05:32Z</dcterms:modified>
</cp:coreProperties>
</file>