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1" r:id="rId4"/>
    <p:sldId id="258" r:id="rId5"/>
    <p:sldId id="259" r:id="rId6"/>
    <p:sldId id="265" r:id="rId7"/>
    <p:sldId id="266" r:id="rId8"/>
    <p:sldId id="260" r:id="rId9"/>
    <p:sldId id="267" r:id="rId10"/>
    <p:sldId id="268" r:id="rId11"/>
    <p:sldId id="269" r:id="rId12"/>
  </p:sldIdLst>
  <p:sldSz cx="12192000" cy="6858000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8FC64-6482-4893-BB93-059619D5EBED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5BB47-E6CC-4C09-A7BB-689CDDC91A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33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F3FE-21F1-452A-A220-D71C09E7192F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620F5D-A534-4F91-B720-7CB52EBB4A6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SFERY ROZWOJU DZIECKA </a:t>
            </a:r>
            <a:br>
              <a:rPr lang="pl-PL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I 5-LETNIEGO </a:t>
            </a:r>
            <a:endParaRPr lang="pl-PL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30160"/>
            <a:ext cx="4185623" cy="33041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chętnie słucha długich historii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rozumie niektóre przeciwieństwa, np. mały – duży, suchy – mokry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zna większość kolorów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zadaje mnóstwo pytań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potrafi się bawić w jedną zabawę 10–15 minut</a:t>
            </a:r>
            <a:endParaRPr lang="pl-PL" dirty="0">
              <a:latin typeface="Calibri" panose="020F0502020204030204" charset="0"/>
            </a:endParaRPr>
          </a:p>
          <a:p>
            <a:endParaRPr lang="pl-PL" dirty="0"/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30160"/>
            <a:ext cx="4185617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odróżnia fantazję od rzeczywistości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zapamiętuje opowiadane historie i chce żeby je kontynuować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tworzy własne opowiadania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umie pogrupować przedmioty, np. wg. wielkości</a:t>
            </a:r>
            <a:endParaRPr lang="pl-PL" dirty="0">
              <a:latin typeface="Calibri" panose="020F0502020204030204" charset="0"/>
            </a:endParaRPr>
          </a:p>
          <a:p>
            <a:endParaRPr lang="pl-PL" dirty="0">
              <a:latin typeface="Calibri" panose="020F0502020204030204" charset="0"/>
            </a:endParaRP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30160"/>
            <a:ext cx="4185623" cy="330411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zna piosenki i wierszyki, czasem sam układa piosenki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pamięta imiona i nazwy, np. przedmiotów, zwierząt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mówi w sposób zrozumiały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lubi się bawić w zabawy tematyczne, np. </a:t>
            </a:r>
            <a:r>
              <a:rPr lang="pl-PL">
                <a:latin typeface="Calibri" panose="020F0502020204030204" charset="0"/>
                <a:sym typeface="+mn-ea"/>
              </a:rPr>
              <a:t>w sklep, wyścigi samochodowe, teatr</a:t>
            </a:r>
            <a:endParaRPr lang="pl-PL" dirty="0">
              <a:latin typeface="Calibri" panose="020F0502020204030204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30160"/>
            <a:ext cx="4185617" cy="33041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Jego zabawy są coraz bardziej rozbudowane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Potrafi napisać cyfry od 1-5</a:t>
            </a:r>
            <a:endParaRPr lang="pl-PL" dirty="0">
              <a:latin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Potrafi napisać swoje imię </a:t>
            </a:r>
            <a:endParaRPr lang="pl-PL" dirty="0">
              <a:latin typeface="Calibri" panose="020F0502020204030204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7685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ROZWÓJ FIZYCZNY I MOTORYCZNY</a:t>
            </a:r>
            <a:endParaRPr lang="pl-PL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675745" y="1301035"/>
            <a:ext cx="4185623" cy="566670"/>
          </a:xfrm>
        </p:spPr>
        <p:txBody>
          <a:bodyPr/>
          <a:lstStyle/>
          <a:p>
            <a:pPr algn="ctr"/>
            <a:r>
              <a:rPr lang="pl-PL" dirty="0" smtClean="0"/>
              <a:t>DZIECKO 4 - LETNIE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75745" y="1867491"/>
            <a:ext cx="4185623" cy="35299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Ma wszystkie zęby mleczne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swobodnie porusza się chodząc i biegając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zmiany wzrostu i wagi ciała są znacznie mniejsze niż do tej pory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wzrost sprawności z zakresu motoryki małej, np. wycinanie, przyklejanie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5088383" y="1301017"/>
            <a:ext cx="4185618" cy="476518"/>
          </a:xfrm>
        </p:spPr>
        <p:txBody>
          <a:bodyPr/>
          <a:lstStyle/>
          <a:p>
            <a:pPr algn="ctr"/>
            <a:r>
              <a:rPr lang="pl-PL" dirty="0" smtClean="0"/>
              <a:t>DZIECKO 5 – LETNIE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088384" y="1867491"/>
            <a:ext cx="4185617" cy="352998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Może tracić pierwsze mleczaki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Rozróżnia prawą i lewą stronę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Pisze parę liter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Rysuje postać człowieka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Używa sztućców, kroi nożem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Jest sprawny fizycznie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 Wiąże buty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latin typeface="Calibri" panose="020F050202020403020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0" y="1980679"/>
            <a:ext cx="4185623" cy="576262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677650" y="1332544"/>
            <a:ext cx="4185623" cy="4418624"/>
          </a:xfrm>
        </p:spPr>
        <p:txBody>
          <a:bodyPr>
            <a:normAutofit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pojawiają się proste ruchy, które łączone są w kombinacje ruchowe, np. bieg i skok, bieg i kopnięcie piłki, chwyt i rzut piłką.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O 4-latkach mówi się, że są nie do opanowania w każdym rodzaju aktywności. Jest to spowodowane dużą potrzebą ruchu. Dziecko 4-letnie nie potrafi długo skupić się na wykonywanej czynności, dlatego często zmienia rodzaje zajęcia ruchowego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>
          <a:xfrm>
            <a:off x="5088384" y="1332544"/>
            <a:ext cx="4185617" cy="4418623"/>
          </a:xfrm>
        </p:spPr>
        <p:txBody>
          <a:bodyPr>
            <a:normAutofit fontScale="25000"/>
          </a:bodyPr>
          <a:lstStyle/>
          <a:p>
            <a:pPr>
              <a:lnSpc>
                <a:spcPct val="150000"/>
              </a:lnSpc>
            </a:pPr>
            <a:r>
              <a:rPr lang="pl-PL" sz="7200" dirty="0">
                <a:latin typeface="Calibri" panose="020F0502020204030204" charset="0"/>
                <a:sym typeface="+mn-ea"/>
              </a:rPr>
              <a:t> Potrafi się umyć, ubrać, zjeść,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7200" dirty="0">
                <a:latin typeface="Calibri" panose="020F0502020204030204" charset="0"/>
                <a:sym typeface="+mn-ea"/>
              </a:rPr>
              <a:t>skorzystać z toalety samodzielnie</a:t>
            </a:r>
          </a:p>
          <a:p>
            <a:pPr>
              <a:lnSpc>
                <a:spcPct val="150000"/>
              </a:lnSpc>
            </a:pPr>
            <a:r>
              <a:rPr lang="pl-PL" sz="7200" dirty="0">
                <a:latin typeface="Calibri" panose="020F0502020204030204" charset="0"/>
                <a:sym typeface="+mn-ea"/>
              </a:rPr>
              <a:t>    Jeździ na 4 kołowym rowerze,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7200" dirty="0">
                <a:latin typeface="Calibri" panose="020F0502020204030204" charset="0"/>
                <a:sym typeface="+mn-ea"/>
              </a:rPr>
              <a:t>czasem na 2 kołowym</a:t>
            </a:r>
          </a:p>
          <a:p>
            <a:pPr>
              <a:lnSpc>
                <a:spcPct val="150000"/>
              </a:lnSpc>
            </a:pPr>
            <a:r>
              <a:rPr lang="pl-PL" sz="7200" dirty="0">
                <a:latin typeface="Calibri" panose="020F0502020204030204" charset="0"/>
                <a:sym typeface="+mn-ea"/>
              </a:rPr>
              <a:t>    Umie wycinać nożyczkami po zaznaczonej linii</a:t>
            </a:r>
          </a:p>
          <a:p>
            <a:pPr>
              <a:lnSpc>
                <a:spcPct val="150000"/>
              </a:lnSpc>
            </a:pPr>
            <a:r>
              <a:rPr lang="pl-PL" sz="7200" dirty="0">
                <a:latin typeface="Calibri" panose="020F0502020204030204" charset="0"/>
                <a:sym typeface="+mn-ea"/>
              </a:rPr>
              <a:t>    Próbuje wykonywać skomplikowane ćwiczenia gimnastyczne, np. stawać na głowie</a:t>
            </a:r>
          </a:p>
          <a:p>
            <a:pPr>
              <a:lnSpc>
                <a:spcPct val="150000"/>
              </a:lnSpc>
            </a:pPr>
            <a:r>
              <a:rPr lang="pl-PL" sz="7200" dirty="0">
                <a:latin typeface="Calibri" panose="020F0502020204030204" charset="0"/>
                <a:sym typeface="+mn-ea"/>
              </a:rPr>
              <a:t>    Skacze na jednej lub drugiej nodze naprzemiennie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5719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675745" y="1049628"/>
            <a:ext cx="4185623" cy="811369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675745" y="1236372"/>
            <a:ext cx="4185623" cy="4804991"/>
          </a:xfrm>
        </p:spPr>
        <p:txBody>
          <a:bodyPr>
            <a:normAutofit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chłopcy uzyskują lepsze wyniki w czynnościach wymagających więcej energii i siły, dziewczynki zaś przewyższają chłopców w czynnościach motorycznych (skakanka) oraz precyzji (rysowanie, pisanie).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W zakresie motoryki małej dzieci 4-letnie są coraz bardziej samodzielne w ubieraniu i rozbieraniu, jedzeniu. W rysunkach stosują schematy przedmiotów i człowieka, komponują rysunek o wielu obiektach. </a:t>
            </a:r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KJK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4"/>
          </p:nvPr>
        </p:nvSpPr>
        <p:spPr>
          <a:xfrm>
            <a:off x="5088384" y="1236238"/>
            <a:ext cx="4185617" cy="45860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Tworzy rozbudowane budowle z klocków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Skacze na skakance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Koloruje obrazki nie wychodząc za linie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ROZWÓJ SPOŁECZNY I EMOCJONALNY </a:t>
            </a:r>
            <a:endParaRPr lang="pl-PL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675745" y="1354533"/>
            <a:ext cx="4185623" cy="576262"/>
          </a:xfrm>
        </p:spPr>
        <p:txBody>
          <a:bodyPr/>
          <a:lstStyle/>
          <a:p>
            <a:r>
              <a:rPr lang="pl-PL" dirty="0" smtClean="0"/>
              <a:t>DZIECKO 4 - LETNIE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75745" y="2387360"/>
            <a:ext cx="4185623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Uważnie przygląda się kolegom, obserwuje ich zachowania i jego skutki, sposoby zabawy oraz emocje - jest obserwatorem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Dąży do celu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Potrafi określić niektóre emocje, uczucia drugiej osoby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5088383" y="1354533"/>
            <a:ext cx="4185618" cy="576262"/>
          </a:xfrm>
        </p:spPr>
        <p:txBody>
          <a:bodyPr/>
          <a:lstStyle/>
          <a:p>
            <a:r>
              <a:rPr lang="pl-PL" dirty="0" smtClean="0"/>
              <a:t>DZIECKO 5 - LETNIE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088384" y="2387360"/>
            <a:ext cx="4185617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Stabilny emocjonalnie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Przyjacielski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Związany emocjonalnie z mamą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Chętny do współpracy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Posłuszny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Samodzielnie wymyśla zabawy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" y="1776730"/>
            <a:ext cx="4185920" cy="4785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Wzrasta zasób słownikowy dziecka, potrafi już wypowiedzieć prawie wszystkie głoski (jeszcze bez </a:t>
            </a:r>
            <a:r>
              <a:rPr lang="pl-PL" dirty="0" err="1">
                <a:latin typeface="Calibri" panose="020F0502020204030204" charset="0"/>
                <a:sym typeface="+mn-ea"/>
              </a:rPr>
              <a:t>sz</a:t>
            </a:r>
            <a:r>
              <a:rPr lang="pl-PL" dirty="0">
                <a:latin typeface="Calibri" panose="020F0502020204030204" charset="0"/>
                <a:sym typeface="+mn-ea"/>
              </a:rPr>
              <a:t>, </a:t>
            </a:r>
            <a:r>
              <a:rPr lang="pl-PL" dirty="0" err="1">
                <a:latin typeface="Calibri" panose="020F0502020204030204" charset="0"/>
                <a:sym typeface="+mn-ea"/>
              </a:rPr>
              <a:t>cz</a:t>
            </a:r>
            <a:r>
              <a:rPr lang="pl-PL" dirty="0">
                <a:latin typeface="Calibri" panose="020F0502020204030204" charset="0"/>
                <a:sym typeface="+mn-ea"/>
              </a:rPr>
              <a:t>, ż, </a:t>
            </a:r>
            <a:r>
              <a:rPr lang="pl-PL" dirty="0" err="1">
                <a:latin typeface="Calibri" panose="020F0502020204030204" charset="0"/>
                <a:sym typeface="+mn-ea"/>
              </a:rPr>
              <a:t>dż</a:t>
            </a:r>
            <a:r>
              <a:rPr lang="pl-PL" dirty="0">
                <a:latin typeface="Calibri" panose="020F0502020204030204" charset="0"/>
                <a:sym typeface="+mn-ea"/>
              </a:rPr>
              <a:t>, niekiedy r), 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Wzrasta potrzeba kontaktów społecznych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Pojawiają się pierwsze sympatie i przyjaźnie.</a:t>
            </a:r>
          </a:p>
          <a:p>
            <a:pPr>
              <a:lnSpc>
                <a:spcPct val="100000"/>
              </a:lnSpc>
            </a:pPr>
            <a:endParaRPr lang="pl-PL" dirty="0">
              <a:latin typeface="Calibri" panose="020F0502020204030204" charset="0"/>
              <a:sym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76490"/>
            <a:ext cx="4185617" cy="3304117"/>
          </a:xfrm>
        </p:spPr>
        <p:txBody>
          <a:bodyPr>
            <a:normAutofit fontScale="60000"/>
          </a:bodyPr>
          <a:lstStyle/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Chętnie bawi się z dziećmi</a:t>
            </a:r>
          </a:p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Bywa nieśmiały</a:t>
            </a:r>
          </a:p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Lubi się popisywać siłą, zręcznością</a:t>
            </a:r>
          </a:p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Zaczyna się wstydzić „ nie patrzcie, kiedy się rozbieram” </a:t>
            </a:r>
          </a:p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Lepiej panuje nad swoim zachowaniem</a:t>
            </a:r>
          </a:p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charset="0"/>
                <a:sym typeface="+mn-ea"/>
              </a:rPr>
              <a:t>    Zależy mu na uznaniu dorosłych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" y="1272540"/>
            <a:ext cx="4185920" cy="47688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  <a:sym typeface="+mn-ea"/>
              </a:rPr>
              <a:t>Czterolatki są w stanie dostosować się do próśb i zaleceń rodziców oraz kulturowych norm, bez konieczności zewnętrznej kontroli. Mają świadomość, że w różnych miejscach panują różne zasady zachowania i należy dostosować się do nich. Dziecko jest zdolne do refleksji nad własnym zachowaniem i potrafi je ocenić.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>
              <a:latin typeface="Calibri" panose="020F050202020403020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255" y="1272540"/>
            <a:ext cx="4185920" cy="4768850"/>
          </a:xfrm>
        </p:spPr>
        <p:txBody>
          <a:bodyPr>
            <a:normAutofit/>
          </a:bodyPr>
          <a:lstStyle/>
          <a:p>
            <a:r>
              <a:rPr lang="pl-PL" dirty="0">
                <a:latin typeface="Calibri" panose="020F0502020204030204" charset="0"/>
                <a:sym typeface="+mn-ea"/>
              </a:rPr>
              <a:t>    Stara się zrealizować cel, który sobie postawił, np.: zbudowanie wieży z klocków</a:t>
            </a:r>
          </a:p>
          <a:p>
            <a:endParaRPr lang="pl-PL" dirty="0">
              <a:latin typeface="Calibri" panose="020F0502020204030204" charset="0"/>
              <a:sym typeface="+mn-ea"/>
            </a:endParaRPr>
          </a:p>
          <a:p>
            <a:r>
              <a:rPr lang="pl-PL" dirty="0">
                <a:latin typeface="Calibri" panose="020F0502020204030204" charset="0"/>
                <a:sym typeface="+mn-ea"/>
              </a:rPr>
              <a:t>    Dba o swoich przyjaciół</a:t>
            </a:r>
          </a:p>
          <a:p>
            <a:r>
              <a:rPr lang="pl-PL" dirty="0">
                <a:latin typeface="Calibri" panose="020F0502020204030204" charset="0"/>
                <a:sym typeface="+mn-ea"/>
              </a:rPr>
              <a:t>    Czasem krytykuje lub zawstydza inne dzieci, wytykając im błędy</a:t>
            </a:r>
          </a:p>
          <a:p>
            <a:r>
              <a:rPr lang="pl-PL" dirty="0">
                <a:latin typeface="Calibri" panose="020F0502020204030204" charset="0"/>
                <a:sym typeface="+mn-ea"/>
              </a:rPr>
              <a:t>    Rozumie dowcipy, lubi zabawiać dorosłych</a:t>
            </a:r>
          </a:p>
          <a:p>
            <a:r>
              <a:rPr lang="pl-PL" dirty="0">
                <a:latin typeface="Calibri" panose="020F0502020204030204" charset="0"/>
                <a:sym typeface="+mn-ea"/>
              </a:rPr>
              <a:t>    Chce być pomocny w domu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ROZWÓJ INTELEKTUALNY </a:t>
            </a:r>
            <a:endParaRPr lang="pl-PL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675745" y="1585038"/>
            <a:ext cx="4185623" cy="576262"/>
          </a:xfrm>
        </p:spPr>
        <p:txBody>
          <a:bodyPr/>
          <a:lstStyle/>
          <a:p>
            <a:r>
              <a:rPr lang="pl-PL" dirty="0" smtClean="0"/>
              <a:t>DZIECKO 4 – LETNIE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77650" y="2394345"/>
            <a:ext cx="4185623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zna około 1500 słów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ma jeszcze problem z używaniem zaimków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rozróżnia, gdzie jest: przód, tył, na górze, pod spodem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potrafi policzyć do czterech i więcej</a:t>
            </a:r>
          </a:p>
          <a:p>
            <a:pPr>
              <a:lnSpc>
                <a:spcPct val="100000"/>
              </a:lnSpc>
            </a:pPr>
            <a:endParaRPr lang="pl-PL" sz="6000" dirty="0">
              <a:latin typeface="Calibri" panose="020F0502020204030204" charset="0"/>
            </a:endParaRPr>
          </a:p>
          <a:p>
            <a:pPr>
              <a:lnSpc>
                <a:spcPct val="100000"/>
              </a:lnSpc>
            </a:pPr>
            <a:endParaRPr lang="pl-PL" sz="5400" dirty="0">
              <a:latin typeface="Calibri" panose="020F0502020204030204" charset="0"/>
            </a:endParaRPr>
          </a:p>
          <a:p>
            <a:pPr>
              <a:lnSpc>
                <a:spcPct val="100000"/>
              </a:lnSpc>
            </a:pPr>
            <a:endParaRPr lang="pl-PL" sz="5400" dirty="0">
              <a:latin typeface="Calibri" panose="020F0502020204030204" charset="0"/>
            </a:endParaRPr>
          </a:p>
          <a:p>
            <a:endParaRPr lang="pl-PL" sz="4000" dirty="0">
              <a:latin typeface="Calibri" panose="020F0502020204030204" charset="0"/>
            </a:endParaRP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861688" y="1585038"/>
            <a:ext cx="4185618" cy="576262"/>
          </a:xfrm>
        </p:spPr>
        <p:txBody>
          <a:bodyPr/>
          <a:lstStyle/>
          <a:p>
            <a:r>
              <a:rPr lang="pl-PL" dirty="0" smtClean="0"/>
              <a:t>DZIECKO 5 - LETNIE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088384" y="2394345"/>
            <a:ext cx="4185617" cy="33041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jego mowa jest płynna i poprawna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</a:rPr>
              <a:t>      lubi argumentować używając słów: ponieważ; dlatego, że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zna dużo wyrazów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może czytać pojedyncze litery lub słowa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    Tworzy zdania złożone z 6-8 wyrazów</a:t>
            </a:r>
          </a:p>
          <a:p>
            <a:pPr>
              <a:lnSpc>
                <a:spcPct val="150000"/>
              </a:lnSpc>
            </a:pPr>
            <a:r>
              <a:rPr lang="pl-PL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77125"/>
            <a:ext cx="4185623" cy="33041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</a:rPr>
              <a:t>może pisac pierwsze liery i np. swoje imię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zaczyna rozumieć następstwo czasów, wie, że kiedy wstanie, jest śniadanie, potem drugie śniadanie, obiad…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pyta, co oznaczają różne słowa</a:t>
            </a:r>
            <a:endParaRPr lang="pl-PL" dirty="0">
              <a:latin typeface="Calibri" panose="020F0502020204030204" charset="0"/>
            </a:endParaRPr>
          </a:p>
          <a:p>
            <a:endParaRPr lang="pl-PL" dirty="0">
              <a:latin typeface="Calibri" panose="020F0502020204030204" charset="0"/>
            </a:endParaRPr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77125"/>
            <a:ext cx="4185617" cy="330411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libri" panose="020F0502020204030204" charset="0"/>
                <a:sym typeface="+mn-ea"/>
              </a:rPr>
              <a:t>          Nazywa kolory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Zapamiętuje adresy i numery telefonów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Liczy do 10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Rozumie znaczenie przeciwieństw i podobieństw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Rozumie znaczenia następstwa czasu , np. dziś , jutro, rano, wieczorem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charset="0"/>
                <a:sym typeface="+mn-ea"/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777</Words>
  <Application>Microsoft Office PowerPoint</Application>
  <PresentationFormat>Panoramiczny</PresentationFormat>
  <Paragraphs>108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Faseta</vt:lpstr>
      <vt:lpstr>SFERY ROZWOJU DZIECKA  4 I 5-LETNIEGO </vt:lpstr>
      <vt:lpstr>ROZWÓJ FIZYCZNY I MOTORYCZNY</vt:lpstr>
      <vt:lpstr>Prezentacja programu PowerPoint</vt:lpstr>
      <vt:lpstr>K</vt:lpstr>
      <vt:lpstr>ROZWÓJ SPOŁECZNY I EMOCJONALNY </vt:lpstr>
      <vt:lpstr>Prezentacja programu PowerPoint</vt:lpstr>
      <vt:lpstr>Prezentacja programu PowerPoint</vt:lpstr>
      <vt:lpstr>ROZWÓJ INTELEKTUALNY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SFERY ROZWOJU DZIECKA  4 I 5-LETNIEGO</dc:title>
  <dc:creator>monika</dc:creator>
  <cp:lastModifiedBy>Użytkownik systemu Windows</cp:lastModifiedBy>
  <cp:revision>10</cp:revision>
  <cp:lastPrinted>2019-01-28T09:59:21Z</cp:lastPrinted>
  <dcterms:created xsi:type="dcterms:W3CDTF">2017-09-05T18:02:00Z</dcterms:created>
  <dcterms:modified xsi:type="dcterms:W3CDTF">2019-01-28T10:00:18Z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