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8B63-3E00-4A2A-B5FC-63EDC04793DA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DB23-B3FD-4A9A-87D8-51C89E29A3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785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8B63-3E00-4A2A-B5FC-63EDC04793DA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DB23-B3FD-4A9A-87D8-51C89E29A3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6890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8B63-3E00-4A2A-B5FC-63EDC04793DA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DB23-B3FD-4A9A-87D8-51C89E29A3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113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8B63-3E00-4A2A-B5FC-63EDC04793DA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DB23-B3FD-4A9A-87D8-51C89E29A3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613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8B63-3E00-4A2A-B5FC-63EDC04793DA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DB23-B3FD-4A9A-87D8-51C89E29A3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020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8B63-3E00-4A2A-B5FC-63EDC04793DA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DB23-B3FD-4A9A-87D8-51C89E29A3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134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8B63-3E00-4A2A-B5FC-63EDC04793DA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DB23-B3FD-4A9A-87D8-51C89E29A3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684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8B63-3E00-4A2A-B5FC-63EDC04793DA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DB23-B3FD-4A9A-87D8-51C89E29A3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675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8B63-3E00-4A2A-B5FC-63EDC04793DA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DB23-B3FD-4A9A-87D8-51C89E29A3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303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8B63-3E00-4A2A-B5FC-63EDC04793DA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DB23-B3FD-4A9A-87D8-51C89E29A3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808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8B63-3E00-4A2A-B5FC-63EDC04793DA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DB23-B3FD-4A9A-87D8-51C89E29A3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641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18B63-3E00-4A2A-B5FC-63EDC04793DA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DDB23-B3FD-4A9A-87D8-51C89E29A3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77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Slovenská medzivojnová literatúra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0160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Medzivojnová próza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Rôznorodosť tak ako aj v poézii, viaceré umelecké smery, orientácie a generácie</a:t>
            </a:r>
          </a:p>
          <a:p>
            <a:r>
              <a:rPr lang="sk-SK" dirty="0" smtClean="0"/>
              <a:t>Tematika: vojnové zážitky, spomienky na mladosť, nové udalosti spoločnosti</a:t>
            </a:r>
          </a:p>
          <a:p>
            <a:r>
              <a:rPr lang="sk-SK" dirty="0" smtClean="0"/>
              <a:t>Tri generácie: staršia- Kukučín, Tajovský, Timrava, stredná- </a:t>
            </a:r>
            <a:r>
              <a:rPr lang="sk-SK" dirty="0" err="1" smtClean="0"/>
              <a:t>Jesenský</a:t>
            </a:r>
            <a:r>
              <a:rPr lang="sk-SK" dirty="0" smtClean="0"/>
              <a:t>, </a:t>
            </a:r>
            <a:r>
              <a:rPr lang="sk-SK" dirty="0" err="1" smtClean="0"/>
              <a:t>Nádaši-Jégé</a:t>
            </a:r>
            <a:endParaRPr lang="sk-SK" dirty="0"/>
          </a:p>
          <a:p>
            <a:r>
              <a:rPr lang="sk-SK" dirty="0" smtClean="0"/>
              <a:t>Nastupujúca: </a:t>
            </a:r>
            <a:r>
              <a:rPr lang="sk-SK" dirty="0" err="1" smtClean="0"/>
              <a:t>Cíger-Hronský</a:t>
            </a:r>
            <a:r>
              <a:rPr lang="sk-SK" dirty="0" smtClean="0"/>
              <a:t>, Hrušovský, </a:t>
            </a:r>
            <a:r>
              <a:rPr lang="sk-SK" dirty="0" err="1" smtClean="0"/>
              <a:t>Vámoš</a:t>
            </a:r>
            <a:r>
              <a:rPr lang="sk-SK" dirty="0" smtClean="0"/>
              <a:t>, Milo </a:t>
            </a:r>
            <a:r>
              <a:rPr lang="sk-SK" dirty="0" err="1" smtClean="0"/>
              <a:t>Urba</a:t>
            </a:r>
            <a:r>
              <a:rPr lang="sk-SK" dirty="0" smtClean="0"/>
              <a:t>, </a:t>
            </a:r>
            <a:r>
              <a:rPr lang="sk-SK" dirty="0" err="1" smtClean="0"/>
              <a:t>naturisti</a:t>
            </a:r>
            <a:endParaRPr lang="sk-SK" dirty="0" smtClean="0"/>
          </a:p>
          <a:p>
            <a:r>
              <a:rPr lang="sk-SK" dirty="0" smtClean="0"/>
              <a:t>Z hľadiska prístupu: vrcholný realizmus- naturalizmus (</a:t>
            </a:r>
            <a:r>
              <a:rPr lang="sk-SK" dirty="0" err="1" smtClean="0"/>
              <a:t>Jégé</a:t>
            </a:r>
            <a:r>
              <a:rPr lang="sk-SK" dirty="0" smtClean="0"/>
              <a:t>), expresionizmus (Milo Urban), </a:t>
            </a:r>
            <a:r>
              <a:rPr lang="sk-SK" dirty="0" err="1" smtClean="0"/>
              <a:t>ornamentalizmus</a:t>
            </a:r>
            <a:r>
              <a:rPr lang="sk-SK" dirty="0" smtClean="0"/>
              <a:t> (</a:t>
            </a:r>
            <a:r>
              <a:rPr lang="sk-SK" dirty="0" err="1" smtClean="0"/>
              <a:t>Cíger-Hronský</a:t>
            </a:r>
            <a:r>
              <a:rPr lang="sk-SK" dirty="0" smtClean="0"/>
              <a:t>), naturizmus (Chrobák, Ondrejov, </a:t>
            </a:r>
            <a:r>
              <a:rPr lang="sk-SK" dirty="0" err="1" smtClean="0"/>
              <a:t>Figuli</a:t>
            </a:r>
            <a:r>
              <a:rPr lang="sk-SK" dirty="0" smtClean="0"/>
              <a:t>, </a:t>
            </a:r>
            <a:r>
              <a:rPr lang="sk-SK" dirty="0" err="1"/>
              <a:t>Š</a:t>
            </a:r>
            <a:r>
              <a:rPr lang="sk-SK" dirty="0" err="1" smtClean="0"/>
              <a:t>vantner</a:t>
            </a:r>
            <a:r>
              <a:rPr lang="sk-SK" dirty="0" smtClean="0"/>
              <a:t>)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42915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L. </a:t>
            </a:r>
            <a:r>
              <a:rPr lang="sk-SK" dirty="0" err="1" smtClean="0"/>
              <a:t>Nádaši</a:t>
            </a:r>
            <a:r>
              <a:rPr lang="sk-SK" dirty="0" smtClean="0"/>
              <a:t> –</a:t>
            </a:r>
            <a:r>
              <a:rPr lang="sk-SK" dirty="0" err="1" smtClean="0"/>
              <a:t>Jégé</a:t>
            </a:r>
            <a:r>
              <a:rPr lang="sk-SK" dirty="0" smtClean="0"/>
              <a:t>: Adam </a:t>
            </a:r>
            <a:r>
              <a:rPr lang="sk-SK" dirty="0" err="1" smtClean="0"/>
              <a:t>Šangala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sk-SK" dirty="0"/>
              <a:t>Hlavnou postavou románu je mladý muž zo sedliackej rodiny Adam </a:t>
            </a:r>
            <a:r>
              <a:rPr lang="sk-SK" dirty="0" err="1"/>
              <a:t>Šangala</a:t>
            </a:r>
            <a:r>
              <a:rPr lang="sk-SK" dirty="0"/>
              <a:t>, ktorý sa dostáva do zložitého procesu politických a náboženských intríg. Adamov život je poznačený istou osudovosťou. Adam uteká z domu v strachu pred trestom smrti obesením. Je odsúdený v neprítomnosti za to, že ako poddaný udrel pána. Adam sa na svojej ceste stretáva s rôznymi ľuďmi, ktorí symbolizujú jednotlivé spoločenské vrstvy. Stretáva evanjelického kňaza Konôpku a zisťuje, že ľudí nemožno posudzovať podľa vierovyznania. Hoci je katolík, stáva sa jeho priateľom a dokonca ho bráni v čase prenasledovania nekatolíkov v Trnave, za čo ho odsúdia na smrť a obesia. V diele vystupujú aj členovia šľachtickej  rodiny </a:t>
            </a:r>
            <a:r>
              <a:rPr lang="sk-SK" dirty="0" err="1"/>
              <a:t>Praskovských</a:t>
            </a:r>
            <a:r>
              <a:rPr lang="sk-SK" dirty="0"/>
              <a:t>, ktorých autor vykreslil ako výrazne negatívne postavy. Kritizuje najmä ich nemorálnosť a náboženskú nestálosť</a:t>
            </a:r>
            <a:r>
              <a:rPr lang="sk-SK" dirty="0" smtClean="0"/>
              <a:t>.</a:t>
            </a:r>
          </a:p>
          <a:p>
            <a:pPr lvl="0"/>
            <a:r>
              <a:rPr lang="sk-SK" dirty="0" smtClean="0"/>
              <a:t>Naturalizmus v diele: opis smrti, primitívneho stredovekého liečenia, obrazy miest a špinavých ulíc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64531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Milo Urban: Živý bič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25000" lnSpcReduction="20000"/>
          </a:bodyPr>
          <a:lstStyle/>
          <a:p>
            <a:r>
              <a:rPr lang="sk-SK" sz="6400" dirty="0">
                <a:latin typeface="Times New Roman" pitchFamily="18" charset="0"/>
                <a:cs typeface="Times New Roman" pitchFamily="18" charset="0"/>
              </a:rPr>
              <a:t>Je to tzv. </a:t>
            </a:r>
            <a:r>
              <a:rPr lang="sk-SK" sz="6400" dirty="0" err="1">
                <a:latin typeface="Times New Roman" pitchFamily="18" charset="0"/>
                <a:cs typeface="Times New Roman" pitchFamily="18" charset="0"/>
              </a:rPr>
              <a:t>unanimistický</a:t>
            </a:r>
            <a:r>
              <a:rPr lang="sk-SK" sz="6400" dirty="0">
                <a:latin typeface="Times New Roman" pitchFamily="18" charset="0"/>
                <a:cs typeface="Times New Roman" pitchFamily="18" charset="0"/>
              </a:rPr>
              <a:t> román (</a:t>
            </a:r>
            <a:r>
              <a:rPr lang="sk-SK" sz="6400" dirty="0" err="1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sk-SK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6400" dirty="0" err="1">
                <a:latin typeface="Times New Roman" pitchFamily="18" charset="0"/>
                <a:cs typeface="Times New Roman" pitchFamily="18" charset="0"/>
              </a:rPr>
              <a:t>anima</a:t>
            </a:r>
            <a:r>
              <a:rPr lang="sk-SK" sz="6400" dirty="0">
                <a:latin typeface="Times New Roman" pitchFamily="18" charset="0"/>
                <a:cs typeface="Times New Roman" pitchFamily="18" charset="0"/>
              </a:rPr>
              <a:t> – jedna duša, román v ktorom je kolektívny hrdina) Dej románu sa odohráva v dedine Ráztoky v čase 1. svetovej vojny. Román má dve časti. Prvá časť románu s názvom Stratené ruky symbolizuje všetkých, ktorých si vzala vojna. Druhá časť románu s názvom Adam Hlavaj je venovaná tejto hlavnej postave.</a:t>
            </a:r>
          </a:p>
          <a:p>
            <a:r>
              <a:rPr lang="sk-SK" sz="6400" b="1" dirty="0">
                <a:latin typeface="Times New Roman" pitchFamily="18" charset="0"/>
                <a:cs typeface="Times New Roman" pitchFamily="18" charset="0"/>
              </a:rPr>
              <a:t>Dej</a:t>
            </a:r>
            <a:r>
              <a:rPr lang="sk-SK" sz="6400" dirty="0">
                <a:latin typeface="Times New Roman" pitchFamily="18" charset="0"/>
                <a:cs typeface="Times New Roman" pitchFamily="18" charset="0"/>
              </a:rPr>
              <a:t>: Hlavné postavy románu sú Adam Hlavaj, jeho žena Eva, ich syn Adamko a ďalší obyvatelia obce Ráztoky. Adam a Eva žijú šťastne a harmonicky až do dňa, kedy vypukne vojna. Adam odchádza na front a Eva ostáva sama. Ide za miestnym notárom </a:t>
            </a:r>
            <a:r>
              <a:rPr lang="sk-SK" sz="6400" dirty="0" err="1">
                <a:latin typeface="Times New Roman" pitchFamily="18" charset="0"/>
                <a:cs typeface="Times New Roman" pitchFamily="18" charset="0"/>
              </a:rPr>
              <a:t>Okolickým</a:t>
            </a:r>
            <a:r>
              <a:rPr lang="sk-SK" sz="6400" dirty="0">
                <a:latin typeface="Times New Roman" pitchFamily="18" charset="0"/>
                <a:cs typeface="Times New Roman" pitchFamily="18" charset="0"/>
              </a:rPr>
              <a:t>, aby jej pomohol Adama z vojny </a:t>
            </a:r>
            <a:r>
              <a:rPr lang="sk-SK" sz="6400" dirty="0" err="1">
                <a:latin typeface="Times New Roman" pitchFamily="18" charset="0"/>
                <a:cs typeface="Times New Roman" pitchFamily="18" charset="0"/>
              </a:rPr>
              <a:t>vyreklamovať</a:t>
            </a:r>
            <a:r>
              <a:rPr lang="sk-SK" sz="6400" dirty="0">
                <a:latin typeface="Times New Roman" pitchFamily="18" charset="0"/>
                <a:cs typeface="Times New Roman" pitchFamily="18" charset="0"/>
              </a:rPr>
              <a:t>. (ak bol v dome iba jeden muž, živiteľ rodiny, bola možnosť oslobodiť ho od vojenskej služby). </a:t>
            </a:r>
            <a:r>
              <a:rPr lang="sk-SK" sz="6400" dirty="0" err="1">
                <a:latin typeface="Times New Roman" pitchFamily="18" charset="0"/>
                <a:cs typeface="Times New Roman" pitchFamily="18" charset="0"/>
              </a:rPr>
              <a:t>Okolický</a:t>
            </a:r>
            <a:r>
              <a:rPr lang="sk-SK" sz="6400" dirty="0">
                <a:latin typeface="Times New Roman" pitchFamily="18" charset="0"/>
                <a:cs typeface="Times New Roman" pitchFamily="18" charset="0"/>
              </a:rPr>
              <a:t> zneužije situáciu a Evu znásilní. Tento násilný čin nanešťastie neostane bez následkov a Eva zistí, že je tehotná. </a:t>
            </a:r>
            <a:r>
              <a:rPr lang="sk-SK" sz="6400" dirty="0" err="1">
                <a:latin typeface="Times New Roman" pitchFamily="18" charset="0"/>
                <a:cs typeface="Times New Roman" pitchFamily="18" charset="0"/>
              </a:rPr>
              <a:t>Okolický</a:t>
            </a:r>
            <a:r>
              <a:rPr lang="sk-SK" sz="6400" dirty="0">
                <a:latin typeface="Times New Roman" pitchFamily="18" charset="0"/>
                <a:cs typeface="Times New Roman" pitchFamily="18" charset="0"/>
              </a:rPr>
              <a:t> sa jej vyhráža že ak prezradí čo sa stalo, zariadi aby sa Adam dostal do prvej línie, kde </a:t>
            </a:r>
            <a:r>
              <a:rPr lang="sk-SK" sz="64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sk-SK" sz="6400" dirty="0">
                <a:latin typeface="Times New Roman" pitchFamily="18" charset="0"/>
                <a:cs typeface="Times New Roman" pitchFamily="18" charset="0"/>
              </a:rPr>
              <a:t> padnúť. Eva zo strachu mlčí. Celá dedina sa postaví proti nej, odsúdia ju ako ženu bez cti a odvrátia sa od nej. Eva porodí dieťa, ktoré v čase epidémie kiahní zomrie. Nešťastná zo svojho osudu, trpiaca opovrhnutím dedinčanov pri ceste cez lávku ponad hlbočinu padá do rieky a utopí sa. Adam prestane dostávať listy z domu, je nepokojný a preto dezertuje. Po dlhej a namáhavej ceste prichádza domov, kde zistí, že Eva umrela. Podnapitý sluha notára </a:t>
            </a:r>
            <a:r>
              <a:rPr lang="sk-SK" sz="6400" dirty="0" err="1">
                <a:latin typeface="Times New Roman" pitchFamily="18" charset="0"/>
                <a:cs typeface="Times New Roman" pitchFamily="18" charset="0"/>
              </a:rPr>
              <a:t>Okolického</a:t>
            </a:r>
            <a:r>
              <a:rPr lang="sk-SK" sz="6400" dirty="0">
                <a:latin typeface="Times New Roman" pitchFamily="18" charset="0"/>
                <a:cs typeface="Times New Roman" pitchFamily="18" charset="0"/>
              </a:rPr>
              <a:t> vyzradí Adamovi pravdu o zločine, ktorého sa dopustil </a:t>
            </a:r>
            <a:r>
              <a:rPr lang="sk-SK" sz="6400" dirty="0" err="1">
                <a:latin typeface="Times New Roman" pitchFamily="18" charset="0"/>
                <a:cs typeface="Times New Roman" pitchFamily="18" charset="0"/>
              </a:rPr>
              <a:t>Okolický</a:t>
            </a:r>
            <a:r>
              <a:rPr lang="sk-SK" sz="6400" dirty="0">
                <a:latin typeface="Times New Roman" pitchFamily="18" charset="0"/>
                <a:cs typeface="Times New Roman" pitchFamily="18" charset="0"/>
              </a:rPr>
              <a:t> na Eve. Adam chce zabiť </a:t>
            </a:r>
            <a:r>
              <a:rPr lang="sk-SK" sz="6400" dirty="0" err="1">
                <a:latin typeface="Times New Roman" pitchFamily="18" charset="0"/>
                <a:cs typeface="Times New Roman" pitchFamily="18" charset="0"/>
              </a:rPr>
              <a:t>Okolického</a:t>
            </a:r>
            <a:r>
              <a:rPr lang="sk-SK" sz="6400" dirty="0">
                <a:latin typeface="Times New Roman" pitchFamily="18" charset="0"/>
                <a:cs typeface="Times New Roman" pitchFamily="18" charset="0"/>
              </a:rPr>
              <a:t>. Do toho však prichádza koniec vojny, ktorý sprevádza dedinská vzbura. Ľudia trápení vojnou chcú pomstiť všetky krivdy, ktoré počas vojny zažili. Dozvedia sa pravdu o Evinom tehotenstve a počas vzbury chytia </a:t>
            </a:r>
            <a:r>
              <a:rPr lang="sk-SK" sz="6400" dirty="0" err="1">
                <a:latin typeface="Times New Roman" pitchFamily="18" charset="0"/>
                <a:cs typeface="Times New Roman" pitchFamily="18" charset="0"/>
              </a:rPr>
              <a:t>Okolického</a:t>
            </a:r>
            <a:r>
              <a:rPr lang="sk-SK" sz="6400" dirty="0">
                <a:latin typeface="Times New Roman" pitchFamily="18" charset="0"/>
                <a:cs typeface="Times New Roman" pitchFamily="18" charset="0"/>
              </a:rPr>
              <a:t> a priviažu ho do vody na mieste, kde sa utopila Eva. </a:t>
            </a:r>
            <a:r>
              <a:rPr lang="sk-SK" sz="6400" dirty="0" err="1">
                <a:latin typeface="Times New Roman" pitchFamily="18" charset="0"/>
                <a:cs typeface="Times New Roman" pitchFamily="18" charset="0"/>
              </a:rPr>
              <a:t>Okolický</a:t>
            </a:r>
            <a:r>
              <a:rPr lang="sk-SK" sz="6400" dirty="0">
                <a:latin typeface="Times New Roman" pitchFamily="18" charset="0"/>
                <a:cs typeface="Times New Roman" pitchFamily="18" charset="0"/>
              </a:rPr>
              <a:t> vo vode umiera. </a:t>
            </a:r>
          </a:p>
          <a:p>
            <a:pPr lvl="0"/>
            <a:r>
              <a:rPr lang="sk-SK" sz="6400" dirty="0">
                <a:latin typeface="Times New Roman" pitchFamily="18" charset="0"/>
                <a:cs typeface="Times New Roman" pitchFamily="18" charset="0"/>
              </a:rPr>
              <a:t>okrem tragédie rodiny </a:t>
            </a:r>
            <a:r>
              <a:rPr lang="sk-SK" sz="6400" dirty="0" err="1">
                <a:latin typeface="Times New Roman" pitchFamily="18" charset="0"/>
                <a:cs typeface="Times New Roman" pitchFamily="18" charset="0"/>
              </a:rPr>
              <a:t>Hlavajovcov</a:t>
            </a:r>
            <a:r>
              <a:rPr lang="sk-SK" sz="6400" dirty="0">
                <a:latin typeface="Times New Roman" pitchFamily="18" charset="0"/>
                <a:cs typeface="Times New Roman" pitchFamily="18" charset="0"/>
              </a:rPr>
              <a:t> autor opisuje aj iné postavy poznačené vojnou. Sú to napríklad Ondrej Koreň – vojnový invalid, ktorý sa vracia z frontu bez ruky, nemý a so zjazvenou tvárou, stará </a:t>
            </a:r>
            <a:r>
              <a:rPr lang="sk-SK" sz="6400" dirty="0" err="1">
                <a:latin typeface="Times New Roman" pitchFamily="18" charset="0"/>
                <a:cs typeface="Times New Roman" pitchFamily="18" charset="0"/>
              </a:rPr>
              <a:t>Ilčíčka</a:t>
            </a:r>
            <a:r>
              <a:rPr lang="sk-SK" sz="6400" dirty="0">
                <a:latin typeface="Times New Roman" pitchFamily="18" charset="0"/>
                <a:cs typeface="Times New Roman" pitchFamily="18" charset="0"/>
              </a:rPr>
              <a:t>, ktorá stratila vo vojne jediného syna Štefana, ktorého popravili počas výcviku, keď sa vzoprel nezmyselnému šikanovaniu veliteľa. </a:t>
            </a:r>
          </a:p>
          <a:p>
            <a:pPr lvl="0"/>
            <a:r>
              <a:rPr lang="sk-SK" sz="6400" dirty="0">
                <a:latin typeface="Times New Roman" pitchFamily="18" charset="0"/>
                <a:cs typeface="Times New Roman" pitchFamily="18" charset="0"/>
              </a:rPr>
              <a:t>Román Živý bič autor neskôr doplnil románmi </a:t>
            </a:r>
            <a:r>
              <a:rPr lang="sk-SK" sz="6400" b="1" dirty="0">
                <a:latin typeface="Times New Roman" pitchFamily="18" charset="0"/>
                <a:cs typeface="Times New Roman" pitchFamily="18" charset="0"/>
              </a:rPr>
              <a:t>Hmly na úsvite</a:t>
            </a:r>
            <a:r>
              <a:rPr lang="sk-SK" sz="6400" dirty="0">
                <a:latin typeface="Times New Roman" pitchFamily="18" charset="0"/>
                <a:cs typeface="Times New Roman" pitchFamily="18" charset="0"/>
              </a:rPr>
              <a:t> a </a:t>
            </a:r>
            <a:r>
              <a:rPr lang="sk-SK" sz="6400" b="1" dirty="0">
                <a:latin typeface="Times New Roman" pitchFamily="18" charset="0"/>
                <a:cs typeface="Times New Roman" pitchFamily="18" charset="0"/>
              </a:rPr>
              <a:t>V osídlach</a:t>
            </a:r>
            <a:r>
              <a:rPr lang="sk-SK" sz="6400" dirty="0">
                <a:latin typeface="Times New Roman" pitchFamily="18" charset="0"/>
                <a:cs typeface="Times New Roman" pitchFamily="18" charset="0"/>
              </a:rPr>
              <a:t>, kde ďalej mapoval osudy obyvateľov Ráztok, pričom sa </a:t>
            </a:r>
            <a:r>
              <a:rPr lang="sk-SK" sz="6400" dirty="0" err="1">
                <a:latin typeface="Times New Roman" pitchFamily="18" charset="0"/>
                <a:cs typeface="Times New Roman" pitchFamily="18" charset="0"/>
              </a:rPr>
              <a:t>venoal</a:t>
            </a:r>
            <a:r>
              <a:rPr lang="sk-SK" sz="6400" dirty="0">
                <a:latin typeface="Times New Roman" pitchFamily="18" charset="0"/>
                <a:cs typeface="Times New Roman" pitchFamily="18" charset="0"/>
              </a:rPr>
              <a:t> najmä postave Adama Hlavaja a jeho syna Adama.</a:t>
            </a:r>
          </a:p>
          <a:p>
            <a:r>
              <a:rPr lang="sk-SK" sz="43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1252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Jozef </a:t>
            </a:r>
            <a:r>
              <a:rPr lang="sk-SK" dirty="0" err="1" smtClean="0"/>
              <a:t>Cíger</a:t>
            </a:r>
            <a:r>
              <a:rPr lang="sk-SK" dirty="0" smtClean="0"/>
              <a:t> Hronský: Jozef Mak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sk-SK" dirty="0"/>
              <a:t>Dej románu sa odohráva na dedine, hlavnou postavou románu je obyčajný dedinský človek Jozef Mak (meno Mak je symbolické, Jozef Mak je nevýrazný ako zrnko maku), autor ho nazýva </a:t>
            </a:r>
            <a:r>
              <a:rPr lang="sk-SK" dirty="0" err="1"/>
              <a:t>človek-milión</a:t>
            </a:r>
            <a:r>
              <a:rPr lang="sk-SK" dirty="0"/>
              <a:t>, teda bežný človek, jeden z mnohých. Jozef je </a:t>
            </a:r>
            <a:r>
              <a:rPr lang="sk-SK" dirty="0" err="1"/>
              <a:t>nemanželsý</a:t>
            </a:r>
            <a:r>
              <a:rPr lang="sk-SK" dirty="0"/>
              <a:t> syn, ktorého mala jeho matka až ako vdova, čo poznačilo jeho život. Má staršieho brata Jana, ktorý Jozefa neustále ponižuje, až kým ho nedonúti odísť z domu do služby. Jozef sa po čase vracia a začína stavať nový dom. So svojou frajerkou Marou plánujú spoločnú budúcnosť. Do toho však prichádza vojna a Jozef odchádza na front. Po návrate z vojny zistí, že jeho brat Jano sa nasťahoval do jeho nového domu a vzal si za ženu Maru. V tomto kritickom životnom momente sa Jozef správa ako pasívny typ človeka, nebúri sa </a:t>
            </a:r>
            <a:r>
              <a:rPr lang="sk-SK" dirty="0" err="1"/>
              <a:t>vôči</a:t>
            </a:r>
            <a:r>
              <a:rPr lang="sk-SK" dirty="0"/>
              <a:t> svojmu osudu, ale prijíma jeho údery. Po čase sa zblíži s chorou </a:t>
            </a:r>
            <a:r>
              <a:rPr lang="sk-SK" dirty="0" err="1"/>
              <a:t>Julou</a:t>
            </a:r>
            <a:r>
              <a:rPr lang="sk-SK" dirty="0"/>
              <a:t>, s ktorou sa ožení a majú dve deti. Jula ticho trpí, lebo si uvedomuje že Jozef ju neľúbi. Mara, ktorá je nešťastná vo vzťahu s Janom sa snaží opäť nadviazať vzťah s Jozefom. Ten ju ale odmieta. Mara začne piť a nakoniec sa v stave </a:t>
            </a:r>
            <a:r>
              <a:rPr lang="sk-SK" dirty="0" err="1"/>
              <a:t>opilosti</a:t>
            </a:r>
            <a:r>
              <a:rPr lang="sk-SK" dirty="0"/>
              <a:t> utopí. Jula ochorie a umiera. V okamihu jej smrti si Jozef uvedomí, že túto ženu skutočne miloval a rozhodne sa v budúcnosti žiť pre svoje deti. Záver románu obsahuje hlavnú myšlienku diela – „Trp Jozef Mak, </a:t>
            </a:r>
            <a:r>
              <a:rPr lang="sk-SK" dirty="0" err="1"/>
              <a:t>človek-milión</a:t>
            </a:r>
            <a:r>
              <a:rPr lang="sk-SK" dirty="0"/>
              <a:t> si, nuž vydržíš všetko.“ Touto myšlienkou autor vyjadruje životnú filozofiu obyčajného dedinského človeka, ktorou je schopnosť znášať utrpenie. </a:t>
            </a:r>
            <a:r>
              <a:rPr lang="sk-SK" dirty="0" smtClean="0"/>
              <a:t>– fatalistický román  </a:t>
            </a:r>
            <a:endParaRPr lang="sk-SK" dirty="0"/>
          </a:p>
          <a:p>
            <a:pPr lvl="0"/>
            <a:r>
              <a:rPr lang="sk-SK" dirty="0" err="1"/>
              <a:t>J.C.Hronský</a:t>
            </a:r>
            <a:r>
              <a:rPr lang="sk-SK" dirty="0"/>
              <a:t> po nástupe komunizmu emigroval do Južnej Ameriky, po roku 1945 patril na Slovensku ku zakázaným autorom.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69328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Próza naturizmu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Chrobák, </a:t>
            </a:r>
            <a:r>
              <a:rPr lang="sk-SK" dirty="0" err="1" smtClean="0"/>
              <a:t>Figuli</a:t>
            </a:r>
            <a:r>
              <a:rPr lang="sk-SK" dirty="0" smtClean="0"/>
              <a:t>, </a:t>
            </a:r>
            <a:r>
              <a:rPr lang="sk-SK" dirty="0" err="1" smtClean="0"/>
              <a:t>Švantner</a:t>
            </a:r>
            <a:r>
              <a:rPr lang="sk-SK" dirty="0" smtClean="0"/>
              <a:t>- viď 3. ročník</a:t>
            </a:r>
          </a:p>
          <a:p>
            <a:r>
              <a:rPr lang="sk-SK" dirty="0" smtClean="0"/>
              <a:t>Ľudo Ondrejov: </a:t>
            </a:r>
            <a:r>
              <a:rPr lang="sk-SK" b="1" dirty="0"/>
              <a:t>– </a:t>
            </a:r>
            <a:r>
              <a:rPr lang="sk-SK" dirty="0"/>
              <a:t>predstaviteľ tzv. folklórneho naturizmu. Vo svojich dielach využíval prvky ľudovej slovesnosti, najmä zbojnícke legendy, piesne a povesti. Jeho najznámejším dielom je tzv. zbojnícka trilógia – </a:t>
            </a:r>
            <a:r>
              <a:rPr lang="sk-SK" b="1" dirty="0"/>
              <a:t>Zbojnícka mladosť, Jerguš </a:t>
            </a:r>
            <a:r>
              <a:rPr lang="sk-SK" b="1" dirty="0" err="1"/>
              <a:t>Lapin</a:t>
            </a:r>
            <a:r>
              <a:rPr lang="sk-SK" b="1" dirty="0"/>
              <a:t>, Na zemi sú tvoje hviezdy</a:t>
            </a:r>
            <a:endParaRPr lang="sk-SK" dirty="0"/>
          </a:p>
          <a:p>
            <a:r>
              <a:rPr lang="sk-SK" dirty="0"/>
              <a:t>všetky romány majú spoločnú ústrednú postavu – Jerguša </a:t>
            </a:r>
            <a:r>
              <a:rPr lang="sk-SK" dirty="0" err="1"/>
              <a:t>Lapina</a:t>
            </a:r>
            <a:r>
              <a:rPr lang="sk-SK" dirty="0"/>
              <a:t>. Je to dieťa, ktoré autor označuje za dieťa prírody. Vyrastá so svojou matkou a súrodencami na samote zvanej Zbojnícky tanec. Z rozprávania ľudí vie, že jeho otec bol zbojník. Jerguš je spokojný uprostred prírody, je jej súčasťou, pozná jej zákonitosti. Naopak cudzí mu je svet mesta, kde prežíva úzkosť a pocity nespravodlivosti. Vo svojich románoch autor prechádza až do obdobia SNP, kde sa Jerguš </a:t>
            </a:r>
            <a:r>
              <a:rPr lang="sk-SK" dirty="0" err="1"/>
              <a:t>Lapin</a:t>
            </a:r>
            <a:r>
              <a:rPr lang="sk-SK" dirty="0"/>
              <a:t> spomína ako legendárny partizánsky veliteľ</a:t>
            </a:r>
          </a:p>
        </p:txBody>
      </p:sp>
    </p:spTree>
    <p:extLst>
      <p:ext uri="{BB962C8B-B14F-4D97-AF65-F5344CB8AC3E}">
        <p14:creationId xmlns:p14="http://schemas.microsoft.com/office/powerpoint/2010/main" val="1692908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Medzivojnová dráma</a:t>
            </a:r>
            <a:br>
              <a:rPr lang="sk-SK" dirty="0" smtClean="0"/>
            </a:br>
            <a:r>
              <a:rPr lang="sk-SK" dirty="0" smtClean="0"/>
              <a:t>Ivan Stodola: Bačova žena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dirty="0" smtClean="0"/>
              <a:t>Tragédia v troch dejstvách, korene v antickej tragédii, námet z liptovských hôr</a:t>
            </a:r>
          </a:p>
          <a:p>
            <a:r>
              <a:rPr lang="sk-SK" dirty="0" smtClean="0"/>
              <a:t>Štyri motívy: Evina láska k deťom, tvrdá sociálna skutočnosť (vysťahovalectvo, chudoba), údajná smrť Ondreja, nenávisť Ondrejovej matky k Eve (podnecovateľka zla)</a:t>
            </a:r>
          </a:p>
          <a:p>
            <a:r>
              <a:rPr lang="sk-SK" dirty="0" smtClean="0"/>
              <a:t>Eva bola vydatá za Ondreja, odišiel do Ameriky zarobiť peniaze, zasypalo ho pri banskom nešťastí a domov prišla správa o jeho úmrtí. Eva najprv čakala aj so synom Ondrejkom, no potom sa vydala za druhého baču Miša, ktorý sa z Ameriky vrátil, spolu mali druhého syna Miška. Prvé dejstvo začína novinou , ktorú prináša Mišo večer domov: </a:t>
            </a:r>
            <a:r>
              <a:rPr lang="sk-SK" dirty="0" err="1" smtClean="0"/>
              <a:t>svätojurské</a:t>
            </a:r>
            <a:r>
              <a:rPr lang="sk-SK" dirty="0" smtClean="0"/>
              <a:t> panstvo aj s kaštieľom kúpil nový pán z Ameriky. Ukáže sa, že Evina svokra mala pravdu a jej syn Ondrej žije, on kúpil majetky a napísal ich na svoju ženu. Eva sa dostáva do konfliktu, hlavne vnútorného, situácia akoby nemala riešenie, otvorený konflikt prebieha medzi dvoma mužmi, </a:t>
            </a:r>
            <a:r>
              <a:rPr lang="sk-SK" dirty="0" err="1" smtClean="0"/>
              <a:t>Ondro</a:t>
            </a:r>
            <a:r>
              <a:rPr lang="sk-SK" dirty="0" smtClean="0"/>
              <a:t> navrhne Mišovi, aby odišiel do Ameriky, že mu zoženie miesto v baniach, zaplatí lístok a dá mu 5000 dolárov, Mišo súhlasí, ale chce zobrať aj Evu so synmi. S tým nesúhlasí Ondrej, chce si nechať svojho syna. Strhne sa medzi nimi bitka so sekerami.</a:t>
            </a:r>
          </a:p>
          <a:p>
            <a:r>
              <a:rPr lang="sk-SK" dirty="0" smtClean="0"/>
              <a:t>Riešenie nájde Eva, prebodne sa nožom na salaši, ktorý doniesla valachom pri odovzdávaní salaša novému bačovi.</a:t>
            </a:r>
          </a:p>
        </p:txBody>
      </p:sp>
    </p:spTree>
    <p:extLst>
      <p:ext uri="{BB962C8B-B14F-4D97-AF65-F5344CB8AC3E}">
        <p14:creationId xmlns:p14="http://schemas.microsoft.com/office/powerpoint/2010/main" val="2273143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Spoločenské pomery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Obdobie vzniku prvej ČSR (1918-1938)</a:t>
            </a:r>
          </a:p>
          <a:p>
            <a:r>
              <a:rPr lang="sk-SK" dirty="0" smtClean="0"/>
              <a:t>Slovenčina- štátny jazyk na území Slovenska</a:t>
            </a:r>
          </a:p>
          <a:p>
            <a:r>
              <a:rPr lang="sk-SK" dirty="0" smtClean="0"/>
              <a:t>1919- SND, Univerzita Komenského</a:t>
            </a:r>
          </a:p>
          <a:p>
            <a:r>
              <a:rPr lang="sk-SK" dirty="0" smtClean="0"/>
              <a:t>Obnovenie činnosti Matice slovenskej a jej pobočiek, zakladanie vydavateľstiev, novín a časopisov, obnovenie Slovenských pohľadov</a:t>
            </a:r>
          </a:p>
          <a:p>
            <a:r>
              <a:rPr lang="sk-SK" dirty="0" smtClean="0"/>
              <a:t>Časopis Elán, Svojeť, Tvorba, DAV</a:t>
            </a:r>
          </a:p>
          <a:p>
            <a:r>
              <a:rPr lang="sk-SK" dirty="0" smtClean="0"/>
              <a:t>Koncom 30. rokov – šírenie fašizmu aj u nás, 14.marca 1939- Slovenský štát</a:t>
            </a:r>
          </a:p>
        </p:txBody>
      </p:sp>
    </p:spTree>
    <p:extLst>
      <p:ext uri="{BB962C8B-B14F-4D97-AF65-F5344CB8AC3E}">
        <p14:creationId xmlns:p14="http://schemas.microsoft.com/office/powerpoint/2010/main" val="299653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Medzivojnová poézia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Staršia generácia nadväzuje na hviezdoslavovskú tradíciu, mladí autori hľadajú nové cesty a formy</a:t>
            </a:r>
          </a:p>
          <a:p>
            <a:r>
              <a:rPr lang="sk-SK" dirty="0" err="1" smtClean="0"/>
              <a:t>Obraovský</a:t>
            </a:r>
            <a:r>
              <a:rPr lang="sk-SK" dirty="0" smtClean="0"/>
              <a:t> príval západnej poézie- preklady najmä z </a:t>
            </a:r>
            <a:r>
              <a:rPr lang="sk-SK" dirty="0" err="1" smtClean="0"/>
              <a:t>francúžštiny</a:t>
            </a:r>
            <a:endParaRPr lang="sk-SK" dirty="0" smtClean="0"/>
          </a:p>
          <a:p>
            <a:r>
              <a:rPr lang="sk-SK" dirty="0" smtClean="0"/>
              <a:t>Charakteristická je rôznorodosť smerov – nástup moderny a avantgárd:</a:t>
            </a:r>
          </a:p>
          <a:p>
            <a:r>
              <a:rPr lang="sk-SK" dirty="0" smtClean="0"/>
              <a:t>Vitalizmus (Smrek), </a:t>
            </a:r>
            <a:r>
              <a:rPr lang="sk-SK" dirty="0" err="1" smtClean="0"/>
              <a:t>novosymbolizmus</a:t>
            </a:r>
            <a:r>
              <a:rPr lang="sk-SK" dirty="0" smtClean="0"/>
              <a:t> (</a:t>
            </a:r>
            <a:r>
              <a:rPr lang="sk-SK" dirty="0" err="1" smtClean="0"/>
              <a:t>E.B.Lukáč</a:t>
            </a:r>
            <a:r>
              <a:rPr lang="sk-SK" dirty="0" smtClean="0"/>
              <a:t>)-viď prezentácia </a:t>
            </a:r>
          </a:p>
          <a:p>
            <a:r>
              <a:rPr lang="sk-SK" dirty="0" smtClean="0"/>
              <a:t>Ľavicová avantgarda (L. Novomeský)</a:t>
            </a:r>
          </a:p>
          <a:p>
            <a:r>
              <a:rPr lang="sk-SK" dirty="0" smtClean="0"/>
              <a:t>Nadrealizmus –</a:t>
            </a:r>
            <a:r>
              <a:rPr lang="sk-SK" dirty="0" err="1" smtClean="0"/>
              <a:t>avantgard</a:t>
            </a:r>
            <a:r>
              <a:rPr lang="de-DE" dirty="0" smtClean="0"/>
              <a:t>a </a:t>
            </a:r>
            <a:r>
              <a:rPr lang="en-US" dirty="0" smtClean="0"/>
              <a:t>`38</a:t>
            </a:r>
            <a:endParaRPr lang="sk-SK" dirty="0" smtClean="0"/>
          </a:p>
          <a:p>
            <a:r>
              <a:rPr lang="sk-SK" dirty="0" smtClean="0"/>
              <a:t>Katolícka moderna</a:t>
            </a:r>
          </a:p>
          <a:p>
            <a:r>
              <a:rPr lang="sk-SK" dirty="0" smtClean="0"/>
              <a:t>Individuálne formovaní autori</a:t>
            </a:r>
          </a:p>
        </p:txBody>
      </p:sp>
    </p:spTree>
    <p:extLst>
      <p:ext uri="{BB962C8B-B14F-4D97-AF65-F5344CB8AC3E}">
        <p14:creationId xmlns:p14="http://schemas.microsoft.com/office/powerpoint/2010/main" val="1860879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Ladislav Novomeský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r>
              <a:rPr lang="sk-SK" dirty="0" smtClean="0"/>
              <a:t>Básne s novou tematikou, sociálna problematika a téma mesta</a:t>
            </a:r>
          </a:p>
          <a:p>
            <a:r>
              <a:rPr lang="sk-SK" dirty="0" smtClean="0"/>
              <a:t>Zb. Nedeľa- básne pod vplyvom českého poetizmu, díva sa na svet očami zrobenej slúžky, prostitútky, na ktorú nečaká láska, chlapca s TBC, ktorý neznáša súcit, sám autor chce pomôcť svojou „</a:t>
            </a:r>
            <a:r>
              <a:rPr lang="sk-SK" dirty="0" err="1" smtClean="0"/>
              <a:t>piseňou</a:t>
            </a:r>
            <a:r>
              <a:rPr lang="sk-SK" dirty="0" smtClean="0"/>
              <a:t>“ , no cíti , že nemá dosť síl, aby to zmenil</a:t>
            </a:r>
          </a:p>
          <a:p>
            <a:r>
              <a:rPr lang="sk-SK" dirty="0" smtClean="0"/>
              <a:t>Nové formy- báseň biografia a autobiografia, balada, príbeh, no predovšetkým pásmo – báseň Nedeľa</a:t>
            </a:r>
          </a:p>
          <a:p>
            <a:r>
              <a:rPr lang="sk-SK" dirty="0" smtClean="0"/>
              <a:t>Používa až nepoetický jazyk kvôli autentickosti, zvukomaľbu, úsporný výraz, veľmi koncentrovaný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01988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Ndrealizmus</a:t>
            </a:r>
            <a:r>
              <a:rPr lang="sk-SK" dirty="0" smtClean="0"/>
              <a:t>: R. </a:t>
            </a:r>
            <a:r>
              <a:rPr lang="sk-SK" dirty="0" err="1" smtClean="0"/>
              <a:t>Fabry</a:t>
            </a:r>
            <a:r>
              <a:rPr lang="sk-SK" dirty="0" smtClean="0"/>
              <a:t>, Š. </a:t>
            </a:r>
            <a:r>
              <a:rPr lang="sk-SK" dirty="0" err="1" smtClean="0"/>
              <a:t>Žáry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Z viacerých avantgardných smerov Európy ovplyvnený práve surrealizmom</a:t>
            </a:r>
          </a:p>
          <a:p>
            <a:r>
              <a:rPr lang="sk-SK" dirty="0" smtClean="0"/>
              <a:t>1938- zborník</a:t>
            </a:r>
            <a:r>
              <a:rPr lang="sk-SK" dirty="0"/>
              <a:t> </a:t>
            </a:r>
            <a:r>
              <a:rPr lang="sk-SK" dirty="0" smtClean="0"/>
              <a:t>Áno a nie (áno pre nové snahy v umení, NIE proti starej metafore a formám, proti meštiactvu a vojne)</a:t>
            </a:r>
          </a:p>
          <a:p>
            <a:r>
              <a:rPr lang="sk-SK" dirty="0" smtClean="0"/>
              <a:t>Rudolf </a:t>
            </a:r>
            <a:r>
              <a:rPr lang="sk-SK" dirty="0" err="1" smtClean="0"/>
              <a:t>Fabry</a:t>
            </a:r>
            <a:r>
              <a:rPr lang="sk-SK" dirty="0" smtClean="0"/>
              <a:t>, Štefan </a:t>
            </a:r>
            <a:r>
              <a:rPr lang="sk-SK" dirty="0" err="1" smtClean="0"/>
              <a:t>Žáry</a:t>
            </a:r>
            <a:r>
              <a:rPr lang="sk-SK" dirty="0" smtClean="0"/>
              <a:t>, Vladimír </a:t>
            </a:r>
            <a:r>
              <a:rPr lang="sk-SK" dirty="0" err="1" smtClean="0"/>
              <a:t>Reisel</a:t>
            </a:r>
            <a:r>
              <a:rPr lang="sk-SK" dirty="0" smtClean="0"/>
              <a:t>, Július </a:t>
            </a:r>
            <a:r>
              <a:rPr lang="sk-SK" dirty="0" err="1" smtClean="0"/>
              <a:t>Lenko</a:t>
            </a:r>
            <a:r>
              <a:rPr lang="sk-SK" dirty="0" smtClean="0"/>
              <a:t>, Ján Rak, Ján Brezina, Pavel </a:t>
            </a:r>
            <a:r>
              <a:rPr lang="sk-SK" dirty="0" err="1" smtClean="0"/>
              <a:t>Bunčák</a:t>
            </a:r>
            <a:endParaRPr lang="sk-SK" dirty="0" smtClean="0"/>
          </a:p>
          <a:p>
            <a:r>
              <a:rPr lang="sk-SK" dirty="0" smtClean="0"/>
              <a:t>Spolupráca s maliarmi a výtvarníkmi (grafika)</a:t>
            </a:r>
          </a:p>
          <a:p>
            <a:r>
              <a:rPr lang="sk-SK" dirty="0" smtClean="0"/>
              <a:t>Šokovať meštiactvo a jeho vkus</a:t>
            </a:r>
            <a:r>
              <a:rPr lang="sk-SK" dirty="0"/>
              <a:t> </a:t>
            </a:r>
            <a:r>
              <a:rPr lang="sk-SK" dirty="0" smtClean="0"/>
              <a:t> kŕčovitou krásou</a:t>
            </a:r>
          </a:p>
          <a:p>
            <a:r>
              <a:rPr lang="sk-SK" dirty="0" err="1" smtClean="0"/>
              <a:t>Polytematické</a:t>
            </a:r>
            <a:r>
              <a:rPr lang="sk-SK" dirty="0" smtClean="0"/>
              <a:t> viacvýznamové básne</a:t>
            </a:r>
          </a:p>
          <a:p>
            <a:r>
              <a:rPr lang="sk-SK" dirty="0" smtClean="0"/>
              <a:t>Voľný verš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50501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Rudolf </a:t>
            </a:r>
            <a:r>
              <a:rPr lang="sk-SK" dirty="0" err="1" smtClean="0"/>
              <a:t>Fabry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dirty="0" smtClean="0"/>
              <a:t>1935- prvá nadrealistická zbierka Uťaté ruky</a:t>
            </a:r>
          </a:p>
          <a:p>
            <a:r>
              <a:rPr lang="sk-SK" dirty="0" smtClean="0"/>
              <a:t>Nekonvenčná, provokatívna zbierka, pokus aj o automatické texty, pásmové skladby, neveršovaný surrealistický text</a:t>
            </a:r>
          </a:p>
          <a:p>
            <a:r>
              <a:rPr lang="sk-SK" dirty="0" smtClean="0"/>
              <a:t>Prvá časť </a:t>
            </a:r>
            <a:r>
              <a:rPr lang="sk-SK" dirty="0" err="1" smtClean="0"/>
              <a:t>zbierky-Prológ</a:t>
            </a:r>
            <a:r>
              <a:rPr lang="sk-SK" dirty="0" smtClean="0"/>
              <a:t> je prečiarknutý, čím zavrhol klasické formy a témy</a:t>
            </a:r>
          </a:p>
          <a:p>
            <a:r>
              <a:rPr lang="sk-SK" dirty="0" smtClean="0"/>
              <a:t>Zbierka obsahuje negativistické obrazy a asociácie- v prvej časti Básne (voľný verš)</a:t>
            </a:r>
          </a:p>
          <a:p>
            <a:r>
              <a:rPr lang="sk-SK" dirty="0" smtClean="0"/>
              <a:t>Druhá časť- Prietrž- automatické texty</a:t>
            </a:r>
          </a:p>
          <a:p>
            <a:r>
              <a:rPr lang="sk-SK" dirty="0" smtClean="0"/>
              <a:t>Tretia časť Fair </a:t>
            </a:r>
            <a:r>
              <a:rPr lang="sk-SK" dirty="0" err="1" smtClean="0"/>
              <a:t>play</a:t>
            </a:r>
            <a:r>
              <a:rPr lang="sk-SK" dirty="0" smtClean="0"/>
              <a:t>- voľným veršom písané asociácie sú pospájané až detsky znejúcimi riekankami </a:t>
            </a:r>
          </a:p>
          <a:p>
            <a:r>
              <a:rPr lang="sk-SK" dirty="0" smtClean="0"/>
              <a:t>Zb. Vodné hodiny </a:t>
            </a:r>
            <a:r>
              <a:rPr lang="sk-SK" dirty="0" err="1" smtClean="0"/>
              <a:t>hodiny</a:t>
            </a:r>
            <a:r>
              <a:rPr lang="sk-SK" dirty="0" smtClean="0"/>
              <a:t> </a:t>
            </a:r>
            <a:r>
              <a:rPr lang="sk-SK" dirty="0" err="1" smtClean="0"/>
              <a:t>piešočné</a:t>
            </a:r>
            <a:endParaRPr lang="sk-SK" dirty="0" smtClean="0"/>
          </a:p>
          <a:p>
            <a:r>
              <a:rPr lang="sk-SK" dirty="0" smtClean="0"/>
              <a:t>zb. Ja je niekto iný vrchol slovenského nadrealizmu z dvoch pásiem: Prvé a druhé stretnutie s </a:t>
            </a:r>
            <a:r>
              <a:rPr lang="sk-SK" dirty="0" err="1" smtClean="0"/>
              <a:t>Féneom</a:t>
            </a:r>
            <a:r>
              <a:rPr lang="sk-SK" dirty="0" smtClean="0"/>
              <a:t> (</a:t>
            </a:r>
            <a:r>
              <a:rPr lang="sk-SK" dirty="0" err="1" smtClean="0"/>
              <a:t>Féneo</a:t>
            </a:r>
            <a:r>
              <a:rPr lang="sk-SK" dirty="0" smtClean="0"/>
              <a:t> je mýtická postava, raz diabol, inokedy básnikovo </a:t>
            </a:r>
            <a:r>
              <a:rPr lang="sk-SK" dirty="0" err="1" smtClean="0"/>
              <a:t>alterego</a:t>
            </a:r>
            <a:r>
              <a:rPr lang="sk-SK" dirty="0" smtClean="0"/>
              <a:t>), v prvej minulosť a tragédie z minulosti ľudstva, apokalyptické obrazy, v druhej prítomnosť a budúcnosť, básnik vedie dialóg sám so sebou- aktívny a pasívny básnik, v závere nádej v lepšiu budúcnosť ľudstva, až utopistické rojčenie</a:t>
            </a:r>
          </a:p>
        </p:txBody>
      </p:sp>
    </p:spTree>
    <p:extLst>
      <p:ext uri="{BB962C8B-B14F-4D97-AF65-F5344CB8AC3E}">
        <p14:creationId xmlns:p14="http://schemas.microsoft.com/office/powerpoint/2010/main" val="4244543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Štefan </a:t>
            </a:r>
            <a:r>
              <a:rPr lang="sk-SK" dirty="0" err="1" smtClean="0"/>
              <a:t>Žáry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Zb. Zvieratník- dominuje úzkosť lyrického subjektu, obrazy smrti, rozkladu a beznádeje, experimentuje s formou, časť textov je poézia v próze</a:t>
            </a:r>
          </a:p>
          <a:p>
            <a:r>
              <a:rPr lang="sk-SK" dirty="0" smtClean="0"/>
              <a:t>V básni Navštívenka predstavuje sám seba, je to jeho vizitka, to čo povie o sebe môže myť všeobecnú platnosť aj o inom človeku, hovorí o mieste svojho narodenia, o dobe keď začal písať. Chce sa zbaviť svojej „horúčky“  a „batoha spleenu“</a:t>
            </a:r>
          </a:p>
          <a:p>
            <a:r>
              <a:rPr lang="sk-SK" dirty="0" smtClean="0"/>
              <a:t>Zb. Stigmatizovaný vek, Pečať plných amfor, Stigmatizovaný vek</a:t>
            </a:r>
          </a:p>
          <a:p>
            <a:r>
              <a:rPr lang="sk-SK" dirty="0" smtClean="0"/>
              <a:t>Výber: Tekutý poľovník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4828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Katolícka moderna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Nebola to ani generácia, ani literárne hnutie, hromadne sa nikdy nestretli</a:t>
            </a:r>
          </a:p>
          <a:p>
            <a:r>
              <a:rPr lang="sk-SK" dirty="0" smtClean="0"/>
              <a:t>Väčšinou </a:t>
            </a:r>
            <a:r>
              <a:rPr lang="sk-SK" dirty="0" err="1" smtClean="0"/>
              <a:t>básnici-katolíci</a:t>
            </a:r>
            <a:r>
              <a:rPr lang="sk-SK" dirty="0" smtClean="0"/>
              <a:t>, mnohí z nich kňazi</a:t>
            </a:r>
          </a:p>
          <a:p>
            <a:r>
              <a:rPr lang="sk-SK" dirty="0" smtClean="0"/>
              <a:t>Zjednocujúca reflexívna poézia, téma Boha a viery</a:t>
            </a:r>
          </a:p>
          <a:p>
            <a:r>
              <a:rPr lang="sk-SK" dirty="0" smtClean="0"/>
              <a:t>1933-Antologia mladej slovenskej poézie Rudolf </a:t>
            </a:r>
            <a:r>
              <a:rPr lang="sk-SK" dirty="0" err="1" smtClean="0"/>
              <a:t>Dilong</a:t>
            </a:r>
            <a:r>
              <a:rPr lang="sk-SK" dirty="0" smtClean="0"/>
              <a:t>, niektorí z ich okolo časopisu Postup</a:t>
            </a:r>
          </a:p>
          <a:p>
            <a:r>
              <a:rPr lang="sk-SK" dirty="0" smtClean="0"/>
              <a:t>Inšpirácia v </a:t>
            </a:r>
            <a:r>
              <a:rPr lang="sk-SK" dirty="0"/>
              <a:t>Č</a:t>
            </a:r>
            <a:r>
              <a:rPr lang="sk-SK" dirty="0" smtClean="0"/>
              <a:t>istej poézii H. </a:t>
            </a:r>
            <a:r>
              <a:rPr lang="sk-SK" dirty="0" err="1" smtClean="0"/>
              <a:t>Bremonda</a:t>
            </a:r>
            <a:r>
              <a:rPr lang="sk-SK" dirty="0" smtClean="0"/>
              <a:t>, </a:t>
            </a:r>
            <a:r>
              <a:rPr lang="sk-SK" dirty="0" err="1" smtClean="0"/>
              <a:t>spiriuálna</a:t>
            </a:r>
            <a:r>
              <a:rPr lang="sk-SK" dirty="0" smtClean="0"/>
              <a:t> poézia</a:t>
            </a:r>
          </a:p>
          <a:p>
            <a:r>
              <a:rPr lang="sk-SK" dirty="0" smtClean="0"/>
              <a:t>Podnety zo symbolizmu aj poetizmu, existencializmu</a:t>
            </a:r>
          </a:p>
          <a:p>
            <a:r>
              <a:rPr lang="sk-SK" dirty="0" smtClean="0"/>
              <a:t>Mnohí z predstaviteľov emigrovali</a:t>
            </a:r>
          </a:p>
          <a:p>
            <a:r>
              <a:rPr lang="sk-SK" dirty="0" smtClean="0"/>
              <a:t>Rudolf </a:t>
            </a:r>
            <a:r>
              <a:rPr lang="sk-SK" dirty="0" err="1" smtClean="0"/>
              <a:t>Dilong</a:t>
            </a:r>
            <a:r>
              <a:rPr lang="sk-SK" dirty="0" smtClean="0"/>
              <a:t>, Janko </a:t>
            </a:r>
            <a:r>
              <a:rPr lang="sk-SK" dirty="0" err="1" smtClean="0"/>
              <a:t>Silan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33515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Rudolf </a:t>
            </a:r>
            <a:r>
              <a:rPr lang="sk-SK" dirty="0" err="1" smtClean="0"/>
              <a:t>Dilong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Najvýznamnejší predstaviteľ katolíckej moderny, františkánsky mních, po 1945 emigroval najprv do Ríma, neskôr do Argentíny a USA, zomrel  v Pittsburghu</a:t>
            </a:r>
          </a:p>
          <a:p>
            <a:r>
              <a:rPr lang="sk-SK" dirty="0" smtClean="0"/>
              <a:t>Rozsiahla tvorba, vyše 100 zbierok básní</a:t>
            </a:r>
          </a:p>
          <a:p>
            <a:r>
              <a:rPr lang="sk-SK" dirty="0" smtClean="0"/>
              <a:t>Metódy surrealizmu aj poetizmu, využíva aj voľný verš a pásmo</a:t>
            </a:r>
          </a:p>
          <a:p>
            <a:r>
              <a:rPr lang="sk-SK" dirty="0" smtClean="0"/>
              <a:t>Motív cesty a pohybu (hľadanie  a smerovanie k Bohu), motív ženy, nie konkrétnej ale ako inšpirátorky, vystupujúcej v spomienkach v spojení s obrazom biblickej Panny Márie</a:t>
            </a:r>
          </a:p>
          <a:p>
            <a:r>
              <a:rPr lang="sk-SK" dirty="0" smtClean="0"/>
              <a:t>Motív svetla a tmy (život a smrť, dobro a zlo, nádeje a hriechu...)</a:t>
            </a:r>
          </a:p>
          <a:p>
            <a:r>
              <a:rPr lang="sk-SK" dirty="0" smtClean="0"/>
              <a:t>Motív rodnej zeme, vlasti</a:t>
            </a:r>
          </a:p>
          <a:p>
            <a:r>
              <a:rPr lang="sk-SK" dirty="0" smtClean="0"/>
              <a:t>Zbierky: Hviezdy a smútok, Helena nosí ľaliu, Mladý svadobník; Ja, svätý František</a:t>
            </a:r>
          </a:p>
          <a:p>
            <a:r>
              <a:rPr lang="sk-SK" dirty="0" smtClean="0"/>
              <a:t>Výber z exilovej tvorby: Ja, Rudolf </a:t>
            </a:r>
            <a:r>
              <a:rPr lang="sk-SK" dirty="0" err="1" smtClean="0"/>
              <a:t>Dilong</a:t>
            </a:r>
            <a:r>
              <a:rPr lang="sk-SK" dirty="0" smtClean="0"/>
              <a:t>, trubadúr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5368891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1188</Words>
  <Application>Microsoft Office PowerPoint</Application>
  <PresentationFormat>Prezentácia na obrazovke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Motív Office</vt:lpstr>
      <vt:lpstr>Slovenská medzivojnová literatúra</vt:lpstr>
      <vt:lpstr>Spoločenské pomery</vt:lpstr>
      <vt:lpstr>Medzivojnová poézia</vt:lpstr>
      <vt:lpstr>Ladislav Novomeský</vt:lpstr>
      <vt:lpstr>Ndrealizmus: R. Fabry, Š. Žáry</vt:lpstr>
      <vt:lpstr>Rudolf Fabry</vt:lpstr>
      <vt:lpstr>Štefan Žáry</vt:lpstr>
      <vt:lpstr>Katolícka moderna</vt:lpstr>
      <vt:lpstr>Rudolf Dilong</vt:lpstr>
      <vt:lpstr>Medzivojnová próza</vt:lpstr>
      <vt:lpstr>L. Nádaši –Jégé: Adam Šangala</vt:lpstr>
      <vt:lpstr>Milo Urban: Živý bič</vt:lpstr>
      <vt:lpstr>Jozef Cíger Hronský: Jozef Mak</vt:lpstr>
      <vt:lpstr>Próza naturizmu</vt:lpstr>
      <vt:lpstr>Medzivojnová dráma Ivan Stodola: Bačova žena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Slovenská medzivojnová literatúra</dc:title>
  <dc:creator>AAAAA</dc:creator>
  <cp:lastModifiedBy>AAAAA</cp:lastModifiedBy>
  <cp:revision>14</cp:revision>
  <dcterms:created xsi:type="dcterms:W3CDTF">2018-10-30T15:35:15Z</dcterms:created>
  <dcterms:modified xsi:type="dcterms:W3CDTF">2018-10-30T17:43:51Z</dcterms:modified>
</cp:coreProperties>
</file>