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256" r:id="rId3"/>
    <p:sldId id="299" r:id="rId4"/>
    <p:sldId id="263" r:id="rId5"/>
    <p:sldId id="264" r:id="rId6"/>
    <p:sldId id="258" r:id="rId7"/>
    <p:sldId id="259" r:id="rId8"/>
    <p:sldId id="286" r:id="rId9"/>
    <p:sldId id="287" r:id="rId10"/>
    <p:sldId id="288" r:id="rId11"/>
    <p:sldId id="289" r:id="rId12"/>
    <p:sldId id="260" r:id="rId13"/>
    <p:sldId id="261" r:id="rId14"/>
    <p:sldId id="265" r:id="rId15"/>
    <p:sldId id="266" r:id="rId16"/>
    <p:sldId id="267" r:id="rId17"/>
    <p:sldId id="269" r:id="rId18"/>
    <p:sldId id="270" r:id="rId19"/>
    <p:sldId id="271" r:id="rId20"/>
    <p:sldId id="277" r:id="rId21"/>
    <p:sldId id="282" r:id="rId22"/>
    <p:sldId id="274" r:id="rId23"/>
    <p:sldId id="273" r:id="rId24"/>
    <p:sldId id="278" r:id="rId25"/>
    <p:sldId id="290" r:id="rId26"/>
    <p:sldId id="279" r:id="rId27"/>
    <p:sldId id="275" r:id="rId28"/>
    <p:sldId id="272" r:id="rId29"/>
    <p:sldId id="276" r:id="rId30"/>
    <p:sldId id="285" r:id="rId31"/>
    <p:sldId id="283" r:id="rId32"/>
    <p:sldId id="284" r:id="rId33"/>
    <p:sldId id="280" r:id="rId34"/>
    <p:sldId id="291" r:id="rId35"/>
    <p:sldId id="293" r:id="rId36"/>
    <p:sldId id="268" r:id="rId37"/>
    <p:sldId id="281" r:id="rId38"/>
    <p:sldId id="294" r:id="rId39"/>
    <p:sldId id="296" r:id="rId40"/>
    <p:sldId id="297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36513C-CAB4-4671-A136-E81CC19A277B}" type="datetimeFigureOut">
              <a:rPr lang="pl-PL" smtClean="0"/>
              <a:pPr/>
              <a:t>2018-10-11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06EEC1-B716-459D-8570-C2AE7B683DF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363272" cy="72008"/>
          </a:xfrm>
        </p:spPr>
        <p:txBody>
          <a:bodyPr/>
          <a:lstStyle/>
          <a:p>
            <a:pPr algn="ctr"/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Tradycja Ryngrafu</a:t>
            </a:r>
            <a:br>
              <a:rPr lang="pl-PL" sz="3600" dirty="0" smtClean="0"/>
            </a:br>
            <a:r>
              <a:rPr lang="pl-PL" sz="3600" dirty="0" smtClean="0"/>
              <a:t>autor Ks. Tomasz Michałowski</a:t>
            </a:r>
            <a:br>
              <a:rPr lang="pl-PL" sz="3600" dirty="0" smtClean="0"/>
            </a:br>
            <a:r>
              <a:rPr lang="pl-PL" sz="3600" i="1" dirty="0" smtClean="0"/>
              <a:t>-materiały do Konkursu pt</a:t>
            </a:r>
            <a:r>
              <a:rPr lang="pl-PL" sz="3600" dirty="0" smtClean="0"/>
              <a:t>.:                            ” Ryngraf Polski -szkaplerz duchowy -w  stulecie odzyskania przez Polskę niepodległości. " </a:t>
            </a:r>
            <a:br>
              <a:rPr lang="pl-PL" sz="3600" dirty="0" smtClean="0"/>
            </a:br>
            <a:r>
              <a:rPr lang="pl-PL" sz="3600" i="1" dirty="0" smtClean="0"/>
              <a:t>zorganizowanego przez Doradcę metodycznego nauczania religii </a:t>
            </a:r>
            <a:r>
              <a:rPr lang="pl-PL" sz="3600" i="1" dirty="0" smtClean="0"/>
              <a:t>Zofię </a:t>
            </a:r>
            <a:r>
              <a:rPr lang="pl-PL" sz="3600" i="1" dirty="0" smtClean="0"/>
              <a:t>Zawadzką</a:t>
            </a: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215082"/>
            <a:ext cx="9144000" cy="642918"/>
          </a:xfrm>
        </p:spPr>
        <p:txBody>
          <a:bodyPr/>
          <a:lstStyle/>
          <a:p>
            <a:r>
              <a:rPr lang="pl-PL" dirty="0" smtClean="0"/>
              <a:t>Ryngraf husarski, pancerz z szablami</a:t>
            </a:r>
            <a:endParaRPr lang="pl-PL" dirty="0"/>
          </a:p>
        </p:txBody>
      </p:sp>
      <p:pic>
        <p:nvPicPr>
          <p:cNvPr id="46084" name="Picture 4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8215338" cy="6161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86446" y="1428736"/>
            <a:ext cx="3357554" cy="5429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/>
              <a:t>RYNGRAF </a:t>
            </a:r>
            <a:r>
              <a:rPr lang="pl-PL" dirty="0" smtClean="0"/>
              <a:t>ułański 8 </a:t>
            </a:r>
            <a:r>
              <a:rPr lang="pl-PL" dirty="0"/>
              <a:t>Pułku Ułanów Księcia Józefa Poniatowskiego. </a:t>
            </a:r>
            <a:r>
              <a:rPr lang="pl-PL" dirty="0" smtClean="0"/>
              <a:t>Medalion </a:t>
            </a:r>
            <a:r>
              <a:rPr lang="pl-PL" dirty="0"/>
              <a:t>- </a:t>
            </a:r>
            <a:r>
              <a:rPr lang="pl-PL" dirty="0" err="1"/>
              <a:t>kaplerz</a:t>
            </a:r>
            <a:r>
              <a:rPr lang="pl-PL" dirty="0"/>
              <a:t> mosiężny z wizerunkiem patronki </a:t>
            </a:r>
            <a:endParaRPr lang="pl-PL" dirty="0" smtClean="0"/>
          </a:p>
          <a:p>
            <a:pPr>
              <a:buNone/>
            </a:pPr>
            <a:r>
              <a:rPr lang="pl-PL" dirty="0" smtClean="0"/>
              <a:t>Matki </a:t>
            </a:r>
            <a:r>
              <a:rPr lang="pl-PL" dirty="0"/>
              <a:t>Boskiej Częstochowskiej.</a:t>
            </a:r>
          </a:p>
        </p:txBody>
      </p:sp>
      <p:pic>
        <p:nvPicPr>
          <p:cNvPr id="47106" name="Picture 2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81890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357826"/>
            <a:ext cx="9144000" cy="1500174"/>
          </a:xfrm>
        </p:spPr>
        <p:txBody>
          <a:bodyPr/>
          <a:lstStyle/>
          <a:p>
            <a:r>
              <a:rPr lang="pl-PL" dirty="0"/>
              <a:t>Punktem wyjścia historii polskiego ryngrafu jest </a:t>
            </a:r>
            <a:r>
              <a:rPr lang="pl-PL" dirty="0" err="1"/>
              <a:t>kaplerz</a:t>
            </a:r>
            <a:r>
              <a:rPr lang="pl-PL" dirty="0"/>
              <a:t> rycerski używany przez wojsko polskie już na przełomie XVI i XVII wieku.</a:t>
            </a:r>
          </a:p>
        </p:txBody>
      </p:sp>
      <p:pic>
        <p:nvPicPr>
          <p:cNvPr id="17412" name="Picture 4" descr="Znalezione obrazy dla zapytania kaple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0"/>
            <a:ext cx="4429124" cy="5357826"/>
          </a:xfrm>
          <a:prstGeom prst="rect">
            <a:avLst/>
          </a:prstGeom>
          <a:noFill/>
        </p:spPr>
      </p:pic>
      <p:pic>
        <p:nvPicPr>
          <p:cNvPr id="17416" name="Picture 8" descr="Znalezione obrazy dla zapytania kapler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796625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214950"/>
            <a:ext cx="9144000" cy="164305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b="1" dirty="0"/>
              <a:t>KAPLERZ</a:t>
            </a:r>
            <a:r>
              <a:rPr lang="pl-PL" dirty="0"/>
              <a:t> — owalny, czasem prostokątny medalion malowany, ryty lub tłoczony przeważnie na blasze miedzianej, mosiężnej, czasami odlewany z brązu lub mosiądzu. Noszony w irchowym futerale na piersiach pod </a:t>
            </a:r>
            <a:r>
              <a:rPr lang="pl-PL" dirty="0" smtClean="0"/>
              <a:t>- </a:t>
            </a:r>
            <a:r>
              <a:rPr lang="pl-PL" dirty="0"/>
              <a:t>służył jako „talizman” oraz osobisty ołtarzyk rycerza. Na awersie </a:t>
            </a:r>
            <a:r>
              <a:rPr lang="pl-PL" dirty="0" err="1" smtClean="0"/>
              <a:t>kaplerz</a:t>
            </a:r>
            <a:r>
              <a:rPr lang="pl-PL" dirty="0"/>
              <a:t> </a:t>
            </a:r>
            <a:r>
              <a:rPr lang="pl-PL" dirty="0" smtClean="0"/>
              <a:t>posiada wizerunek </a:t>
            </a:r>
            <a:r>
              <a:rPr lang="pl-PL" dirty="0"/>
              <a:t>Matki Boskiej Częstochowskiej, Matki Boskiej Ostrobramskiej, Niepokalanie Poczętej w ornamentowym </a:t>
            </a:r>
            <a:r>
              <a:rPr lang="pl-PL" dirty="0" smtClean="0"/>
              <a:t>obramieniu.</a:t>
            </a:r>
            <a:endParaRPr lang="pl-PL" dirty="0"/>
          </a:p>
        </p:txBody>
      </p:sp>
      <p:pic>
        <p:nvPicPr>
          <p:cNvPr id="18436" name="Picture 4" descr="Znalezione obrazy dla zapytania kaple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429264"/>
            <a:ext cx="9144000" cy="1428736"/>
          </a:xfrm>
        </p:spPr>
        <p:txBody>
          <a:bodyPr>
            <a:normAutofit fontScale="70000" lnSpcReduction="20000"/>
          </a:bodyPr>
          <a:lstStyle/>
          <a:p>
            <a:r>
              <a:rPr lang="pl-PL" dirty="0" err="1" smtClean="0"/>
              <a:t>Kaplerze</a:t>
            </a:r>
            <a:r>
              <a:rPr lang="pl-PL" dirty="0" smtClean="0"/>
              <a:t> największą popularność miały w okresie zaborów, powstań narodowych, w trakcie I wojny światowej oraz wojny polsko-bolszewickiej. Do dnia dzisiejszego </a:t>
            </a:r>
            <a:r>
              <a:rPr lang="pl-PL" dirty="0" err="1" smtClean="0"/>
              <a:t>kaplerze</a:t>
            </a:r>
            <a:r>
              <a:rPr lang="pl-PL" dirty="0" smtClean="0"/>
              <a:t> obok ryngrafów są najcenniejszą, a zarazem jedną z nielicznych i rzadkich pamiątek narodowych oraz patriotycznych.</a:t>
            </a:r>
          </a:p>
        </p:txBody>
      </p:sp>
      <p:pic>
        <p:nvPicPr>
          <p:cNvPr id="22530" name="Picture 2" descr="Znalezione obrazy dla zapytania kaple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" y="-857280"/>
            <a:ext cx="914406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1428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643578"/>
            <a:ext cx="9144000" cy="1214422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KAPLERZ HUSARSKI XVIII w. </a:t>
            </a:r>
            <a:r>
              <a:rPr lang="pl-PL" dirty="0" smtClean="0"/>
              <a:t>Czarna Madonna. </a:t>
            </a:r>
            <a:r>
              <a:rPr lang="pl-PL" dirty="0"/>
              <a:t>Olej na blasze miedzianej, okuty srebrną obwódką husarską. Całość okuta miedzianymi i mosiężnymi nitami.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929330"/>
            <a:ext cx="9144000" cy="92867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Szkaplerz karmelitański zakładany na szyi symbolizujący szatę duchową chroniącą człowieka przed zagrożeniem duchowym. Osoba zakładająca szkaplerz podejmuje zobowiązanie do codziennej modlitwy.</a:t>
            </a:r>
            <a:endParaRPr lang="pl-PL" dirty="0"/>
          </a:p>
        </p:txBody>
      </p:sp>
      <p:pic>
        <p:nvPicPr>
          <p:cNvPr id="24578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1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5715016"/>
            <a:ext cx="8472518" cy="1142984"/>
          </a:xfrm>
        </p:spPr>
        <p:txBody>
          <a:bodyPr/>
          <a:lstStyle/>
          <a:p>
            <a:r>
              <a:rPr lang="pl-PL" dirty="0"/>
              <a:t>Najczęstszym wizerunkiem umieszczanym na awersie ryngrafów były motywy </a:t>
            </a:r>
            <a:r>
              <a:rPr lang="pl-PL" dirty="0" smtClean="0"/>
              <a:t>maryjne.</a:t>
            </a:r>
            <a:endParaRPr lang="pl-PL" dirty="0"/>
          </a:p>
        </p:txBody>
      </p:sp>
      <p:pic>
        <p:nvPicPr>
          <p:cNvPr id="2662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72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86446" y="1600200"/>
            <a:ext cx="3357554" cy="5257800"/>
          </a:xfrm>
        </p:spPr>
        <p:txBody>
          <a:bodyPr/>
          <a:lstStyle/>
          <a:p>
            <a:r>
              <a:rPr lang="pl-PL" dirty="0"/>
              <a:t>Ryngrafy konfederackie dały początek obecnej tradycji ofiarowania i przekazywania ryngrafu jako pamiątki patriotycznej z pokolenia na pokolenie. </a:t>
            </a:r>
          </a:p>
        </p:txBody>
      </p:sp>
      <p:pic>
        <p:nvPicPr>
          <p:cNvPr id="2765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578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86446" y="1428736"/>
            <a:ext cx="3357554" cy="5429264"/>
          </a:xfrm>
        </p:spPr>
        <p:txBody>
          <a:bodyPr/>
          <a:lstStyle/>
          <a:p>
            <a:r>
              <a:rPr lang="pl-PL" dirty="0"/>
              <a:t>Konfederaci barscy rozsławili ryngrafy jako osłonę na piersi. Jest symbolem walki o niepodległość i obronę wiary katolickiej przed protektorem rosyjskim. </a:t>
            </a:r>
          </a:p>
        </p:txBody>
      </p:sp>
      <p:pic>
        <p:nvPicPr>
          <p:cNvPr id="28674" name="Picture 2" descr="Znalezione obrazy dla zapytania konfederaci bars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857884" cy="6858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857760"/>
            <a:ext cx="9144000" cy="2000240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Ryngraf, pamiątka z czasów rycerskich, łącznik z tradycją staropolską, zakorzeniony w polskości symbol patriotyzmu i przywiązania do wiary katolickiej. Pamiątka z walk o niepodległość i suwerenność ojczyzny. Rozpowszechniony w czasie Konfederacji Barskiej jako symbol narodowy przetrwał do czasów współczesnych. Znany z wielu odmian, kształtów i znaczeń, od znaku wojskowego do wotum </a:t>
            </a:r>
            <a:r>
              <a:rPr lang="pl-PL" dirty="0" err="1"/>
              <a:t>religijno–patriotycznego</a:t>
            </a:r>
            <a:r>
              <a:rPr lang="pl-PL" dirty="0"/>
              <a:t>.</a:t>
            </a:r>
          </a:p>
        </p:txBody>
      </p:sp>
      <p:pic>
        <p:nvPicPr>
          <p:cNvPr id="4" name="Picture 2" descr="http://www.pracownialorica.pl/images/art-ryngrafhistoria/ryngrafhistoria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714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786454"/>
            <a:ext cx="9144000" cy="1071546"/>
          </a:xfrm>
        </p:spPr>
        <p:txBody>
          <a:bodyPr/>
          <a:lstStyle/>
          <a:p>
            <a:r>
              <a:rPr lang="pl-PL" dirty="0" smtClean="0"/>
              <a:t>Rewers ryngrafu z wizerunkiem Matki Bożej Niepokalanie Poczętej.</a:t>
            </a:r>
            <a:endParaRPr lang="pl-PL" dirty="0"/>
          </a:p>
        </p:txBody>
      </p:sp>
      <p:pic>
        <p:nvPicPr>
          <p:cNvPr id="34818" name="Picture 2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28923" y="-2866228"/>
            <a:ext cx="14883386" cy="8581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000768"/>
            <a:ext cx="9144000" cy="857232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Autentyczny ryngraf konfederatów barskich zachowany w zbiorach muzealnych</a:t>
            </a:r>
            <a:endParaRPr lang="pl-PL" dirty="0"/>
          </a:p>
        </p:txBody>
      </p:sp>
      <p:pic>
        <p:nvPicPr>
          <p:cNvPr id="39938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000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399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72132" y="2786058"/>
            <a:ext cx="3571868" cy="4071942"/>
          </a:xfrm>
        </p:spPr>
        <p:txBody>
          <a:bodyPr/>
          <a:lstStyle/>
          <a:p>
            <a:r>
              <a:rPr lang="pl-PL" dirty="0" smtClean="0"/>
              <a:t>Wizerunek Matki Boskiej Częstochowskiej był i jest symbolem wolnej Najjaśniejszej Rzeczpospolitej</a:t>
            </a:r>
            <a:endParaRPr lang="pl-PL" dirty="0"/>
          </a:p>
        </p:txBody>
      </p:sp>
      <p:pic>
        <p:nvPicPr>
          <p:cNvPr id="30722" name="Picture 2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545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929330"/>
            <a:ext cx="9144000" cy="928670"/>
          </a:xfrm>
        </p:spPr>
        <p:txBody>
          <a:bodyPr/>
          <a:lstStyle/>
          <a:p>
            <a:r>
              <a:rPr lang="pl-PL" dirty="0" smtClean="0"/>
              <a:t>Ryngraf Konfederatów Barskich z pasyjką.</a:t>
            </a:r>
            <a:endParaRPr lang="pl-PL" dirty="0"/>
          </a:p>
        </p:txBody>
      </p:sp>
      <p:pic>
        <p:nvPicPr>
          <p:cNvPr id="36866" name="Picture 2" descr="Znalezione obrazy dla zapytania ryngraf prezentacja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Znalezione obrazy dla zapytania ryngraf Åw. Jerze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6500858" cy="685800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6724664" y="3081334"/>
            <a:ext cx="257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143636" y="1285860"/>
            <a:ext cx="30003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W obrazie Jasnogórskim cały naród czci Najświętszą Maryję Pannę jako swoją Matkę i Królową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786454"/>
            <a:ext cx="9144000" cy="1071546"/>
          </a:xfrm>
        </p:spPr>
        <p:txBody>
          <a:bodyPr/>
          <a:lstStyle/>
          <a:p>
            <a:r>
              <a:rPr lang="pl-PL" dirty="0" smtClean="0"/>
              <a:t>Awers i rewers ryngrafu. Dar matki lub żony z prośbą o opiekę Matki Bożej.</a:t>
            </a:r>
            <a:endParaRPr lang="pl-PL" dirty="0"/>
          </a:p>
        </p:txBody>
      </p:sp>
      <p:pic>
        <p:nvPicPr>
          <p:cNvPr id="35842" name="Picture 2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9035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643578"/>
            <a:ext cx="9144000" cy="121442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277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57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57818" y="2714620"/>
            <a:ext cx="3786182" cy="4143380"/>
          </a:xfrm>
        </p:spPr>
        <p:txBody>
          <a:bodyPr/>
          <a:lstStyle/>
          <a:p>
            <a:r>
              <a:rPr lang="pl-PL" dirty="0" smtClean="0"/>
              <a:t>Wizerunek jest określony jako HODEGETRIA.</a:t>
            </a:r>
          </a:p>
          <a:p>
            <a:r>
              <a:rPr lang="pl-PL" dirty="0" smtClean="0"/>
              <a:t>Matka Zbawiciela „wskazuje drogę”</a:t>
            </a:r>
          </a:p>
          <a:p>
            <a:pPr>
              <a:buNone/>
            </a:pPr>
            <a:r>
              <a:rPr lang="pl-PL" dirty="0"/>
              <a:t>	</a:t>
            </a:r>
            <a:r>
              <a:rPr lang="pl-PL" dirty="0" smtClean="0"/>
              <a:t>pokazując ręką Odkupiciela.</a:t>
            </a:r>
          </a:p>
        </p:txBody>
      </p:sp>
      <p:pic>
        <p:nvPicPr>
          <p:cNvPr id="33794" name="Picture 2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86380" cy="714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734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301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62" name="Picture 2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2"/>
            <a:ext cx="8991126" cy="8286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29256" y="3571876"/>
            <a:ext cx="3714744" cy="3286124"/>
          </a:xfrm>
        </p:spPr>
        <p:txBody>
          <a:bodyPr/>
          <a:lstStyle/>
          <a:p>
            <a:r>
              <a:rPr lang="pl-PL" dirty="0" smtClean="0"/>
              <a:t>Matka Boża jest nazwana Hetmanką Narodu Polskiego</a:t>
            </a:r>
          </a:p>
        </p:txBody>
      </p:sp>
      <p:pic>
        <p:nvPicPr>
          <p:cNvPr id="41986" name="Picture 2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00694" cy="7018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7890" name="Picture 2" descr="Znalezione obrazy dla zapytania ryngraf prezentacja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7202463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29190" y="5000636"/>
            <a:ext cx="4214810" cy="1857364"/>
          </a:xfrm>
        </p:spPr>
        <p:txBody>
          <a:bodyPr/>
          <a:lstStyle/>
          <a:p>
            <a:r>
              <a:rPr lang="pl-PL" dirty="0" smtClean="0"/>
              <a:t>Ryngraf z wizerunkiem Matki Bożej Ostrobramskiej</a:t>
            </a:r>
            <a:endParaRPr lang="pl-PL" dirty="0"/>
          </a:p>
        </p:txBody>
      </p:sp>
      <p:pic>
        <p:nvPicPr>
          <p:cNvPr id="49154" name="Picture 2" descr="Znalezione obrazy dla zapytania ryngraf Åw. Jerze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006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215082"/>
            <a:ext cx="9144000" cy="642918"/>
          </a:xfrm>
        </p:spPr>
        <p:txBody>
          <a:bodyPr/>
          <a:lstStyle/>
          <a:p>
            <a:r>
              <a:rPr lang="pl-PL" dirty="0" smtClean="0"/>
              <a:t>Ryngraf upamiętniający zesłańców syberyjskich</a:t>
            </a:r>
            <a:endParaRPr lang="pl-PL" dirty="0"/>
          </a:p>
        </p:txBody>
      </p:sp>
      <p:pic>
        <p:nvPicPr>
          <p:cNvPr id="50178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8286775" cy="621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71934" y="3714752"/>
            <a:ext cx="5072066" cy="3143248"/>
          </a:xfrm>
        </p:spPr>
        <p:txBody>
          <a:bodyPr>
            <a:noAutofit/>
          </a:bodyPr>
          <a:lstStyle/>
          <a:p>
            <a:r>
              <a:rPr lang="pl-PL" sz="3200" i="1" dirty="0"/>
              <a:t>"Aniele Boży, mój opiekunie, dobroć Niebieskiego Ojca powierzyła mnie Tobie, oświecaj, chroń, kieruj </a:t>
            </a:r>
            <a:r>
              <a:rPr lang="pl-PL" sz="3200" i="1" dirty="0" smtClean="0"/>
              <a:t>mną. </a:t>
            </a:r>
            <a:r>
              <a:rPr lang="pl-PL" sz="3200" i="1" dirty="0"/>
              <a:t>Amen."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71934" y="1142983"/>
            <a:ext cx="5072066" cy="1857389"/>
          </a:xfrm>
        </p:spPr>
        <p:txBody>
          <a:bodyPr>
            <a:normAutofit/>
          </a:bodyPr>
          <a:lstStyle/>
          <a:p>
            <a:r>
              <a:rPr lang="pl-PL" dirty="0"/>
              <a:t>Tradycyjnie wybierany medalion na pamiątkę Chrztu Świętego z możliwością dedykacji.</a:t>
            </a:r>
          </a:p>
        </p:txBody>
      </p:sp>
      <p:pic>
        <p:nvPicPr>
          <p:cNvPr id="25602" name="Picture 2" descr="Znalezione obrazy dla zapytania kaple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7823"/>
            <a:ext cx="4071966" cy="7185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72132" y="2428868"/>
            <a:ext cx="3571868" cy="4429132"/>
          </a:xfrm>
        </p:spPr>
        <p:txBody>
          <a:bodyPr/>
          <a:lstStyle/>
          <a:p>
            <a:r>
              <a:rPr lang="pl-PL" dirty="0" smtClean="0"/>
              <a:t>Ryngraf patriotyczny wręczany podczas nadawania stopni oficerskich polskim żołnierzom.</a:t>
            </a:r>
            <a:endParaRPr lang="pl-PL" dirty="0"/>
          </a:p>
        </p:txBody>
      </p:sp>
      <p:pic>
        <p:nvPicPr>
          <p:cNvPr id="38916" name="Picture 4" descr="Znalezione obrazy dla zapytania Åw. Jerzy ryngra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5776946" cy="7122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14942" y="4000504"/>
            <a:ext cx="3929058" cy="2857496"/>
          </a:xfrm>
        </p:spPr>
        <p:txBody>
          <a:bodyPr/>
          <a:lstStyle/>
          <a:p>
            <a:r>
              <a:rPr lang="pl-PL" dirty="0" smtClean="0"/>
              <a:t>Ryngraf świętego Jerzego patrona żołnierzy</a:t>
            </a:r>
            <a:endParaRPr lang="pl-PL" dirty="0"/>
          </a:p>
        </p:txBody>
      </p:sp>
      <p:pic>
        <p:nvPicPr>
          <p:cNvPr id="52226" name="Picture 2" descr="Znalezione obrazy dla zapytania Åw. Jerzy ryngra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214942" cy="6867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215082"/>
            <a:ext cx="9144000" cy="642918"/>
          </a:xfrm>
        </p:spPr>
        <p:txBody>
          <a:bodyPr>
            <a:normAutofit/>
          </a:bodyPr>
          <a:lstStyle/>
          <a:p>
            <a:r>
              <a:rPr lang="pl-PL" dirty="0" smtClean="0"/>
              <a:t>Łaciński napis: </a:t>
            </a:r>
            <a:r>
              <a:rPr lang="pl-PL" i="1" dirty="0" smtClean="0"/>
              <a:t>„Miłość ojczyzny największym prawem”.</a:t>
            </a:r>
            <a:endParaRPr lang="pl-PL" i="1" dirty="0"/>
          </a:p>
        </p:txBody>
      </p:sp>
      <p:pic>
        <p:nvPicPr>
          <p:cNvPr id="5427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6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500702"/>
            <a:ext cx="9144000" cy="135729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/>
              <a:t>	Ryngrafy oficerskie wywodziły się z obojczyka zbroi rycerskiej lub napierśnika. Symbolizowały związek szlachty, z której wywodziła się większość XVII-XVIII -wiecznych europejskich oficerów, był to duchowy łącznik z dawnym stanem rycerskim.</a:t>
            </a:r>
          </a:p>
          <a:p>
            <a:endParaRPr lang="pl-PL" dirty="0"/>
          </a:p>
        </p:txBody>
      </p:sp>
      <p:pic>
        <p:nvPicPr>
          <p:cNvPr id="19458" name="Picture 2" descr="Znalezione obrazy dla zapytania kaple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182" y="0"/>
            <a:ext cx="9190182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5298" name="Picture 2" descr="Znalezione obrazy dla zapytania ryngraf patriotycz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80695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57818" y="3714752"/>
            <a:ext cx="3786182" cy="3143248"/>
          </a:xfrm>
        </p:spPr>
        <p:txBody>
          <a:bodyPr/>
          <a:lstStyle/>
          <a:p>
            <a:r>
              <a:rPr lang="pl-PL" dirty="0" smtClean="0"/>
              <a:t>Król Jan III Sobieski z ryngrafem Matki Boskiej Częstochowskiej</a:t>
            </a:r>
            <a:endParaRPr lang="pl-PL" dirty="0"/>
          </a:p>
        </p:txBody>
      </p:sp>
      <p:pic>
        <p:nvPicPr>
          <p:cNvPr id="21506" name="Picture 2" descr="Znalezione obrazy dla zapytania kaple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483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3643314"/>
            <a:ext cx="9144000" cy="3214686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Nazwa </a:t>
            </a:r>
            <a:r>
              <a:rPr lang="pl-PL" b="1" dirty="0"/>
              <a:t>ryngraf</a:t>
            </a:r>
            <a:r>
              <a:rPr lang="pl-PL" dirty="0"/>
              <a:t> pochodzi od niemieckiego słowa </a:t>
            </a:r>
            <a:r>
              <a:rPr lang="pl-PL" i="1" dirty="0" err="1"/>
              <a:t>ringkragen</a:t>
            </a:r>
            <a:r>
              <a:rPr lang="pl-PL" dirty="0"/>
              <a:t>, w staropolszczyźnie używano słowa </a:t>
            </a:r>
            <a:r>
              <a:rPr lang="pl-PL" i="1" dirty="0" err="1"/>
              <a:t>kaplerz</a:t>
            </a:r>
            <a:r>
              <a:rPr lang="pl-PL" dirty="0"/>
              <a:t>. Wywodzi się z obojczyka, rodzaju uzbrojenia ochronnego noszonego pod szyją. Gdy zaczęła zanikać pełna zbroja i kirys na terenach Europy Środkowo-Wschodniej przez dłuższy czas wykorzystywano jeszcze obojczyk. W tym samym czasie w Europie Zachodniej obojczyk zmienił swoją postać w ryngraf - rodzaj medalionu noszonego pod </a:t>
            </a:r>
            <a:r>
              <a:rPr lang="pl-PL" dirty="0" smtClean="0"/>
              <a:t>szyją. </a:t>
            </a:r>
            <a:r>
              <a:rPr lang="pl-PL" dirty="0"/>
              <a:t>Wczesne ryngrafy w Europie były początkowo ozdabiane herbami, czasem inicjałami monarszymi lub </a:t>
            </a:r>
            <a:r>
              <a:rPr lang="pl-PL" dirty="0" smtClean="0"/>
              <a:t>dowódców.</a:t>
            </a:r>
            <a:endParaRPr lang="pl-PL" dirty="0"/>
          </a:p>
        </p:txBody>
      </p:sp>
      <p:pic>
        <p:nvPicPr>
          <p:cNvPr id="2050" name="Picture 2" descr="http://www.pracownialorica.pl/images/art-ryngrafhistoria/ryngrafhistoria-0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23042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000636"/>
            <a:ext cx="9144000" cy="1857364"/>
          </a:xfrm>
        </p:spPr>
        <p:txBody>
          <a:bodyPr>
            <a:normAutofit fontScale="92500"/>
          </a:bodyPr>
          <a:lstStyle/>
          <a:p>
            <a:r>
              <a:rPr lang="pl-PL" dirty="0"/>
              <a:t>Na ryngrafach zwykle umieszczano herb władcy, jego monogram lub godło państwowe. Całość była pozłacana lub srebrzona, wyżsi oficerowie nosili nierzadko ryngrafy wykonane w całości ze szlachetnych kruszców.</a:t>
            </a:r>
          </a:p>
        </p:txBody>
      </p:sp>
      <p:pic>
        <p:nvPicPr>
          <p:cNvPr id="1026" name="Picture 2" descr="http://www.pracownialorica.pl/images/art-ryngrafhistoria/ryngrafhistoria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28794" y="6143644"/>
            <a:ext cx="7215206" cy="714356"/>
          </a:xfrm>
        </p:spPr>
        <p:txBody>
          <a:bodyPr/>
          <a:lstStyle/>
          <a:p>
            <a:r>
              <a:rPr lang="pl-PL" dirty="0" smtClean="0"/>
              <a:t>Ryngraf patriotyczny</a:t>
            </a:r>
            <a:endParaRPr lang="pl-PL" dirty="0"/>
          </a:p>
        </p:txBody>
      </p:sp>
      <p:pic>
        <p:nvPicPr>
          <p:cNvPr id="44034" name="Picture 2" descr="Znalezione obrazy dla zapytania rewers ryngra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8096269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000768"/>
            <a:ext cx="9144000" cy="857232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Ryngraf  patriotyczny z wizerunkiem Matki Bożej Częstochowskiej na tle barw narodowych.</a:t>
            </a:r>
            <a:endParaRPr lang="pl-PL" dirty="0"/>
          </a:p>
        </p:txBody>
      </p:sp>
      <p:pic>
        <p:nvPicPr>
          <p:cNvPr id="45058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01024" cy="6000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5470</TotalTime>
  <Words>453</Words>
  <Application>Microsoft Office PowerPoint</Application>
  <PresentationFormat>Pokaz na ekranie (4:3)</PresentationFormat>
  <Paragraphs>36</Paragraphs>
  <Slides>40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Wierzchołek</vt:lpstr>
      <vt:lpstr>             Tradycja Ryngrafu autor Ks. Tomasz Michałowski -materiały do Konkursu pt.:                            ” Ryngraf Polski -szkaplerz duchowy -w  stulecie odzyskania przez Polskę niepodległości. "  zorganizowanego przez Doradcę metodycznego nauczania religii Zofię Zawadzką 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"Aniele Boży, mój opiekunie, dobroć Niebieskiego Ojca powierzyła mnie Tobie, oświecaj, chroń, kieruj mną. Amen."</vt:lpstr>
      <vt:lpstr>Slajd 37</vt:lpstr>
      <vt:lpstr>Slajd 38</vt:lpstr>
      <vt:lpstr>Slajd 39</vt:lpstr>
      <vt:lpstr>Slajd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</dc:creator>
  <cp:lastModifiedBy>zzawadzka</cp:lastModifiedBy>
  <cp:revision>80</cp:revision>
  <dcterms:created xsi:type="dcterms:W3CDTF">2018-10-05T17:16:19Z</dcterms:created>
  <dcterms:modified xsi:type="dcterms:W3CDTF">2018-10-11T06:17:24Z</dcterms:modified>
</cp:coreProperties>
</file>