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0B1E8-43E0-45F4-BC4D-97BE825B5A87}" v="10" dt="2019-06-02T16:40:45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714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8889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390061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3288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1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33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03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2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55460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09566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72710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54749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8B0C"/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5A32E7B-5F69-45E4-9A88-EABCD8BBEC18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80898D3-DC98-4A00-889E-188803E732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38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>
    <p:split orient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pl-PL"/>
              <a:t>Zdrowe żywienie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Karolina Wiśniewska i Mateusz </a:t>
            </a:r>
            <a:r>
              <a:rPr lang="pl-PL" err="1"/>
              <a:t>Niziuk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8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Piramida żywienia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77E8C1A-66F2-48A7-A514-65C328DA59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" y="-2351314"/>
            <a:ext cx="7632441" cy="9349274"/>
          </a:xfrm>
        </p:spPr>
      </p:pic>
    </p:spTree>
    <p:extLst>
      <p:ext uri="{BB962C8B-B14F-4D97-AF65-F5344CB8AC3E}">
        <p14:creationId xmlns:p14="http://schemas.microsoft.com/office/powerpoint/2010/main" val="14116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</p:spPr>
        <p:txBody>
          <a:bodyPr/>
          <a:lstStyle/>
          <a:p>
            <a:r>
              <a:rPr lang="pl-PL"/>
              <a:t>Do zapamiętania!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604211" y="2265545"/>
            <a:ext cx="6400800" cy="37554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3200" dirty="0">
                <a:latin typeface="Book Antiqua"/>
              </a:rPr>
              <a:t>Mleko sery i jogurty jeść codziennie!</a:t>
            </a:r>
          </a:p>
          <a:p>
            <a:pPr marL="0" indent="0">
              <a:buNone/>
            </a:pPr>
            <a:r>
              <a:rPr lang="pl-PL" sz="3200" dirty="0">
                <a:latin typeface="Book Antiqua"/>
              </a:rPr>
              <a:t>Warzywa do każdego posiłku!</a:t>
            </a:r>
          </a:p>
          <a:p>
            <a:pPr marL="0" indent="0">
              <a:buNone/>
            </a:pPr>
            <a:r>
              <a:rPr lang="pl-PL" sz="3200" dirty="0">
                <a:latin typeface="Book Antiqua"/>
              </a:rPr>
              <a:t>Codziennie spożywać owoce!</a:t>
            </a:r>
            <a:endParaRPr lang="pl-PL" sz="3200" dirty="0"/>
          </a:p>
          <a:p>
            <a:pPr marL="0" indent="0">
              <a:buNone/>
            </a:pPr>
            <a:r>
              <a:rPr lang="pl-PL" sz="3200" dirty="0">
                <a:latin typeface="Book Antiqua"/>
              </a:rPr>
              <a:t>Róbcie gimnastykę!</a:t>
            </a:r>
          </a:p>
        </p:txBody>
      </p:sp>
    </p:spTree>
    <p:extLst>
      <p:ext uri="{BB962C8B-B14F-4D97-AF65-F5344CB8AC3E}">
        <p14:creationId xmlns:p14="http://schemas.microsoft.com/office/powerpoint/2010/main" val="20701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960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2998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Czym jest zdrowe odżywianie?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2123728"/>
            <a:ext cx="7488832" cy="4203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400" b="1" dirty="0">
                <a:latin typeface="Book Antiqua" panose="02040602050305030304" pitchFamily="18" charset="0"/>
              </a:rPr>
              <a:t>Zdrowe odżywianie</a:t>
            </a:r>
            <a:r>
              <a:rPr lang="pl-PL" altLang="pl-PL" sz="2400" dirty="0">
                <a:latin typeface="Book Antiqua" panose="02040602050305030304" pitchFamily="18" charset="0"/>
              </a:rPr>
              <a:t> się jest to jedzenie produktów, które nie są bardzo kaloryczne, ale dostarczają wielu dobrych witamin i są zdrowe. W spisie dobrze odżywiającego się człowieka powinny się znaleźć warzywa i owoce, a także chude mięso oraz powinna zostać ograniczona ilość słodyczy.</a:t>
            </a:r>
            <a:endParaRPr lang="pl-PL" sz="2400" dirty="0">
              <a:latin typeface="Book Antiqua" panose="0204060205030503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4FC764-DBD9-4D0C-B531-5DEF7C2C8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969"/>
            <a:ext cx="4142790" cy="228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CB7388F-E698-4B94-9F61-F42FDC2B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08" y="4446969"/>
            <a:ext cx="4142791" cy="241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53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Co to są witaminy?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71600" y="1810139"/>
            <a:ext cx="6984776" cy="4445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Book Antiqua" panose="02040602050305030304" pitchFamily="18" charset="0"/>
              </a:rPr>
              <a:t>Witaminy</a:t>
            </a:r>
            <a:r>
              <a:rPr lang="pl-PL" sz="2400" dirty="0">
                <a:latin typeface="Book Antiqua" panose="02040602050305030304" pitchFamily="18" charset="0"/>
              </a:rPr>
              <a:t> to substancje, których organizm potrzebuje by prawidłowo się rozwijać, rosnąć i działać. Są niezbędne dla zdrowia i życia. Każda witamina ma określone zadania, które pełni w naszym organizmie.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43D37D-AB1D-45A4-B055-DD1D5E1C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4" y="4516017"/>
            <a:ext cx="4062918" cy="214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7185318-E1C1-4A42-B4A1-90237A5D1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08" y="4497376"/>
            <a:ext cx="4062918" cy="223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70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8B0C"/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Witamina 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59632" y="2016188"/>
            <a:ext cx="6400800" cy="37354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" indent="0">
              <a:buNone/>
            </a:pPr>
            <a:r>
              <a:rPr lang="pl-PL" sz="3200" b="1">
                <a:latin typeface="Book Antiqua" panose="02040602050305030304" pitchFamily="18" charset="0"/>
              </a:rPr>
              <a:t>Rola:</a:t>
            </a:r>
          </a:p>
          <a:p>
            <a:r>
              <a:rPr lang="pl-PL" sz="3200">
                <a:latin typeface="Book Antiqua" panose="02040602050305030304" pitchFamily="18" charset="0"/>
              </a:rPr>
              <a:t>wzrost i rozwój organizmu,</a:t>
            </a:r>
          </a:p>
          <a:p>
            <a:r>
              <a:rPr lang="pl-PL" sz="3200">
                <a:latin typeface="Book Antiqua" panose="02040602050305030304" pitchFamily="18" charset="0"/>
              </a:rPr>
              <a:t>odpowiada za dobry wzrok,</a:t>
            </a:r>
          </a:p>
          <a:p>
            <a:r>
              <a:rPr lang="pl-PL" sz="3200">
                <a:latin typeface="Book Antiqua"/>
              </a:rPr>
              <a:t>zwiększa odporność na choroby.</a:t>
            </a:r>
            <a:endParaRPr lang="pl-PL" sz="3200">
              <a:latin typeface="Book Antiqua" panose="02040602050305030304" pitchFamily="18" charset="0"/>
            </a:endParaRPr>
          </a:p>
          <a:p>
            <a:pPr marL="45720" indent="0">
              <a:buNone/>
            </a:pPr>
            <a:r>
              <a:rPr lang="pl-PL" sz="3200" b="1">
                <a:latin typeface="Book Antiqua"/>
              </a:rPr>
              <a:t>Gdzie się znajduje:</a:t>
            </a:r>
          </a:p>
          <a:p>
            <a:r>
              <a:rPr lang="pl-PL" sz="3200">
                <a:latin typeface="Book Antiqua"/>
              </a:rPr>
              <a:t>zielone warzywa, </a:t>
            </a:r>
            <a:endParaRPr lang="pl-PL" sz="3200">
              <a:latin typeface="Book Antiqua" panose="02040602050305030304" pitchFamily="18" charset="0"/>
            </a:endParaRPr>
          </a:p>
          <a:p>
            <a:r>
              <a:rPr lang="pl-PL" sz="3200">
                <a:latin typeface="Book Antiqua"/>
              </a:rPr>
              <a:t>mleko,</a:t>
            </a:r>
            <a:endParaRPr lang="pl-PL" sz="3200">
              <a:latin typeface="Book Antiqua" panose="02040602050305030304" pitchFamily="18" charset="0"/>
            </a:endParaRPr>
          </a:p>
          <a:p>
            <a:r>
              <a:rPr lang="pl-PL" sz="3200">
                <a:latin typeface="Book Antiqua"/>
              </a:rPr>
              <a:t>pomidory.</a:t>
            </a:r>
            <a:endParaRPr lang="pl-PL" sz="3200">
              <a:latin typeface="Book Antiqua" panose="02040602050305030304" pitchFamily="18" charset="0"/>
            </a:endParaRPr>
          </a:p>
          <a:p>
            <a:endParaRPr lang="pl-PL" sz="3200"/>
          </a:p>
          <a:p>
            <a:endParaRPr lang="pl-PL" sz="3200"/>
          </a:p>
          <a:p>
            <a:endParaRPr lang="pl-PL"/>
          </a:p>
        </p:txBody>
      </p:sp>
      <p:pic>
        <p:nvPicPr>
          <p:cNvPr id="6" name="Picture 6" descr="Obraz zawierający pomidor, warzywo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F2CC9509-0FFE-4AB9-817B-167F4750CE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756" y="4700588"/>
            <a:ext cx="2072786" cy="153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Obraz zawierający warzywo, zielony, wewnątrz, brokuł&#10;&#10;Opis wygenerowany przy wysokim poziomie pewności">
            <a:extLst>
              <a:ext uri="{FF2B5EF4-FFF2-40B4-BE49-F238E27FC236}">
                <a16:creationId xmlns:a16="http://schemas.microsoft.com/office/drawing/2014/main" id="{3E6DD8FC-88DE-40F5-9F48-3E5C5C22C0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6332" y="5054109"/>
            <a:ext cx="2248633" cy="149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Obraz zawierający kubek, stół, wewnątrz, kawa&#10;&#10;Opis wygenerowany przy bardzo wysokim poziomie pewności">
            <a:extLst>
              <a:ext uri="{FF2B5EF4-FFF2-40B4-BE49-F238E27FC236}">
                <a16:creationId xmlns:a16="http://schemas.microsoft.com/office/drawing/2014/main" id="{AE8F52FC-9F36-43E0-9C09-3461F8E07D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3265" y="3173413"/>
            <a:ext cx="1820008" cy="211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526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Witamina 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28834" y="1750836"/>
            <a:ext cx="6631598" cy="3496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r>
              <a:rPr lang="pl-PL" sz="2200" b="1" dirty="0">
                <a:latin typeface="Book Antiqua"/>
              </a:rPr>
              <a:t>Rola:</a:t>
            </a:r>
          </a:p>
          <a:p>
            <a:r>
              <a:rPr lang="pl-PL" sz="2200" dirty="0">
                <a:latin typeface="Book Antiqua"/>
              </a:rPr>
              <a:t>ochrona przed chorobami,</a:t>
            </a:r>
          </a:p>
          <a:p>
            <a:r>
              <a:rPr lang="pl-PL" sz="2200" dirty="0">
                <a:latin typeface="Book Antiqua"/>
              </a:rPr>
              <a:t>prawidłowe funkcjonowanie skóry oraz włosów.</a:t>
            </a:r>
          </a:p>
          <a:p>
            <a:pPr marL="45720" indent="0">
              <a:buNone/>
            </a:pPr>
            <a:r>
              <a:rPr lang="pl-PL" sz="2200" b="1" dirty="0">
                <a:latin typeface="Book Antiqua"/>
              </a:rPr>
              <a:t>Gdzie się znajduje:</a:t>
            </a:r>
          </a:p>
          <a:p>
            <a:r>
              <a:rPr lang="pl-PL" sz="2200" dirty="0">
                <a:latin typeface="Book Antiqua"/>
              </a:rPr>
              <a:t>ryby,</a:t>
            </a:r>
          </a:p>
          <a:p>
            <a:r>
              <a:rPr lang="pl-PL" sz="2200" dirty="0">
                <a:latin typeface="Book Antiqua"/>
              </a:rPr>
              <a:t>jabłka,</a:t>
            </a:r>
          </a:p>
          <a:p>
            <a:r>
              <a:rPr lang="pl-PL" sz="2200" dirty="0">
                <a:latin typeface="Book Antiqua"/>
              </a:rPr>
              <a:t>mleko,</a:t>
            </a:r>
          </a:p>
          <a:p>
            <a:r>
              <a:rPr lang="pl-PL" sz="2200" dirty="0">
                <a:latin typeface="Book Antiqua"/>
              </a:rPr>
              <a:t>pomarańcze.</a:t>
            </a:r>
          </a:p>
        </p:txBody>
      </p:sp>
      <p:pic>
        <p:nvPicPr>
          <p:cNvPr id="4" name="Picture 4" descr="Obraz zawierający pomarańczowy, pomarańcze, cytrus, krojone&#10;&#10;Opis wygenerowany przy bardzo wysokim poziomie pewności">
            <a:extLst>
              <a:ext uri="{FF2B5EF4-FFF2-40B4-BE49-F238E27FC236}">
                <a16:creationId xmlns:a16="http://schemas.microsoft.com/office/drawing/2014/main" id="{E292A2ED-5B0F-4905-969B-41164C00E0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966" y="5251205"/>
            <a:ext cx="1973874" cy="132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Obraz zawierający stół, jabłko, wewnątrz, owoce&#10;&#10;Opis wygenerowany przy bardzo wysokim poziomie pewności">
            <a:extLst>
              <a:ext uri="{FF2B5EF4-FFF2-40B4-BE49-F238E27FC236}">
                <a16:creationId xmlns:a16="http://schemas.microsoft.com/office/drawing/2014/main" id="{DADFE3EF-C77C-420C-86A0-00175F3923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7226" y="4165356"/>
            <a:ext cx="2127738" cy="130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Obraz zawierający zwierzę, wewnątrz, niebo, stół&#10;&#10;Opis wygenerowany przy wysokim poziomie pewności">
            <a:extLst>
              <a:ext uri="{FF2B5EF4-FFF2-40B4-BE49-F238E27FC236}">
                <a16:creationId xmlns:a16="http://schemas.microsoft.com/office/drawing/2014/main" id="{B4BEA6EC-448C-4A72-984E-F7AFE5E9DB7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0746" y="4163973"/>
            <a:ext cx="2017834" cy="131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824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Witamina 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259632" y="2115060"/>
            <a:ext cx="6400800" cy="4209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r>
              <a:rPr lang="pl-PL" sz="2400" b="1">
                <a:latin typeface="Book Antiqua"/>
              </a:rPr>
              <a:t>Rola:</a:t>
            </a:r>
          </a:p>
          <a:p>
            <a:r>
              <a:rPr lang="pl-PL" sz="2400">
                <a:latin typeface="Book Antiqua"/>
              </a:rPr>
              <a:t>wzmacnianie kości,</a:t>
            </a:r>
          </a:p>
          <a:p>
            <a:r>
              <a:rPr lang="pl-PL" sz="2400">
                <a:latin typeface="Book Antiqua"/>
              </a:rPr>
              <a:t>zwiększanie odporności na choroby,</a:t>
            </a:r>
          </a:p>
          <a:p>
            <a:r>
              <a:rPr lang="pl-PL" sz="2400">
                <a:latin typeface="Book Antiqua"/>
              </a:rPr>
              <a:t>przyspieszanie gojenia się ran.</a:t>
            </a:r>
          </a:p>
          <a:p>
            <a:pPr marL="45720" indent="0">
              <a:buNone/>
            </a:pPr>
            <a:r>
              <a:rPr lang="pl-PL" sz="2400" b="1">
                <a:latin typeface="Book Antiqua"/>
              </a:rPr>
              <a:t>Gdzie się znajduje:</a:t>
            </a:r>
          </a:p>
          <a:p>
            <a:r>
              <a:rPr lang="pl-PL" sz="2400">
                <a:latin typeface="Book Antiqua"/>
              </a:rPr>
              <a:t>czarna porzeczka, </a:t>
            </a:r>
          </a:p>
          <a:p>
            <a:r>
              <a:rPr lang="pl-PL" sz="2400">
                <a:latin typeface="Book Antiqua"/>
              </a:rPr>
              <a:t>cytryna,</a:t>
            </a:r>
          </a:p>
          <a:p>
            <a:r>
              <a:rPr lang="pl-PL" sz="2400">
                <a:latin typeface="Book Antiqua"/>
              </a:rPr>
              <a:t>brokuły.</a:t>
            </a:r>
          </a:p>
          <a:p>
            <a:endParaRPr lang="pl-PL" sz="2400">
              <a:latin typeface="Gill Sans MT" panose="020B0502020104020203"/>
            </a:endParaRPr>
          </a:p>
          <a:p>
            <a:endParaRPr lang="pl-PL" sz="2400"/>
          </a:p>
        </p:txBody>
      </p:sp>
      <p:pic>
        <p:nvPicPr>
          <p:cNvPr id="6" name="Picture 6" descr="Obraz zawierający cytrus, owoce, pomarańcze, pomarańczowy&#10;&#10;Opis wygenerowany przy bardzo wysokim poziomie pewności">
            <a:extLst>
              <a:ext uri="{FF2B5EF4-FFF2-40B4-BE49-F238E27FC236}">
                <a16:creationId xmlns:a16="http://schemas.microsoft.com/office/drawing/2014/main" id="{3E15342D-9D7C-4194-A1E9-EE957475DE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7420" y="3387237"/>
            <a:ext cx="1798027" cy="179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Obraz zawierający brokuł, warzywo, niebo, część&#10;&#10;Opis wygenerowany przy bardzo wysokim poziomie pewności">
            <a:extLst>
              <a:ext uri="{FF2B5EF4-FFF2-40B4-BE49-F238E27FC236}">
                <a16:creationId xmlns:a16="http://schemas.microsoft.com/office/drawing/2014/main" id="{AEFF6978-A4F9-4811-BBA6-075713BDC8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938" y="4047374"/>
            <a:ext cx="1940902" cy="174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Obraz zawierający stół, trawa, talerz, siedzi&#10;&#10;Opis wygenerowany przy wysokim poziomie pewności">
            <a:extLst>
              <a:ext uri="{FF2B5EF4-FFF2-40B4-BE49-F238E27FC236}">
                <a16:creationId xmlns:a16="http://schemas.microsoft.com/office/drawing/2014/main" id="{2C1D1D25-3729-49ED-9DCE-B971EFA7AE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7417" y="4916042"/>
            <a:ext cx="2303585" cy="159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34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Witamina 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03648" y="1772816"/>
            <a:ext cx="6400800" cy="39604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>
              <a:buNone/>
            </a:pPr>
            <a:r>
              <a:rPr lang="pl-PL" sz="2800" b="1" dirty="0">
                <a:latin typeface="Book Antiqua"/>
              </a:rPr>
              <a:t>Rola:</a:t>
            </a:r>
          </a:p>
          <a:p>
            <a:r>
              <a:rPr lang="pl-PL" sz="2800" dirty="0">
                <a:latin typeface="Book Antiqua"/>
              </a:rPr>
              <a:t>wpływa na odporność organizmu na choroby</a:t>
            </a:r>
          </a:p>
          <a:p>
            <a:r>
              <a:rPr lang="pl-PL" sz="2800" dirty="0">
                <a:latin typeface="Book Antiqua"/>
              </a:rPr>
              <a:t>gwarantuje mocne kości.</a:t>
            </a:r>
          </a:p>
          <a:p>
            <a:pPr marL="45720" indent="0">
              <a:buNone/>
            </a:pPr>
            <a:r>
              <a:rPr lang="pl-PL" sz="2800" b="1" dirty="0">
                <a:latin typeface="Book Antiqua"/>
              </a:rPr>
              <a:t>Gdzie się znajduje:</a:t>
            </a:r>
          </a:p>
          <a:p>
            <a:r>
              <a:rPr lang="pl-PL" sz="2800" dirty="0">
                <a:latin typeface="Book Antiqua"/>
              </a:rPr>
              <a:t>ryby morskie,</a:t>
            </a:r>
          </a:p>
          <a:p>
            <a:r>
              <a:rPr lang="pl-PL" sz="2800" dirty="0">
                <a:latin typeface="Book Antiqua"/>
              </a:rPr>
              <a:t>ser żółty</a:t>
            </a:r>
          </a:p>
          <a:p>
            <a:r>
              <a:rPr lang="pl-PL" sz="2800" dirty="0">
                <a:latin typeface="Book Antiqua"/>
              </a:rPr>
              <a:t>słońce</a:t>
            </a:r>
          </a:p>
          <a:p>
            <a:endParaRPr lang="pl-PL" dirty="0">
              <a:latin typeface="Gill Sans MT" panose="020B0502020104020203"/>
            </a:endParaRPr>
          </a:p>
        </p:txBody>
      </p:sp>
      <p:pic>
        <p:nvPicPr>
          <p:cNvPr id="4" name="Picture 4" descr="Obraz zawierający zwierzę, wewnątrz, niebo, stół&#10;&#10;Opis wygenerowany przy wysokim poziomie pewności">
            <a:extLst>
              <a:ext uri="{FF2B5EF4-FFF2-40B4-BE49-F238E27FC236}">
                <a16:creationId xmlns:a16="http://schemas.microsoft.com/office/drawing/2014/main" id="{A5704840-E276-44F1-913A-352E769087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560" y="5239650"/>
            <a:ext cx="2424479" cy="161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Obraz zawierający ser, żywność, stół&#10;&#10;Opis wygenerowany przy bardzo wysokim poziomie pewności">
            <a:extLst>
              <a:ext uri="{FF2B5EF4-FFF2-40B4-BE49-F238E27FC236}">
                <a16:creationId xmlns:a16="http://schemas.microsoft.com/office/drawing/2014/main" id="{8D461C2C-46F3-4599-8CF2-B6CB31C060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0569" y="4034993"/>
            <a:ext cx="2435470" cy="150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C2E301-D7F1-4DD4-ABB8-A467A7EA2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70882"/>
            <a:ext cx="2082378" cy="188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6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Witamina 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331640" y="1844824"/>
            <a:ext cx="6400800" cy="4563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pl-PL" sz="2800" b="1" dirty="0">
                <a:latin typeface="Book Antiqua"/>
              </a:rPr>
              <a:t>Rola:</a:t>
            </a:r>
            <a:endParaRPr lang="pl-PL" sz="2800" dirty="0">
              <a:latin typeface="Book Antiqua"/>
            </a:endParaRPr>
          </a:p>
          <a:p>
            <a:r>
              <a:rPr lang="pl-PL" sz="2800" dirty="0">
                <a:latin typeface="Book Antiqua"/>
              </a:rPr>
              <a:t>pomaga utrzymać zdrową skórę i włosy.</a:t>
            </a:r>
          </a:p>
          <a:p>
            <a:pPr marL="45720" indent="0">
              <a:buNone/>
            </a:pPr>
            <a:r>
              <a:rPr lang="pl-PL" sz="2800" b="1" dirty="0">
                <a:latin typeface="Book Antiqua"/>
              </a:rPr>
              <a:t>Gdzie się znajduje:</a:t>
            </a:r>
          </a:p>
          <a:p>
            <a:r>
              <a:rPr lang="pl-PL" sz="2800" dirty="0">
                <a:latin typeface="Book Antiqua"/>
              </a:rPr>
              <a:t>groch,</a:t>
            </a:r>
          </a:p>
          <a:p>
            <a:r>
              <a:rPr lang="pl-PL" sz="2800" dirty="0">
                <a:latin typeface="Book Antiqua"/>
              </a:rPr>
              <a:t>banany,</a:t>
            </a:r>
          </a:p>
          <a:p>
            <a:r>
              <a:rPr lang="pl-PL" sz="2800" dirty="0">
                <a:latin typeface="Book Antiqua"/>
              </a:rPr>
              <a:t>grzyby.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" name="Picture 4" descr="Obraz zawierający banan, owoce, wewnątrz, niebo&#10;&#10;Opis wygenerowany przy bardzo wysokim poziomie pewności">
            <a:extLst>
              <a:ext uri="{FF2B5EF4-FFF2-40B4-BE49-F238E27FC236}">
                <a16:creationId xmlns:a16="http://schemas.microsoft.com/office/drawing/2014/main" id="{4C46423D-9ACB-4891-B8BC-2AF413BC73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3938" y="4992009"/>
            <a:ext cx="2248633" cy="148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Obraz zawierający zielony, wewnątrz, groch, stół&#10;&#10;Opis wygenerowany przy bardzo wysokim poziomie pewności">
            <a:extLst>
              <a:ext uri="{FF2B5EF4-FFF2-40B4-BE49-F238E27FC236}">
                <a16:creationId xmlns:a16="http://schemas.microsoft.com/office/drawing/2014/main" id="{2CF052E2-2C27-441A-AE09-CF6CFEC0F8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1189" y="3673919"/>
            <a:ext cx="1951892" cy="156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Obraz zawierający wewnątrz, pączek&#10;&#10;Opis wygenerowany przy bardzo wysokim poziomie pewności">
            <a:extLst>
              <a:ext uri="{FF2B5EF4-FFF2-40B4-BE49-F238E27FC236}">
                <a16:creationId xmlns:a16="http://schemas.microsoft.com/office/drawing/2014/main" id="{5D304F77-79B6-430E-B630-064E3B0231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928" y="3674216"/>
            <a:ext cx="2259624" cy="152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52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/>
              <a:t>Witamina 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03648" y="1844824"/>
            <a:ext cx="6400800" cy="41764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r>
              <a:rPr lang="pl-PL" sz="2800" b="1" dirty="0">
                <a:latin typeface="Book Antiqua"/>
              </a:rPr>
              <a:t>Rola:</a:t>
            </a:r>
          </a:p>
          <a:p>
            <a:r>
              <a:rPr lang="pl-PL" sz="2800" dirty="0">
                <a:latin typeface="Book Antiqua"/>
              </a:rPr>
              <a:t>pomaga zrastaniu się złamanych kości,</a:t>
            </a:r>
          </a:p>
          <a:p>
            <a:r>
              <a:rPr lang="pl-PL" sz="2800" dirty="0">
                <a:latin typeface="Book Antiqua"/>
              </a:rPr>
              <a:t>wzmacnia kości.</a:t>
            </a:r>
          </a:p>
          <a:p>
            <a:pPr marL="45720" indent="0">
              <a:buNone/>
            </a:pPr>
            <a:r>
              <a:rPr lang="pl-PL" sz="2800" b="1" dirty="0">
                <a:latin typeface="Book Antiqua"/>
              </a:rPr>
              <a:t>Gdzie się znajduje:</a:t>
            </a:r>
          </a:p>
          <a:p>
            <a:r>
              <a:rPr lang="pl-PL" sz="2800" dirty="0">
                <a:latin typeface="Book Antiqua"/>
              </a:rPr>
              <a:t>szpinak,</a:t>
            </a:r>
          </a:p>
          <a:p>
            <a:r>
              <a:rPr lang="pl-PL" sz="2800" dirty="0">
                <a:latin typeface="Book Antiqua"/>
              </a:rPr>
              <a:t>ziemniaki, </a:t>
            </a:r>
          </a:p>
          <a:p>
            <a:r>
              <a:rPr lang="pl-PL" sz="2800" dirty="0">
                <a:latin typeface="Book Antiqua"/>
              </a:rPr>
              <a:t>marchewka.</a:t>
            </a:r>
          </a:p>
          <a:p>
            <a:endParaRPr lang="pl-PL" dirty="0"/>
          </a:p>
        </p:txBody>
      </p:sp>
      <p:pic>
        <p:nvPicPr>
          <p:cNvPr id="4" name="Picture 4" descr="Obraz zawierający marchew, wewnątrz, warzywo, stół&#10;&#10;Opis wygenerowany przy bardzo wysokim poziomie pewności">
            <a:extLst>
              <a:ext uri="{FF2B5EF4-FFF2-40B4-BE49-F238E27FC236}">
                <a16:creationId xmlns:a16="http://schemas.microsoft.com/office/drawing/2014/main" id="{EBA548DE-F346-4A94-B09C-434B3C8077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8217" y="4833947"/>
            <a:ext cx="2083777" cy="163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Obraz zawierający stół, sałata, roślina, talerz&#10;&#10;Opis wygenerowany przy bardzo wysokim poziomie pewności">
            <a:extLst>
              <a:ext uri="{FF2B5EF4-FFF2-40B4-BE49-F238E27FC236}">
                <a16:creationId xmlns:a16="http://schemas.microsoft.com/office/drawing/2014/main" id="{2405F266-A1AF-4580-B399-D3DE86FF5E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044" y="4741251"/>
            <a:ext cx="2358537" cy="1793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Obraz zawierający żywność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277D9A28-3FF5-4D9B-9AF7-4976DC5CE6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004" y="3367443"/>
            <a:ext cx="2116748" cy="183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984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czka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czk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45</TotalTime>
  <Words>254</Words>
  <Application>Microsoft Office PowerPoint</Application>
  <PresentationFormat>Pokaz na ekranie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Gill Sans MT</vt:lpstr>
      <vt:lpstr>Paczka</vt:lpstr>
      <vt:lpstr>Zdrowe żywienie</vt:lpstr>
      <vt:lpstr>Czym jest zdrowe odżywianie?</vt:lpstr>
      <vt:lpstr>Co to są witaminy?</vt:lpstr>
      <vt:lpstr>Witamina A</vt:lpstr>
      <vt:lpstr>Witamina B</vt:lpstr>
      <vt:lpstr>Witamina C</vt:lpstr>
      <vt:lpstr>Witamina D</vt:lpstr>
      <vt:lpstr>Witamina H</vt:lpstr>
      <vt:lpstr>Witamina K</vt:lpstr>
      <vt:lpstr>Piramida żywienia</vt:lpstr>
      <vt:lpstr>Do zapamiętania!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Zdrowe żywienie</dc:title>
  <dc:creator>Mateusz</dc:creator>
  <cp:lastModifiedBy>Karolina Wiśniewska</cp:lastModifiedBy>
  <cp:revision>7</cp:revision>
  <dcterms:created xsi:type="dcterms:W3CDTF">2019-06-01T12:48:42Z</dcterms:created>
  <dcterms:modified xsi:type="dcterms:W3CDTF">2019-06-03T18:37:05Z</dcterms:modified>
</cp:coreProperties>
</file>