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222"/>
  </p:notesMasterIdLst>
  <p:sldIdLst>
    <p:sldId id="493" r:id="rId2"/>
    <p:sldId id="435" r:id="rId3"/>
    <p:sldId id="494" r:id="rId4"/>
    <p:sldId id="488" r:id="rId5"/>
    <p:sldId id="489" r:id="rId6"/>
    <p:sldId id="492" r:id="rId7"/>
    <p:sldId id="490" r:id="rId8"/>
    <p:sldId id="495" r:id="rId9"/>
    <p:sldId id="496" r:id="rId10"/>
    <p:sldId id="497" r:id="rId11"/>
    <p:sldId id="540" r:id="rId12"/>
    <p:sldId id="541" r:id="rId13"/>
    <p:sldId id="498" r:id="rId14"/>
    <p:sldId id="501" r:id="rId15"/>
    <p:sldId id="502" r:id="rId16"/>
    <p:sldId id="503" r:id="rId17"/>
    <p:sldId id="504" r:id="rId18"/>
    <p:sldId id="505" r:id="rId19"/>
    <p:sldId id="508" r:id="rId20"/>
    <p:sldId id="509" r:id="rId21"/>
    <p:sldId id="507" r:id="rId22"/>
    <p:sldId id="511" r:id="rId23"/>
    <p:sldId id="512" r:id="rId24"/>
    <p:sldId id="513" r:id="rId25"/>
    <p:sldId id="510" r:id="rId26"/>
    <p:sldId id="527" r:id="rId27"/>
    <p:sldId id="529" r:id="rId28"/>
    <p:sldId id="526" r:id="rId29"/>
    <p:sldId id="567" r:id="rId30"/>
    <p:sldId id="514" r:id="rId31"/>
    <p:sldId id="515" r:id="rId32"/>
    <p:sldId id="516" r:id="rId33"/>
    <p:sldId id="517" r:id="rId34"/>
    <p:sldId id="518" r:id="rId35"/>
    <p:sldId id="519" r:id="rId36"/>
    <p:sldId id="520" r:id="rId37"/>
    <p:sldId id="522" r:id="rId38"/>
    <p:sldId id="524" r:id="rId39"/>
    <p:sldId id="525" r:id="rId40"/>
    <p:sldId id="530" r:id="rId41"/>
    <p:sldId id="531" r:id="rId42"/>
    <p:sldId id="559" r:id="rId43"/>
    <p:sldId id="560" r:id="rId44"/>
    <p:sldId id="528" r:id="rId45"/>
    <p:sldId id="532" r:id="rId46"/>
    <p:sldId id="533" r:id="rId47"/>
    <p:sldId id="536" r:id="rId48"/>
    <p:sldId id="534" r:id="rId49"/>
    <p:sldId id="535" r:id="rId50"/>
    <p:sldId id="606" r:id="rId51"/>
    <p:sldId id="607" r:id="rId52"/>
    <p:sldId id="608" r:id="rId53"/>
    <p:sldId id="614" r:id="rId54"/>
    <p:sldId id="609" r:id="rId55"/>
    <p:sldId id="611" r:id="rId56"/>
    <p:sldId id="612" r:id="rId57"/>
    <p:sldId id="610" r:id="rId58"/>
    <p:sldId id="613" r:id="rId59"/>
    <p:sldId id="537" r:id="rId60"/>
    <p:sldId id="538" r:id="rId61"/>
    <p:sldId id="539" r:id="rId62"/>
    <p:sldId id="521" r:id="rId63"/>
    <p:sldId id="543" r:id="rId64"/>
    <p:sldId id="626" r:id="rId65"/>
    <p:sldId id="545" r:id="rId66"/>
    <p:sldId id="544" r:id="rId67"/>
    <p:sldId id="546" r:id="rId68"/>
    <p:sldId id="547" r:id="rId69"/>
    <p:sldId id="548" r:id="rId70"/>
    <p:sldId id="549" r:id="rId71"/>
    <p:sldId id="550" r:id="rId72"/>
    <p:sldId id="551" r:id="rId73"/>
    <p:sldId id="552" r:id="rId74"/>
    <p:sldId id="553" r:id="rId75"/>
    <p:sldId id="554" r:id="rId76"/>
    <p:sldId id="555" r:id="rId77"/>
    <p:sldId id="657" r:id="rId78"/>
    <p:sldId id="658" r:id="rId79"/>
    <p:sldId id="660" r:id="rId80"/>
    <p:sldId id="659" r:id="rId81"/>
    <p:sldId id="661" r:id="rId82"/>
    <p:sldId id="662" r:id="rId83"/>
    <p:sldId id="557" r:id="rId84"/>
    <p:sldId id="738" r:id="rId85"/>
    <p:sldId id="562" r:id="rId86"/>
    <p:sldId id="563" r:id="rId87"/>
    <p:sldId id="564" r:id="rId88"/>
    <p:sldId id="565" r:id="rId89"/>
    <p:sldId id="566" r:id="rId90"/>
    <p:sldId id="568" r:id="rId91"/>
    <p:sldId id="569" r:id="rId92"/>
    <p:sldId id="570" r:id="rId93"/>
    <p:sldId id="575" r:id="rId94"/>
    <p:sldId id="572" r:id="rId95"/>
    <p:sldId id="571" r:id="rId96"/>
    <p:sldId id="573" r:id="rId97"/>
    <p:sldId id="574" r:id="rId98"/>
    <p:sldId id="576" r:id="rId99"/>
    <p:sldId id="578" r:id="rId100"/>
    <p:sldId id="579" r:id="rId101"/>
    <p:sldId id="580" r:id="rId102"/>
    <p:sldId id="581" r:id="rId103"/>
    <p:sldId id="582" r:id="rId104"/>
    <p:sldId id="583" r:id="rId105"/>
    <p:sldId id="584" r:id="rId106"/>
    <p:sldId id="585" r:id="rId107"/>
    <p:sldId id="587" r:id="rId108"/>
    <p:sldId id="588" r:id="rId109"/>
    <p:sldId id="589" r:id="rId110"/>
    <p:sldId id="590" r:id="rId111"/>
    <p:sldId id="591" r:id="rId112"/>
    <p:sldId id="592" r:id="rId113"/>
    <p:sldId id="593" r:id="rId114"/>
    <p:sldId id="594" r:id="rId115"/>
    <p:sldId id="595" r:id="rId116"/>
    <p:sldId id="596" r:id="rId117"/>
    <p:sldId id="597" r:id="rId118"/>
    <p:sldId id="598" r:id="rId119"/>
    <p:sldId id="599" r:id="rId120"/>
    <p:sldId id="671" r:id="rId121"/>
    <p:sldId id="600" r:id="rId122"/>
    <p:sldId id="601" r:id="rId123"/>
    <p:sldId id="603" r:id="rId124"/>
    <p:sldId id="637" r:id="rId125"/>
    <p:sldId id="638" r:id="rId126"/>
    <p:sldId id="634" r:id="rId127"/>
    <p:sldId id="635" r:id="rId128"/>
    <p:sldId id="636" r:id="rId129"/>
    <p:sldId id="737" r:id="rId130"/>
    <p:sldId id="602" r:id="rId131"/>
    <p:sldId id="615" r:id="rId132"/>
    <p:sldId id="627" r:id="rId133"/>
    <p:sldId id="616" r:id="rId134"/>
    <p:sldId id="736" r:id="rId135"/>
    <p:sldId id="674" r:id="rId136"/>
    <p:sldId id="675" r:id="rId137"/>
    <p:sldId id="718" r:id="rId138"/>
    <p:sldId id="719" r:id="rId139"/>
    <p:sldId id="676" r:id="rId140"/>
    <p:sldId id="677" r:id="rId141"/>
    <p:sldId id="720" r:id="rId142"/>
    <p:sldId id="721" r:id="rId143"/>
    <p:sldId id="678" r:id="rId144"/>
    <p:sldId id="679" r:id="rId145"/>
    <p:sldId id="722" r:id="rId146"/>
    <p:sldId id="723" r:id="rId147"/>
    <p:sldId id="680" r:id="rId148"/>
    <p:sldId id="681" r:id="rId149"/>
    <p:sldId id="683" r:id="rId150"/>
    <p:sldId id="724" r:id="rId151"/>
    <p:sldId id="725" r:id="rId152"/>
    <p:sldId id="726" r:id="rId153"/>
    <p:sldId id="682" r:id="rId154"/>
    <p:sldId id="685" r:id="rId155"/>
    <p:sldId id="689" r:id="rId156"/>
    <p:sldId id="732" r:id="rId157"/>
    <p:sldId id="733" r:id="rId158"/>
    <p:sldId id="734" r:id="rId159"/>
    <p:sldId id="735" r:id="rId160"/>
    <p:sldId id="717" r:id="rId161"/>
    <p:sldId id="690" r:id="rId162"/>
    <p:sldId id="691" r:id="rId163"/>
    <p:sldId id="692" r:id="rId164"/>
    <p:sldId id="693" r:id="rId165"/>
    <p:sldId id="694" r:id="rId166"/>
    <p:sldId id="695" r:id="rId167"/>
    <p:sldId id="696" r:id="rId168"/>
    <p:sldId id="697" r:id="rId169"/>
    <p:sldId id="698" r:id="rId170"/>
    <p:sldId id="699" r:id="rId171"/>
    <p:sldId id="700" r:id="rId172"/>
    <p:sldId id="702" r:id="rId173"/>
    <p:sldId id="701" r:id="rId174"/>
    <p:sldId id="705" r:id="rId175"/>
    <p:sldId id="706" r:id="rId176"/>
    <p:sldId id="708" r:id="rId177"/>
    <p:sldId id="707" r:id="rId178"/>
    <p:sldId id="709" r:id="rId179"/>
    <p:sldId id="710" r:id="rId180"/>
    <p:sldId id="711" r:id="rId181"/>
    <p:sldId id="712" r:id="rId182"/>
    <p:sldId id="713" r:id="rId183"/>
    <p:sldId id="714" r:id="rId184"/>
    <p:sldId id="715" r:id="rId185"/>
    <p:sldId id="703" r:id="rId186"/>
    <p:sldId id="651" r:id="rId187"/>
    <p:sldId id="667" r:id="rId188"/>
    <p:sldId id="663" r:id="rId189"/>
    <p:sldId id="664" r:id="rId190"/>
    <p:sldId id="665" r:id="rId191"/>
    <p:sldId id="704" r:id="rId192"/>
    <p:sldId id="618" r:id="rId193"/>
    <p:sldId id="617" r:id="rId194"/>
    <p:sldId id="666" r:id="rId195"/>
    <p:sldId id="652" r:id="rId196"/>
    <p:sldId id="653" r:id="rId197"/>
    <p:sldId id="654" r:id="rId198"/>
    <p:sldId id="655" r:id="rId199"/>
    <p:sldId id="656" r:id="rId200"/>
    <p:sldId id="650" r:id="rId201"/>
    <p:sldId id="640" r:id="rId202"/>
    <p:sldId id="641" r:id="rId203"/>
    <p:sldId id="669" r:id="rId204"/>
    <p:sldId id="670" r:id="rId205"/>
    <p:sldId id="672" r:id="rId206"/>
    <p:sldId id="686" r:id="rId207"/>
    <p:sldId id="687" r:id="rId208"/>
    <p:sldId id="642" r:id="rId209"/>
    <p:sldId id="643" r:id="rId210"/>
    <p:sldId id="644" r:id="rId211"/>
    <p:sldId id="624" r:id="rId212"/>
    <p:sldId id="645" r:id="rId213"/>
    <p:sldId id="646" r:id="rId214"/>
    <p:sldId id="668" r:id="rId215"/>
    <p:sldId id="633" r:id="rId216"/>
    <p:sldId id="647" r:id="rId217"/>
    <p:sldId id="648" r:id="rId218"/>
    <p:sldId id="649" r:id="rId219"/>
    <p:sldId id="625" r:id="rId220"/>
    <p:sldId id="716" r:id="rId22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56" autoAdjust="0"/>
    <p:restoredTop sz="94660" autoAdjust="0"/>
  </p:normalViewPr>
  <p:slideViewPr>
    <p:cSldViewPr>
      <p:cViewPr>
        <p:scale>
          <a:sx n="80" d="100"/>
          <a:sy n="80" d="100"/>
        </p:scale>
        <p:origin x="-69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8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tableStyles" Target="tableStyle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notesMaster" Target="notesMasters/notesMaster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presProps" Target="presProps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viewProps" Target="viewProps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FAD64-CBDA-4738-AF39-A13D00A9BE0E}" type="datetimeFigureOut">
              <a:rPr lang="cs-CZ" smtClean="0"/>
              <a:pPr/>
              <a:t>09.05.2018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6B2E2-649F-4145-9AF6-5F591A1F06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4324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F0AC1CF-7945-43C6-AEA2-D8138D9A3770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94215" name="WordArt 7"/>
          <p:cNvSpPr>
            <a:spLocks noChangeArrowheads="1" noChangeShapeType="1" noTextEdit="1"/>
          </p:cNvSpPr>
          <p:nvPr/>
        </p:nvSpPr>
        <p:spPr bwMode="auto">
          <a:xfrm>
            <a:off x="179388" y="115888"/>
            <a:ext cx="1439862" cy="2873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i="1" kern="10">
                <a:gradFill rotWithShape="1">
                  <a:gsLst>
                    <a:gs pos="0">
                      <a:srgbClr val="800000">
                        <a:gamma/>
                        <a:shade val="46275"/>
                        <a:invGamma/>
                      </a:srgbClr>
                    </a:gs>
                    <a:gs pos="50000">
                      <a:srgbClr val="800000">
                        <a:alpha val="60001"/>
                      </a:srgbClr>
                    </a:gs>
                    <a:gs pos="100000">
                      <a:srgbClr val="800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RoBla</a:t>
            </a:r>
          </a:p>
        </p:txBody>
      </p:sp>
    </p:spTree>
    <p:extLst>
      <p:ext uri="{BB962C8B-B14F-4D97-AF65-F5344CB8AC3E}">
        <p14:creationId xmlns:p14="http://schemas.microsoft.com/office/powerpoint/2010/main" val="956269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B5F4B-F14F-441D-A12C-22703D350815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7063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6BE85-49E7-42CA-8C5E-1FD61D9B471F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159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702DC-0E28-438C-A6A3-2E3B0D3D6898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728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2BD41-931E-445E-8030-1B14FCD4922D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04684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8F4B4-B114-4862-909E-2D7A2324EA1F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6695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49742-4308-4CFC-AF2C-30977030A2C5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28115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A074E-1D21-4C9B-A5AC-CA128C309A9D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0225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BE80F-F117-45E2-B286-509B048BEA69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41035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6A9AE-7773-4608-BD28-07306C610134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8426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F781B-3CD7-4F01-8B97-615EC18FE0E3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9022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0000">
                <a:gamma/>
                <a:shade val="46275"/>
                <a:invGamma/>
              </a:srgbClr>
            </a:gs>
            <a:gs pos="50000">
              <a:srgbClr val="990000"/>
            </a:gs>
            <a:gs pos="100000">
              <a:srgbClr val="990000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5A263E0E-02F7-41D4-AD45-E83058015B77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93191" name="WordArt 7"/>
          <p:cNvSpPr>
            <a:spLocks noChangeArrowheads="1" noChangeShapeType="1" noTextEdit="1"/>
          </p:cNvSpPr>
          <p:nvPr/>
        </p:nvSpPr>
        <p:spPr bwMode="auto">
          <a:xfrm>
            <a:off x="179388" y="115888"/>
            <a:ext cx="1439862" cy="2873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i="1" kern="10">
                <a:gradFill rotWithShape="1">
                  <a:gsLst>
                    <a:gs pos="0">
                      <a:srgbClr val="800000">
                        <a:gamma/>
                        <a:shade val="46275"/>
                        <a:invGamma/>
                      </a:srgbClr>
                    </a:gs>
                    <a:gs pos="50000">
                      <a:srgbClr val="800000">
                        <a:alpha val="60001"/>
                      </a:srgbClr>
                    </a:gs>
                    <a:gs pos="100000">
                      <a:srgbClr val="800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RoBla</a:t>
            </a:r>
          </a:p>
        </p:txBody>
      </p:sp>
    </p:spTree>
    <p:extLst>
      <p:ext uri="{BB962C8B-B14F-4D97-AF65-F5344CB8AC3E}">
        <p14:creationId xmlns:p14="http://schemas.microsoft.com/office/powerpoint/2010/main" val="29172037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hyperlink" Target="priklady/pocitac.html" TargetMode="Externa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kpsatweb.cz/javascript/objekt-event.html" TargetMode="External"/><Relationship Id="rId2" Type="http://schemas.openxmlformats.org/officeDocument/2006/relationships/hyperlink" Target="http://www.jakpsatweb.cz/javascript/objekt-window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akpsatweb.cz/javascript/objekt-date.html" TargetMode="External"/><Relationship Id="rId5" Type="http://schemas.openxmlformats.org/officeDocument/2006/relationships/hyperlink" Target="http://www.jakpsatweb.cz/javascript/objekt-string.html" TargetMode="External"/><Relationship Id="rId4" Type="http://schemas.openxmlformats.org/officeDocument/2006/relationships/hyperlink" Target="http://www.jakpsatweb.cz/javascript/objekt-document.html" TargetMode="Externa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slide" Target="slide16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gif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gif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gif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hyperlink" Target="https://www.w3schools.com/html/html_form_input_types.asp" TargetMode="Externa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gif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priklady/inputTextKomplet.html" TargetMode="Externa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hyperlink" Target="https://www.w3schools.com/html/html_form_input_types.as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gif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priklady/inputradioKomplet.html" TargetMode="Externa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hyperlink" Target="https://www.w3schools.com/html/html_form_input_types.asp" TargetMode="Externa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hyperlink" Target="priklady/inputTextKomplet.html" TargetMode="External"/><Relationship Id="rId2" Type="http://schemas.openxmlformats.org/officeDocument/2006/relationships/image" Target="../media/image1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5.png"/><Relationship Id="rId4" Type="http://schemas.openxmlformats.org/officeDocument/2006/relationships/hyperlink" Target="priklady/checkboxKompletPolehtml.html" TargetMode="Externa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hyperlink" Target="https://www.w3schools.com/html/html_form_input_types.asp" TargetMode="Externa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hyperlink" Target="priklady/inputTextKomplet.html" TargetMode="External"/><Relationship Id="rId2" Type="http://schemas.openxmlformats.org/officeDocument/2006/relationships/image" Target="../media/image1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hyperlink" Target="priklady/kruhRangeBezgrafiky.html" TargetMode="Externa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hyperlink" Target="priklady/inputTextKomplet.html" TargetMode="External"/><Relationship Id="rId2" Type="http://schemas.openxmlformats.org/officeDocument/2006/relationships/image" Target="../media/image1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2.png"/><Relationship Id="rId4" Type="http://schemas.openxmlformats.org/officeDocument/2006/relationships/hyperlink" Target="priklady/kruhObsahIDrangeSgrafikou.html" TargetMode="Externa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hyperlink" Target="https://www.w3schools.com/html/html_form_input_types.asp" TargetMode="Externa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hyperlink" Target="https://www.w3schools.com/html/html_form_input_types.asp" TargetMode="Externa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hyperlink" Target="priklady/inputTextKomplet.html" TargetMode="External"/><Relationship Id="rId2" Type="http://schemas.openxmlformats.org/officeDocument/2006/relationships/image" Target="../media/image1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6.png"/><Relationship Id="rId4" Type="http://schemas.openxmlformats.org/officeDocument/2006/relationships/hyperlink" Target="priklady/option.html" TargetMode="Externa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hyperlink" Target="priklady/osobnyFormular.html" TargetMode="External"/><Relationship Id="rId2" Type="http://schemas.openxmlformats.org/officeDocument/2006/relationships/hyperlink" Target="priklady/inputTextKomple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gif"/><Relationship Id="rId4" Type="http://schemas.openxmlformats.org/officeDocument/2006/relationships/image" Target="../media/image1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slide" Target="slide83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graphics/canvas_drawing.asp" TargetMode="Externa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graphics/canvas_drawing.asp" TargetMode="External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js/js_output.as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hyperlink" Target="manul%20Javascript%20pod&#318;a%20jakpsatweb.docx" TargetMode="External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3.png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hyperlink" Target="zadanie1%20JAVASCRIPT/index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priklady/cyklusfor1.html" TargetMode="Externa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hyperlink" Target="priklady/cyklusfor2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hyperlink" Target="priklady/faktorial.html" TargetMode="Externa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539552" y="5431344"/>
            <a:ext cx="7490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Ing.Drgo</a:t>
            </a:r>
            <a:r>
              <a:rPr lang="sk-SK" dirty="0" smtClean="0"/>
              <a:t> Pavel,9.september 2017,sobota ,11:37,modify 12.9.2017</a:t>
            </a:r>
            <a:endParaRPr lang="en-US" dirty="0"/>
          </a:p>
        </p:txBody>
      </p:sp>
      <p:pic>
        <p:nvPicPr>
          <p:cNvPr id="15362" name="Picture 2" descr="Výsledok vyhľadávania obrázkov pre dopyt javascript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547260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53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Takto vykoná </a:t>
            </a:r>
            <a:r>
              <a:rPr lang="sk-SK" dirty="0" err="1" smtClean="0"/>
              <a:t>script</a:t>
            </a:r>
            <a:r>
              <a:rPr lang="sk-SK" dirty="0" smtClean="0"/>
              <a:t> v </a:t>
            </a:r>
            <a:r>
              <a:rPr lang="sk-SK" dirty="0" err="1" smtClean="0"/>
              <a:t>Chrome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" y="1700808"/>
            <a:ext cx="7686675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Výsledok vyhľadávania obrázkov pre dopyt googl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17032"/>
            <a:ext cx="19050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55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ýsledok vyhľadávania obrázkov pre dopyt googl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5" y="318346"/>
            <a:ext cx="19050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7524328" cy="331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1259632" y="1139744"/>
            <a:ext cx="41764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solidFill>
                  <a:schemeClr val="bg1"/>
                </a:solidFill>
                <a:hlinkClick r:id="rId4" action="ppaction://hlinkfile"/>
              </a:rPr>
              <a:t>ONLINE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1619672" y="178043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pocitac.html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212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POLIA</a:t>
            </a:r>
            <a:endParaRPr lang="en-US" dirty="0"/>
          </a:p>
        </p:txBody>
      </p:sp>
      <p:sp>
        <p:nvSpPr>
          <p:cNvPr id="7" name="BlokTextu 6"/>
          <p:cNvSpPr txBox="1"/>
          <p:nvPr/>
        </p:nvSpPr>
        <p:spPr>
          <a:xfrm>
            <a:off x="683568" y="1412776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endParaRPr lang="sk-SK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err="1" smtClean="0"/>
              <a:t>Polia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používajú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ukladanie</a:t>
            </a:r>
            <a:r>
              <a:rPr lang="en-US" dirty="0" smtClean="0"/>
              <a:t> </a:t>
            </a:r>
            <a:r>
              <a:rPr lang="en-US" dirty="0" err="1" smtClean="0"/>
              <a:t>viacerých</a:t>
            </a:r>
            <a:r>
              <a:rPr lang="en-US" dirty="0" smtClean="0"/>
              <a:t> </a:t>
            </a:r>
            <a:r>
              <a:rPr lang="en-US" dirty="0" err="1" smtClean="0"/>
              <a:t>hodnôt</a:t>
            </a:r>
            <a:r>
              <a:rPr lang="en-US" dirty="0" smtClean="0"/>
              <a:t> do </a:t>
            </a:r>
            <a:r>
              <a:rPr lang="en-US" dirty="0" err="1" smtClean="0"/>
              <a:t>jednej</a:t>
            </a:r>
            <a:r>
              <a:rPr lang="en-US" dirty="0" smtClean="0"/>
              <a:t> </a:t>
            </a:r>
            <a:r>
              <a:rPr lang="en-US" dirty="0" err="1" smtClean="0"/>
              <a:t>premennej</a:t>
            </a:r>
            <a:r>
              <a:rPr lang="en-US" dirty="0" smtClean="0"/>
              <a:t>.</a:t>
            </a:r>
            <a:endParaRPr lang="sk-SK" dirty="0" smtClean="0"/>
          </a:p>
          <a:p>
            <a:pPr marL="285750" indent="-285750">
              <a:buFont typeface="Wingdings" pitchFamily="2" charset="2"/>
              <a:buChar char="§"/>
            </a:pPr>
            <a:endParaRPr lang="sk-SK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sk-SK" dirty="0" smtClean="0"/>
              <a:t>Pole nám tvorí skupina premenných , ktoré majú spoločný názov a každá táto premenná (prvok poľa) má svoj index </a:t>
            </a:r>
          </a:p>
          <a:p>
            <a:pPr marL="285750" indent="-285750">
              <a:buFont typeface="Wingdings" pitchFamily="2" charset="2"/>
              <a:buChar char="§"/>
            </a:pPr>
            <a:endParaRPr lang="sk-SK" dirty="0" smtClean="0"/>
          </a:p>
          <a:p>
            <a:endParaRPr lang="en-US" b="1" dirty="0" smtClean="0"/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2" y="3429000"/>
            <a:ext cx="50196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683568" y="4769580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sk-SK" b="1" dirty="0"/>
              <a:t>Číselný index poľa sa začína hodnotou </a:t>
            </a:r>
            <a:r>
              <a:rPr lang="sk-SK" b="1" dirty="0" smtClean="0"/>
              <a:t>0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[0] je </a:t>
            </a:r>
            <a:r>
              <a:rPr lang="en-US" dirty="0" err="1"/>
              <a:t>prvý</a:t>
            </a:r>
            <a:r>
              <a:rPr lang="en-US" dirty="0"/>
              <a:t> </a:t>
            </a:r>
            <a:r>
              <a:rPr lang="en-US" dirty="0" err="1"/>
              <a:t>prvok</a:t>
            </a:r>
            <a:r>
              <a:rPr lang="en-US" dirty="0"/>
              <a:t> v </a:t>
            </a:r>
            <a:r>
              <a:rPr lang="en-US" dirty="0" err="1"/>
              <a:t>poli</a:t>
            </a:r>
            <a:r>
              <a:rPr lang="en-US" dirty="0"/>
              <a:t>. [1] je </a:t>
            </a:r>
            <a:r>
              <a:rPr lang="en-US" dirty="0" err="1" smtClean="0"/>
              <a:t>druhý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[</a:t>
            </a:r>
            <a:r>
              <a:rPr lang="sk-SK" dirty="0" smtClean="0"/>
              <a:t>2</a:t>
            </a:r>
            <a:r>
              <a:rPr lang="en-US" dirty="0" smtClean="0"/>
              <a:t>] </a:t>
            </a:r>
            <a:r>
              <a:rPr lang="en-US" dirty="0"/>
              <a:t>je </a:t>
            </a:r>
            <a:r>
              <a:rPr lang="sk-SK" dirty="0" smtClean="0"/>
              <a:t>tretí </a:t>
            </a:r>
            <a:r>
              <a:rPr lang="sk-SK" dirty="0" err="1" smtClean="0"/>
              <a:t>atď</a:t>
            </a: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266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71600"/>
          </a:xfrm>
        </p:spPr>
        <p:txBody>
          <a:bodyPr/>
          <a:lstStyle/>
          <a:p>
            <a:r>
              <a:rPr lang="sk-SK" dirty="0" err="1" smtClean="0"/>
              <a:t>Priklad</a:t>
            </a:r>
            <a:r>
              <a:rPr lang="sk-SK" dirty="0" smtClean="0"/>
              <a:t> definovania poľa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052737"/>
            <a:ext cx="889248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09" y="5085184"/>
            <a:ext cx="8708471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677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71600"/>
          </a:xfrm>
        </p:spPr>
        <p:txBody>
          <a:bodyPr/>
          <a:lstStyle/>
          <a:p>
            <a:r>
              <a:rPr lang="en-US" dirty="0" err="1">
                <a:effectLst/>
              </a:rPr>
              <a:t>Vlastnosti</a:t>
            </a:r>
            <a:r>
              <a:rPr lang="en-US" dirty="0">
                <a:effectLst/>
              </a:rPr>
              <a:t> a </a:t>
            </a:r>
            <a:r>
              <a:rPr lang="en-US" dirty="0" err="1">
                <a:effectLst/>
              </a:rPr>
              <a:t>metódy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poľa</a:t>
            </a:r>
            <a:endParaRPr lang="en-US" dirty="0">
              <a:effectLst/>
            </a:endParaRPr>
          </a:p>
        </p:txBody>
      </p:sp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169461"/>
              </p:ext>
            </p:extLst>
          </p:nvPr>
        </p:nvGraphicFramePr>
        <p:xfrm>
          <a:off x="467544" y="1484784"/>
          <a:ext cx="81122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6112"/>
                <a:gridCol w="405611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</a:t>
                      </a:r>
                      <a:r>
                        <a:rPr lang="en-GB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x = </a:t>
                      </a:r>
                      <a:r>
                        <a:rPr lang="en-GB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cars.length</a:t>
                      </a:r>
                      <a:r>
                        <a:rPr lang="en-GB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  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Vlastnosť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dĺžky</a:t>
                      </a:r>
                      <a:r>
                        <a:rPr lang="sk-SK" dirty="0" smtClean="0"/>
                        <a:t>(</a:t>
                      </a:r>
                      <a:r>
                        <a:rPr lang="sk-SK" dirty="0" err="1" smtClean="0"/>
                        <a:t>length</a:t>
                      </a:r>
                      <a:r>
                        <a:rPr lang="sk-SK" dirty="0" smtClean="0"/>
                        <a:t>)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vráti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počet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prvkov</a:t>
                      </a:r>
                      <a:r>
                        <a:rPr lang="sk-SK" dirty="0" smtClean="0"/>
                        <a:t> pola.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Vlastnosť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dĺžky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je </a:t>
                      </a:r>
                      <a:r>
                        <a:rPr lang="en-US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vždy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viac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než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najvyšší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index </a:t>
                      </a:r>
                      <a:r>
                        <a:rPr lang="en-US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poľa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</a:t>
                      </a:r>
                      <a:r>
                        <a:rPr lang="en-GB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y = </a:t>
                      </a:r>
                      <a:r>
                        <a:rPr lang="en-GB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cars.sort</a:t>
                      </a:r>
                      <a:r>
                        <a:rPr lang="en-GB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();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Metóda</a:t>
                      </a:r>
                      <a:r>
                        <a:rPr lang="en-US" dirty="0" smtClean="0"/>
                        <a:t> sort () </a:t>
                      </a:r>
                      <a:r>
                        <a:rPr lang="en-US" dirty="0" err="1" smtClean="0"/>
                        <a:t>zoradí</a:t>
                      </a:r>
                      <a:r>
                        <a:rPr lang="en-US" dirty="0" smtClean="0"/>
                        <a:t> pole</a:t>
                      </a:r>
                      <a:r>
                        <a:rPr lang="sk-SK" dirty="0" smtClean="0"/>
                        <a:t>  </a:t>
                      </a:r>
                      <a:r>
                        <a:rPr lang="sk-SK" dirty="0" err="1" smtClean="0"/>
                        <a:t>abecedne,vzostupne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fruits.push</a:t>
                      </a:r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();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Metóda </a:t>
                      </a:r>
                      <a:r>
                        <a:rPr lang="sk-SK" dirty="0" err="1" smtClean="0"/>
                        <a:t>push</a:t>
                      </a:r>
                      <a:r>
                        <a:rPr lang="sk-SK" dirty="0" smtClean="0"/>
                        <a:t>() pridá nový prvok do poľa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BlokTextu 2"/>
          <p:cNvSpPr txBox="1"/>
          <p:nvPr/>
        </p:nvSpPr>
        <p:spPr>
          <a:xfrm>
            <a:off x="539552" y="414908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Najlepším</a:t>
            </a:r>
            <a:r>
              <a:rPr lang="en-US" dirty="0"/>
              <a:t> </a:t>
            </a:r>
            <a:r>
              <a:rPr lang="en-US" dirty="0" err="1"/>
              <a:t>spôsobom</a:t>
            </a:r>
            <a:r>
              <a:rPr lang="en-US" dirty="0"/>
              <a:t>,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prechádzať</a:t>
            </a:r>
            <a:r>
              <a:rPr lang="en-US" dirty="0"/>
              <a:t> pole, je </a:t>
            </a:r>
            <a:r>
              <a:rPr lang="en-US" dirty="0" err="1"/>
              <a:t>použitie</a:t>
            </a:r>
            <a:r>
              <a:rPr lang="en-US" dirty="0"/>
              <a:t> </a:t>
            </a:r>
            <a:r>
              <a:rPr lang="en-US" dirty="0" err="1"/>
              <a:t>slučky</a:t>
            </a:r>
            <a:r>
              <a:rPr lang="en-US" dirty="0"/>
              <a:t> </a:t>
            </a:r>
            <a:r>
              <a:rPr lang="en-US" dirty="0" smtClean="0"/>
              <a:t>„</a:t>
            </a:r>
            <a:r>
              <a:rPr lang="sk-SK" dirty="0" err="1" smtClean="0"/>
              <a:t>for</a:t>
            </a:r>
            <a:r>
              <a:rPr lang="en-US" dirty="0" smtClean="0"/>
              <a:t>":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355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679706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69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801052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Výsledok vyhľadávania obrázkov pre dopyt googl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5" y="318346"/>
            <a:ext cx="19050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779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71600"/>
          </a:xfrm>
        </p:spPr>
        <p:txBody>
          <a:bodyPr/>
          <a:lstStyle/>
          <a:p>
            <a:r>
              <a:rPr lang="en-US" dirty="0" err="1">
                <a:effectLst/>
              </a:rPr>
              <a:t>Vlastnosti</a:t>
            </a:r>
            <a:r>
              <a:rPr lang="en-US" dirty="0">
                <a:effectLst/>
              </a:rPr>
              <a:t> a </a:t>
            </a:r>
            <a:r>
              <a:rPr lang="en-US" dirty="0" err="1">
                <a:effectLst/>
              </a:rPr>
              <a:t>metódy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poľa</a:t>
            </a:r>
            <a:endParaRPr lang="en-US" dirty="0">
              <a:effectLst/>
            </a:endParaRPr>
          </a:p>
        </p:txBody>
      </p:sp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785515"/>
              </p:ext>
            </p:extLst>
          </p:nvPr>
        </p:nvGraphicFramePr>
        <p:xfrm>
          <a:off x="467544" y="1484784"/>
          <a:ext cx="8112224" cy="4218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6112"/>
                <a:gridCol w="4056112"/>
              </a:tblGrid>
              <a:tr h="920044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 ()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Metóda </a:t>
                      </a:r>
                      <a:r>
                        <a:rPr lang="en-US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odstraňuje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posledný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prvok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 </a:t>
                      </a:r>
                      <a:r>
                        <a:rPr lang="en-US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poľa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680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push ()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Pridá prvok na koniec poľa</a:t>
                      </a:r>
                      <a:endParaRPr lang="en-US" dirty="0"/>
                    </a:p>
                  </a:txBody>
                  <a:tcPr/>
                </a:tc>
              </a:tr>
              <a:tr h="3680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shift ()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odstraňuje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prvý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prvok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poľa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"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posúva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všetky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ostatné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prvky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nižšieho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indexu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3680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unshift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sk-SK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pridá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nový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prvok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sk-SK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sk-SK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začiatok poľa</a:t>
                      </a:r>
                      <a:endParaRPr lang="en-US" dirty="0"/>
                    </a:p>
                  </a:txBody>
                  <a:tcPr/>
                </a:tc>
              </a:tr>
              <a:tr h="3680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delete fruits[0];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Vymazanie prvku 0 poľa </a:t>
                      </a:r>
                      <a:r>
                        <a:rPr lang="sk-SK" dirty="0" err="1" smtClean="0"/>
                        <a:t>fruits</a:t>
                      </a:r>
                      <a:endParaRPr lang="en-US" dirty="0"/>
                    </a:p>
                  </a:txBody>
                  <a:tcPr/>
                </a:tc>
              </a:tr>
              <a:tr h="368018">
                <a:tc>
                  <a:txBody>
                    <a:bodyPr/>
                    <a:lstStyle/>
                    <a:p>
                      <a:r>
                        <a:rPr lang="en-US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Metóda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sort ()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Metóda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sort ()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zoradí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pole </a:t>
                      </a:r>
                      <a:r>
                        <a:rPr lang="en-US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podľa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abecedy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US" dirty="0" smtClean="0"/>
                    </a:p>
                  </a:txBody>
                  <a:tcPr/>
                </a:tc>
              </a:tr>
              <a:tr h="3680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Metóda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reverse ()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obracia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prvky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Môžete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použiť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zoradenie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poľa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zostupnom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poradí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920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0675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558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ýsledok vyhľadávania obrázkov pre dopyt googl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5" y="318346"/>
            <a:ext cx="19050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679132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108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71600"/>
          </a:xfrm>
        </p:spPr>
        <p:txBody>
          <a:bodyPr/>
          <a:lstStyle/>
          <a:p>
            <a:r>
              <a:rPr lang="sk-SK" dirty="0" smtClean="0"/>
              <a:t>Usporiadanie poľa číselné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1340768"/>
            <a:ext cx="6943725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731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71600"/>
          </a:xfrm>
        </p:spPr>
        <p:txBody>
          <a:bodyPr/>
          <a:lstStyle/>
          <a:p>
            <a:r>
              <a:rPr lang="sk-SK" sz="2400" u="sng" smtClean="0">
                <a:effectLst/>
              </a:rPr>
              <a:t>2.Zápis </a:t>
            </a:r>
            <a:r>
              <a:rPr lang="sk-SK" sz="2400" u="sng" dirty="0" err="1">
                <a:effectLst/>
              </a:rPr>
              <a:t>Java</a:t>
            </a:r>
            <a:r>
              <a:rPr lang="sk-SK" sz="2400" u="sng" dirty="0">
                <a:effectLst/>
              </a:rPr>
              <a:t> </a:t>
            </a:r>
            <a:r>
              <a:rPr lang="sk-SK" sz="2400" u="sng" err="1">
                <a:effectLst/>
              </a:rPr>
              <a:t>scriptu</a:t>
            </a:r>
            <a:r>
              <a:rPr lang="sk-SK" sz="2400" u="sng">
                <a:effectLst/>
              </a:rPr>
              <a:t> </a:t>
            </a:r>
            <a:r>
              <a:rPr lang="sk-SK" sz="2400" u="sng" smtClean="0">
                <a:effectLst/>
              </a:rPr>
              <a:t> </a:t>
            </a:r>
            <a:r>
              <a:rPr lang="sk-SK" sz="2400" u="sng">
                <a:effectLst/>
              </a:rPr>
              <a:t>do  </a:t>
            </a:r>
            <a:r>
              <a:rPr lang="sk-SK" sz="2400" u="sng" smtClean="0">
                <a:effectLst/>
              </a:rPr>
              <a:t>&lt;head&gt; </a:t>
            </a:r>
            <a:r>
              <a:rPr lang="sk-SK" sz="2400" u="sng" dirty="0">
                <a:effectLst/>
              </a:rPr>
              <a:t>HTML dokumentu</a:t>
            </a:r>
            <a:r>
              <a:rPr lang="en-US" b="1" dirty="0">
                <a:effectLst/>
              </a:rPr>
              <a:t/>
            </a:r>
            <a:br>
              <a:rPr lang="en-US" b="1" dirty="0">
                <a:effectLst/>
              </a:rPr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25805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5679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159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ýsledok vyhľadávania obrázkov pre dopyt googl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5" y="318346"/>
            <a:ext cx="19050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40" y="980728"/>
            <a:ext cx="62198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40" y="3645024"/>
            <a:ext cx="73914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843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07946"/>
            <a:ext cx="6400711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7020272" y="105273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Interaktívne pole č.1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304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ýsledok vyhľadávania obrázkov pre dopyt googl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5" y="318346"/>
            <a:ext cx="19050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795337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902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8744"/>
            <a:ext cx="6899847" cy="5915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7596336" y="1124744"/>
            <a:ext cx="1547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Interaktívne pole č.2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86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86023"/>
            <a:ext cx="7330241" cy="231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386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Funkcie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199" y="1700808"/>
            <a:ext cx="8229600" cy="1375792"/>
          </a:xfrm>
        </p:spPr>
        <p:txBody>
          <a:bodyPr/>
          <a:lstStyle/>
          <a:p>
            <a:r>
              <a:rPr lang="sk-SK" sz="1600" i="1" dirty="0">
                <a:effectLst/>
              </a:rPr>
              <a:t>Jedná sa o blok kódu, ktorý raz napíšeme a potom ho môžeme ľubovoľne volať bez toho, aby sme ho písali znovu a opakovali sa. </a:t>
            </a:r>
            <a:endParaRPr lang="sk-SK" sz="1600" i="1" dirty="0" smtClean="0">
              <a:effectLst/>
            </a:endParaRPr>
          </a:p>
          <a:p>
            <a:r>
              <a:rPr lang="sk-SK" sz="1600" i="1" dirty="0" smtClean="0">
                <a:effectLst/>
              </a:rPr>
              <a:t>Funkciu </a:t>
            </a:r>
            <a:r>
              <a:rPr lang="sk-SK" sz="1600" i="1" dirty="0">
                <a:effectLst/>
              </a:rPr>
              <a:t>deklarujeme pomocou kľúčového slova </a:t>
            </a:r>
            <a:r>
              <a:rPr lang="sk-SK" sz="1600" i="1" dirty="0" err="1">
                <a:solidFill>
                  <a:srgbClr val="00B0F0"/>
                </a:solidFill>
                <a:effectLst/>
              </a:rPr>
              <a:t>function</a:t>
            </a:r>
            <a:r>
              <a:rPr lang="sk-SK" sz="1600" i="1" dirty="0">
                <a:effectLst/>
              </a:rPr>
              <a:t> a obsahuje blok kódu v zložených zátvorkách. </a:t>
            </a:r>
            <a:endParaRPr lang="sk-SK" sz="1600" i="1" dirty="0" smtClean="0">
              <a:effectLst/>
            </a:endParaRPr>
          </a:p>
          <a:p>
            <a:r>
              <a:rPr lang="sk-SK" sz="1600" u="sng" dirty="0">
                <a:effectLst/>
              </a:rPr>
              <a:t>SYNTAX DEFINÍCIE FUNKCIE:</a:t>
            </a:r>
            <a:endParaRPr lang="en-US" sz="1600" b="1" dirty="0">
              <a:effectLst/>
            </a:endParaRPr>
          </a:p>
          <a:p>
            <a:endParaRPr lang="en-US" sz="1600" b="1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0" y="3212976"/>
            <a:ext cx="54387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473592" y="5380672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Názvy funkcií (</a:t>
            </a:r>
            <a:r>
              <a:rPr lang="sk-SK" dirty="0" err="1">
                <a:solidFill>
                  <a:srgbClr val="00B0F0"/>
                </a:solidFill>
              </a:rPr>
              <a:t>name</a:t>
            </a:r>
            <a:r>
              <a:rPr lang="sk-SK" dirty="0"/>
              <a:t>) môžu obsahovať písmená, číslice, podčiarknutia a znaky dolára (rovnaké pravidlá ako pre premenné).</a:t>
            </a:r>
            <a:endParaRPr lang="en-US" b="1" dirty="0"/>
          </a:p>
          <a:p>
            <a:r>
              <a:rPr lang="sk-SK" dirty="0"/>
              <a:t>Parametre funkcie(</a:t>
            </a:r>
            <a:r>
              <a:rPr lang="sk-SK" dirty="0">
                <a:solidFill>
                  <a:srgbClr val="00B0F0"/>
                </a:solidFill>
              </a:rPr>
              <a:t>paramete</a:t>
            </a:r>
            <a:r>
              <a:rPr lang="sk-SK" dirty="0"/>
              <a:t>r) sú názvy uvedené v definícii funkcie, ktoré sú dodané funkcií ak je volaná.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11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/>
          <a:lstStyle/>
          <a:p>
            <a:r>
              <a:rPr lang="sk-SK" sz="2800" dirty="0" smtClean="0"/>
              <a:t>Funkcia</a:t>
            </a:r>
            <a:endParaRPr lang="en-US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5112568"/>
          </a:xfrm>
        </p:spPr>
        <p:txBody>
          <a:bodyPr/>
          <a:lstStyle/>
          <a:p>
            <a:pPr marL="0" indent="0">
              <a:buNone/>
            </a:pPr>
            <a:r>
              <a:rPr lang="sk-SK" sz="2000" b="1" dirty="0">
                <a:effectLst/>
              </a:rPr>
              <a:t>Volanie funkcie </a:t>
            </a:r>
            <a:endParaRPr lang="en-US" sz="2000" b="1" dirty="0">
              <a:effectLst/>
            </a:endParaRPr>
          </a:p>
          <a:p>
            <a:r>
              <a:rPr lang="sk-SK" sz="1800" dirty="0">
                <a:effectLst/>
              </a:rPr>
              <a:t>Kód vnútri funkcie sa spustí, keď "niečo" volá funkciu:</a:t>
            </a:r>
            <a:endParaRPr lang="en-US" sz="1800" dirty="0">
              <a:effectLst/>
            </a:endParaRPr>
          </a:p>
          <a:p>
            <a:pPr lvl="0"/>
            <a:r>
              <a:rPr lang="sk-SK" sz="1800" dirty="0">
                <a:effectLst/>
              </a:rPr>
              <a:t>Ak dôjde k udalosti </a:t>
            </a:r>
            <a:r>
              <a:rPr lang="sk-SK" sz="1800" dirty="0" smtClean="0">
                <a:effectLst/>
              </a:rPr>
              <a:t>:</a:t>
            </a:r>
          </a:p>
          <a:p>
            <a:pPr marL="0" lvl="0" indent="0">
              <a:buNone/>
            </a:pPr>
            <a:r>
              <a:rPr lang="sk-SK" sz="1800" dirty="0" smtClean="0">
                <a:effectLst/>
              </a:rPr>
              <a:t> </a:t>
            </a:r>
            <a:endParaRPr lang="en-US" sz="1800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54387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02" y="5661248"/>
            <a:ext cx="65722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487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dirty="0">
                <a:effectLst/>
              </a:rPr>
              <a:t>Definovanie a volanie funkcie bez  parametra</a:t>
            </a:r>
            <a:r>
              <a:rPr lang="en-US" sz="4000" b="1" dirty="0">
                <a:effectLst/>
              </a:rPr>
              <a:t/>
            </a:r>
            <a:br>
              <a:rPr lang="en-US" sz="4000" b="1" dirty="0">
                <a:effectLst/>
              </a:rPr>
            </a:b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2" y="1052736"/>
            <a:ext cx="7379589" cy="408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6" y="5217470"/>
            <a:ext cx="7591772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781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87760"/>
          </a:xfrm>
        </p:spPr>
        <p:txBody>
          <a:bodyPr/>
          <a:lstStyle/>
          <a:p>
            <a:r>
              <a:rPr lang="sk-SK" sz="3600" dirty="0">
                <a:effectLst/>
              </a:rPr>
              <a:t>Funkcie s parametrami</a:t>
            </a:r>
            <a:r>
              <a:rPr lang="en-US" b="1" dirty="0">
                <a:effectLst/>
              </a:rPr>
              <a:t/>
            </a:r>
            <a:br>
              <a:rPr lang="en-US" b="1" dirty="0">
                <a:effectLst/>
              </a:rPr>
            </a:b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680520"/>
          </a:xfrm>
        </p:spPr>
        <p:txBody>
          <a:bodyPr/>
          <a:lstStyle/>
          <a:p>
            <a:r>
              <a:rPr lang="sk-SK" sz="2000" dirty="0" smtClean="0">
                <a:effectLst/>
              </a:rPr>
              <a:t>Funkcia </a:t>
            </a:r>
            <a:r>
              <a:rPr lang="sk-SK" sz="2000" dirty="0">
                <a:effectLst/>
              </a:rPr>
              <a:t>môže mať tiež ľubovoľný počet </a:t>
            </a:r>
            <a:r>
              <a:rPr lang="sk-SK" sz="2000" b="1" dirty="0">
                <a:effectLst/>
              </a:rPr>
              <a:t>vstupných parametrov</a:t>
            </a:r>
            <a:r>
              <a:rPr lang="sk-SK" sz="2000" dirty="0">
                <a:effectLst/>
              </a:rPr>
              <a:t> , ktoré píšeme do zátvorky v jej </a:t>
            </a:r>
            <a:r>
              <a:rPr lang="sk-SK" sz="2000" dirty="0" smtClean="0">
                <a:effectLst/>
              </a:rPr>
              <a:t>definícii</a:t>
            </a:r>
          </a:p>
          <a:p>
            <a:endParaRPr lang="sk-SK" sz="2000" dirty="0">
              <a:effectLst/>
            </a:endParaRPr>
          </a:p>
          <a:p>
            <a:endParaRPr lang="sk-SK" sz="2000" dirty="0" smtClean="0">
              <a:effectLst/>
            </a:endParaRPr>
          </a:p>
          <a:p>
            <a:endParaRPr lang="sk-SK" sz="2000" dirty="0">
              <a:effectLst/>
            </a:endParaRPr>
          </a:p>
          <a:p>
            <a:endParaRPr lang="sk-SK" sz="2000" dirty="0" smtClean="0">
              <a:effectLst/>
            </a:endParaRPr>
          </a:p>
          <a:p>
            <a:endParaRPr lang="sk-SK" sz="2000" dirty="0" smtClean="0">
              <a:effectLst/>
            </a:endParaRPr>
          </a:p>
          <a:p>
            <a:endParaRPr lang="sk-SK" sz="2000" dirty="0">
              <a:effectLst/>
            </a:endParaRPr>
          </a:p>
          <a:p>
            <a:r>
              <a:rPr lang="sk-SK" sz="2000" dirty="0" smtClean="0">
                <a:effectLst/>
              </a:rPr>
              <a:t>Tieto potom zadávame pri volaní funkcie</a:t>
            </a:r>
          </a:p>
          <a:p>
            <a:r>
              <a:rPr lang="sk-SK" sz="2000" dirty="0" smtClean="0">
                <a:effectLst/>
              </a:rPr>
              <a:t> </a:t>
            </a:r>
            <a:r>
              <a:rPr lang="sk-SK" sz="2000" dirty="0">
                <a:effectLst/>
              </a:rPr>
              <a:t>podľa </a:t>
            </a:r>
            <a:r>
              <a:rPr lang="sk-SK" sz="2000" dirty="0" smtClean="0">
                <a:effectLst/>
              </a:rPr>
              <a:t> parametrov  </a:t>
            </a:r>
            <a:r>
              <a:rPr lang="sk-SK" sz="2000" dirty="0">
                <a:effectLst/>
              </a:rPr>
              <a:t>ovplyvňujeme </a:t>
            </a:r>
            <a:r>
              <a:rPr lang="sk-SK" sz="2000" dirty="0" smtClean="0">
                <a:effectLst/>
              </a:rPr>
              <a:t>správanie funkcie</a:t>
            </a:r>
            <a:r>
              <a:rPr lang="sk-SK" sz="2000" dirty="0">
                <a:effectLst/>
              </a:rPr>
              <a:t> </a:t>
            </a:r>
            <a:endParaRPr lang="en-US" sz="2000" dirty="0">
              <a:effectLst/>
            </a:endParaRPr>
          </a:p>
          <a:p>
            <a:r>
              <a:rPr lang="sk-SK" sz="2000" dirty="0">
                <a:effectLst/>
              </a:rPr>
              <a:t>Poznámka: </a:t>
            </a:r>
            <a:r>
              <a:rPr lang="sk-SK" sz="2000" dirty="0" err="1">
                <a:effectLst/>
              </a:rPr>
              <a:t>Vychadzajme</a:t>
            </a:r>
            <a:r>
              <a:rPr lang="sk-SK" sz="2000" dirty="0">
                <a:effectLst/>
              </a:rPr>
              <a:t> z </a:t>
            </a:r>
            <a:r>
              <a:rPr lang="sk-SK" sz="2000" dirty="0" err="1">
                <a:effectLst/>
              </a:rPr>
              <a:t>predcházajúceho</a:t>
            </a:r>
            <a:r>
              <a:rPr lang="sk-SK" sz="2000" dirty="0">
                <a:effectLst/>
              </a:rPr>
              <a:t> </a:t>
            </a:r>
            <a:r>
              <a:rPr lang="sk-SK" sz="2000" dirty="0" err="1">
                <a:effectLst/>
              </a:rPr>
              <a:t>príkladu,pri</a:t>
            </a:r>
            <a:r>
              <a:rPr lang="sk-SK" sz="2000" dirty="0">
                <a:effectLst/>
              </a:rPr>
              <a:t> pozdrave chceme osloviť toho koho pozdravujeme</a:t>
            </a:r>
            <a:endParaRPr lang="en-US" sz="2000" b="1" dirty="0">
              <a:effectLst/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48880"/>
            <a:ext cx="54387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538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3561" y="-99392"/>
            <a:ext cx="8229600" cy="1059904"/>
          </a:xfrm>
        </p:spPr>
        <p:txBody>
          <a:bodyPr/>
          <a:lstStyle/>
          <a:p>
            <a:r>
              <a:rPr lang="sk-SK" sz="3600" dirty="0" smtClean="0"/>
              <a:t>Funkcia s parametrom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86" y="764704"/>
            <a:ext cx="8439150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41" y="5386391"/>
            <a:ext cx="84391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743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Takto vykoná </a:t>
            </a:r>
            <a:r>
              <a:rPr lang="sk-SK" dirty="0" err="1" smtClean="0"/>
              <a:t>script</a:t>
            </a:r>
            <a:r>
              <a:rPr lang="sk-SK" dirty="0" smtClean="0"/>
              <a:t> v </a:t>
            </a:r>
            <a:r>
              <a:rPr lang="sk-SK" dirty="0" err="1" smtClean="0"/>
              <a:t>Chrome</a:t>
            </a:r>
            <a:endParaRPr lang="en-US" dirty="0"/>
          </a:p>
        </p:txBody>
      </p:sp>
      <p:pic>
        <p:nvPicPr>
          <p:cNvPr id="11266" name="Picture 2" descr="Výsledok vyhľadávania obrázkov pre dopyt googl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17032"/>
            <a:ext cx="19050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20" y="2276872"/>
            <a:ext cx="8352928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976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8" y="116632"/>
            <a:ext cx="8229600" cy="1371600"/>
          </a:xfrm>
        </p:spPr>
        <p:txBody>
          <a:bodyPr/>
          <a:lstStyle/>
          <a:p>
            <a:r>
              <a:rPr lang="sk-SK" sz="3600" dirty="0" smtClean="0"/>
              <a:t>Funkcia s parametr</a:t>
            </a:r>
            <a:r>
              <a:rPr lang="sk-SK" dirty="0" smtClean="0"/>
              <a:t>om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1" y="1268760"/>
            <a:ext cx="806767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7" y="5013176"/>
            <a:ext cx="79057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948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solidFill>
                  <a:srgbClr val="00B0F0"/>
                </a:solidFill>
                <a:effectLst/>
              </a:rPr>
              <a:t>OOP-objektovo-orientované</a:t>
            </a:r>
            <a:r>
              <a:rPr lang="sk-SK" dirty="0">
                <a:solidFill>
                  <a:srgbClr val="00B0F0"/>
                </a:solidFill>
                <a:effectLst/>
              </a:rPr>
              <a:t> programovanie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800" dirty="0">
                <a:effectLst/>
              </a:rPr>
              <a:t>JavaScript je jazyk </a:t>
            </a:r>
            <a:r>
              <a:rPr lang="sk-SK" sz="2800" dirty="0" smtClean="0">
                <a:effectLst/>
              </a:rPr>
              <a:t>objektový</a:t>
            </a:r>
          </a:p>
          <a:p>
            <a:r>
              <a:rPr lang="sk-SK" sz="2800" dirty="0" err="1" smtClean="0">
                <a:solidFill>
                  <a:srgbClr val="00B0F0"/>
                </a:solidFill>
                <a:effectLst/>
              </a:rPr>
              <a:t>Objektovost</a:t>
            </a:r>
            <a:r>
              <a:rPr lang="sk-SK" sz="2800" dirty="0" smtClean="0">
                <a:solidFill>
                  <a:srgbClr val="00B0F0"/>
                </a:solidFill>
                <a:effectLst/>
              </a:rPr>
              <a:t> znamená </a:t>
            </a:r>
            <a:r>
              <a:rPr lang="sk-SK" sz="2800" dirty="0" smtClean="0">
                <a:effectLst/>
              </a:rPr>
              <a:t>to</a:t>
            </a:r>
            <a:r>
              <a:rPr lang="sk-SK" sz="2800" dirty="0">
                <a:effectLst/>
              </a:rPr>
              <a:t>, že všetky vlastnosti a pokyny sú usporiadané podľa niektorého systému</a:t>
            </a:r>
            <a:r>
              <a:rPr lang="sk-SK" sz="2800" dirty="0" smtClean="0">
                <a:effectLst/>
              </a:rPr>
              <a:t>.</a:t>
            </a:r>
          </a:p>
          <a:p>
            <a:r>
              <a:rPr lang="sk-SK" sz="2800" dirty="0">
                <a:solidFill>
                  <a:srgbClr val="00B0F0"/>
                </a:solidFill>
                <a:effectLst/>
              </a:rPr>
              <a:t>Objektový model </a:t>
            </a:r>
            <a:r>
              <a:rPr lang="sk-SK" sz="2800" dirty="0">
                <a:effectLst/>
              </a:rPr>
              <a:t>je spôsob, ako </a:t>
            </a:r>
            <a:r>
              <a:rPr lang="sk-SK" sz="2800" dirty="0" smtClean="0">
                <a:effectLst/>
              </a:rPr>
              <a:t>pomenovať </a:t>
            </a:r>
            <a:r>
              <a:rPr lang="sk-SK" sz="2800" dirty="0">
                <a:effectLst/>
              </a:rPr>
              <a:t>jednotlivé prvky okna prehliadača a dokumentu, </a:t>
            </a:r>
            <a:r>
              <a:rPr lang="sk-SK" sz="2800" dirty="0" err="1" smtClean="0">
                <a:effectLst/>
              </a:rPr>
              <a:t>tak,aby</a:t>
            </a:r>
            <a:r>
              <a:rPr lang="sk-SK" sz="2800" dirty="0" smtClean="0">
                <a:effectLst/>
              </a:rPr>
              <a:t> </a:t>
            </a:r>
            <a:r>
              <a:rPr lang="sk-SK" sz="2800" dirty="0">
                <a:effectLst/>
              </a:rPr>
              <a:t>sme mohli s nimi pracovať .</a:t>
            </a:r>
            <a:endParaRPr lang="en-US" sz="2800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419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3166"/>
            <a:ext cx="8229600" cy="1080120"/>
          </a:xfrm>
        </p:spPr>
        <p:txBody>
          <a:bodyPr/>
          <a:lstStyle/>
          <a:p>
            <a:r>
              <a:rPr lang="sk-SK" sz="3600" dirty="0" smtClean="0"/>
              <a:t>Zápis cesty k objektu</a:t>
            </a:r>
            <a:endParaRPr lang="en-US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2736304"/>
          </a:xfrm>
        </p:spPr>
        <p:txBody>
          <a:bodyPr/>
          <a:lstStyle/>
          <a:p>
            <a:r>
              <a:rPr lang="sk-SK" sz="2400" dirty="0" smtClean="0">
                <a:effectLst/>
              </a:rPr>
              <a:t>K </a:t>
            </a:r>
            <a:r>
              <a:rPr lang="sk-SK" sz="2400" dirty="0">
                <a:effectLst/>
              </a:rPr>
              <a:t>adresovaniu objektov sa používa bodková syntax.</a:t>
            </a:r>
            <a:endParaRPr lang="en-US" sz="2400" dirty="0">
              <a:effectLst/>
            </a:endParaRPr>
          </a:p>
          <a:p>
            <a:pPr marL="0" indent="0">
              <a:buNone/>
            </a:pPr>
            <a:r>
              <a:rPr lang="sk-SK" sz="2400" dirty="0" smtClean="0">
                <a:effectLst/>
              </a:rPr>
              <a:t>		</a:t>
            </a:r>
            <a:r>
              <a:rPr lang="sk-SK" sz="2400" dirty="0" err="1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document</a:t>
            </a:r>
            <a:r>
              <a:rPr lang="sk-SK" sz="2400" dirty="0" err="1" smtClean="0">
                <a:effectLst/>
              </a:rPr>
              <a:t>.</a:t>
            </a:r>
            <a:r>
              <a:rPr lang="sk-SK" sz="2400" dirty="0" err="1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formular</a:t>
            </a:r>
            <a:r>
              <a:rPr lang="sk-SK" sz="2400" dirty="0" err="1" smtClean="0">
                <a:effectLst/>
              </a:rPr>
              <a:t>.pole.</a:t>
            </a:r>
            <a:r>
              <a:rPr lang="sk-SK" sz="2400" dirty="0" err="1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value</a:t>
            </a: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  <a:p>
            <a:r>
              <a:rPr lang="sk-SK" sz="2400" dirty="0" err="1">
                <a:effectLst/>
              </a:rPr>
              <a:t>document</a:t>
            </a:r>
            <a:r>
              <a:rPr lang="sk-SK" sz="2400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.</a:t>
            </a:r>
            <a:r>
              <a:rPr lang="sk-SK" sz="2400" dirty="0" err="1">
                <a:effectLst/>
              </a:rPr>
              <a:t>nazov_form</a:t>
            </a:r>
            <a:r>
              <a:rPr lang="sk-SK" sz="2400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.</a:t>
            </a:r>
            <a:r>
              <a:rPr lang="sk-SK" sz="2400" dirty="0" err="1">
                <a:effectLst/>
              </a:rPr>
              <a:t>nazov_prvku</a:t>
            </a:r>
            <a:r>
              <a:rPr lang="sk-SK" sz="2400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.</a:t>
            </a:r>
            <a:r>
              <a:rPr lang="sk-SK" sz="2400" dirty="0" err="1">
                <a:effectLst/>
              </a:rPr>
              <a:t>hodnota</a:t>
            </a:r>
            <a:endParaRPr lang="en-US" sz="2400" dirty="0">
              <a:effectLst/>
            </a:endParaRPr>
          </a:p>
          <a:p>
            <a:pPr marL="0" indent="0">
              <a:buNone/>
            </a:pPr>
            <a:r>
              <a:rPr lang="sk-SK" sz="2400" dirty="0" smtClean="0">
                <a:effectLst/>
              </a:rPr>
              <a:t>	Väčšina </a:t>
            </a:r>
            <a:r>
              <a:rPr lang="sk-SK" sz="2400" dirty="0">
                <a:effectLst/>
              </a:rPr>
              <a:t>objektov má :</a:t>
            </a:r>
            <a:endParaRPr lang="en-US" sz="2400" dirty="0">
              <a:effectLst/>
            </a:endParaRPr>
          </a:p>
          <a:p>
            <a:pPr lvl="2"/>
            <a:r>
              <a:rPr lang="sk-SK" sz="1600" dirty="0" err="1">
                <a:effectLst/>
              </a:rPr>
              <a:t>Podobjekty</a:t>
            </a:r>
            <a:endParaRPr lang="en-US" sz="1600" dirty="0">
              <a:effectLst/>
            </a:endParaRPr>
          </a:p>
          <a:p>
            <a:pPr lvl="2"/>
            <a:r>
              <a:rPr lang="sk-SK" sz="1600" dirty="0" smtClean="0">
                <a:effectLst/>
              </a:rPr>
              <a:t>vlastnosti</a:t>
            </a:r>
            <a:endParaRPr lang="en-US" sz="1600" dirty="0">
              <a:effectLst/>
            </a:endParaRPr>
          </a:p>
          <a:p>
            <a:pPr lvl="2"/>
            <a:r>
              <a:rPr lang="sk-SK" sz="1600" dirty="0">
                <a:effectLst/>
              </a:rPr>
              <a:t> alebo </a:t>
            </a:r>
            <a:r>
              <a:rPr lang="sk-SK" sz="1600" dirty="0" smtClean="0">
                <a:effectLst/>
              </a:rPr>
              <a:t>metódy</a:t>
            </a:r>
          </a:p>
          <a:p>
            <a:pPr lvl="2"/>
            <a:r>
              <a:rPr lang="sk-SK" sz="1600" dirty="0" err="1" smtClean="0">
                <a:effectLst/>
              </a:rPr>
              <a:t>Podobjektom</a:t>
            </a:r>
            <a:r>
              <a:rPr lang="sk-SK" sz="1600" dirty="0" smtClean="0">
                <a:effectLst/>
              </a:rPr>
              <a:t>  </a:t>
            </a:r>
            <a:r>
              <a:rPr lang="sk-SK" sz="1600" dirty="0" err="1" smtClean="0">
                <a:effectLst/>
              </a:rPr>
              <a:t>document</a:t>
            </a:r>
            <a:r>
              <a:rPr lang="sk-SK" sz="1600" dirty="0" smtClean="0">
                <a:effectLst/>
              </a:rPr>
              <a:t> je </a:t>
            </a:r>
            <a:r>
              <a:rPr lang="sk-SK" sz="1600" dirty="0" err="1" smtClean="0">
                <a:effectLst/>
              </a:rPr>
              <a:t>formular</a:t>
            </a:r>
            <a:endParaRPr lang="sk-SK" sz="1600" dirty="0" smtClean="0">
              <a:effectLst/>
            </a:endParaRPr>
          </a:p>
          <a:p>
            <a:pPr lvl="2"/>
            <a:r>
              <a:rPr lang="sk-SK" sz="1600" dirty="0" err="1" smtClean="0">
                <a:effectLst/>
              </a:rPr>
              <a:t>Podobjektom</a:t>
            </a:r>
            <a:r>
              <a:rPr lang="sk-SK" sz="1600" dirty="0" smtClean="0">
                <a:effectLst/>
              </a:rPr>
              <a:t> </a:t>
            </a:r>
            <a:r>
              <a:rPr lang="sk-SK" sz="1600" dirty="0" err="1" smtClean="0">
                <a:effectLst/>
              </a:rPr>
              <a:t>formular</a:t>
            </a:r>
            <a:r>
              <a:rPr lang="sk-SK" sz="1600" dirty="0" smtClean="0">
                <a:effectLst/>
              </a:rPr>
              <a:t> je pole</a:t>
            </a:r>
            <a:endParaRPr lang="en-US" sz="1600" dirty="0">
              <a:effectLst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BlokTextu 3"/>
          <p:cNvSpPr txBox="1"/>
          <p:nvPr/>
        </p:nvSpPr>
        <p:spPr>
          <a:xfrm>
            <a:off x="379673" y="4549676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Potom sa pomocou bodkovej syntaxe </a:t>
            </a:r>
            <a:r>
              <a:rPr lang="sk-SK" dirty="0" smtClean="0"/>
              <a:t>zapíše:</a:t>
            </a:r>
            <a:endParaRPr lang="en-US" dirty="0"/>
          </a:p>
          <a:p>
            <a:r>
              <a:rPr lang="sk-SK" dirty="0"/>
              <a:t> </a:t>
            </a:r>
            <a:endParaRPr lang="en-US" dirty="0"/>
          </a:p>
          <a:p>
            <a:pPr lvl="0"/>
            <a:r>
              <a:rPr lang="sk-SK" dirty="0" smtClean="0"/>
              <a:t>	</a:t>
            </a:r>
            <a:r>
              <a:rPr lang="sk-SK" dirty="0" err="1" smtClean="0"/>
              <a:t>objekt</a:t>
            </a:r>
            <a:r>
              <a:rPr lang="sk-SK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.</a:t>
            </a:r>
            <a:r>
              <a:rPr lang="sk-SK" dirty="0" err="1" smtClean="0"/>
              <a:t>podobjekt</a:t>
            </a:r>
            <a:r>
              <a:rPr lang="sk-SK" dirty="0"/>
              <a:t>, </a:t>
            </a:r>
            <a:endParaRPr lang="en-US" dirty="0"/>
          </a:p>
          <a:p>
            <a:pPr lvl="0"/>
            <a:r>
              <a:rPr lang="sk-SK" dirty="0" smtClean="0"/>
              <a:t>	</a:t>
            </a:r>
            <a:r>
              <a:rPr lang="sk-SK" dirty="0" err="1" smtClean="0"/>
              <a:t>objekt</a:t>
            </a:r>
            <a:r>
              <a:rPr lang="sk-SK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.</a:t>
            </a:r>
            <a:r>
              <a:rPr lang="sk-SK" dirty="0" err="1" smtClean="0"/>
              <a:t>vlastnosť</a:t>
            </a:r>
            <a:endParaRPr lang="en-US" dirty="0"/>
          </a:p>
          <a:p>
            <a:pPr lvl="0"/>
            <a:r>
              <a:rPr lang="sk-SK" dirty="0" smtClean="0"/>
              <a:t>	</a:t>
            </a:r>
            <a:r>
              <a:rPr lang="sk-SK" dirty="0" err="1" smtClean="0"/>
              <a:t>objekt</a:t>
            </a:r>
            <a:r>
              <a:rPr lang="sk-SK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.</a:t>
            </a:r>
            <a:r>
              <a:rPr lang="sk-SK" dirty="0" err="1" smtClean="0"/>
              <a:t>metoda</a:t>
            </a:r>
            <a:r>
              <a:rPr lang="sk-SK" dirty="0" smtClean="0"/>
              <a:t> ().</a:t>
            </a:r>
          </a:p>
          <a:p>
            <a:pPr lvl="0"/>
            <a:r>
              <a:rPr lang="sk-SK" dirty="0" err="1" smtClean="0"/>
              <a:t>Napr.document.write</a:t>
            </a:r>
            <a:endParaRPr lang="sk-SK" dirty="0" smtClean="0"/>
          </a:p>
          <a:p>
            <a:pPr lvl="0"/>
            <a:r>
              <a:rPr lang="sk-SK" dirty="0" err="1" smtClean="0"/>
              <a:t>Document</a:t>
            </a:r>
            <a:r>
              <a:rPr lang="sk-SK" dirty="0" smtClean="0"/>
              <a:t> je </a:t>
            </a:r>
            <a:r>
              <a:rPr lang="sk-SK" dirty="0" err="1" smtClean="0"/>
              <a:t>objekt,write</a:t>
            </a:r>
            <a:r>
              <a:rPr lang="sk-SK" dirty="0" smtClean="0"/>
              <a:t> </a:t>
            </a:r>
            <a:r>
              <a:rPr lang="sk-SK" dirty="0" err="1" smtClean="0"/>
              <a:t>je</a:t>
            </a:r>
            <a:r>
              <a:rPr lang="sk-SK" dirty="0" smtClean="0"/>
              <a:t> metóda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072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Prístup k objektom a metódam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window</a:t>
            </a:r>
            <a:r>
              <a:rPr lang="sk-SK" dirty="0" err="1">
                <a:effectLst/>
              </a:rPr>
              <a:t>.</a:t>
            </a:r>
            <a:r>
              <a:rPr lang="sk-SK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document</a:t>
            </a:r>
            <a:r>
              <a:rPr lang="sk-SK" dirty="0" err="1">
                <a:effectLst/>
              </a:rPr>
              <a:t>.</a:t>
            </a:r>
            <a:r>
              <a:rPr lang="sk-SK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write</a:t>
            </a:r>
            <a:r>
              <a:rPr lang="sk-SK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();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sk-SK" dirty="0" smtClean="0"/>
              <a:t>	</a:t>
            </a:r>
            <a:r>
              <a:rPr lang="sk-SK" sz="1600" dirty="0">
                <a:effectLst/>
              </a:rPr>
              <a:t>znamená </a:t>
            </a:r>
            <a:r>
              <a:rPr lang="sk-SK" sz="1600" dirty="0" err="1">
                <a:effectLst/>
              </a:rPr>
              <a:t>to,že</a:t>
            </a:r>
            <a:r>
              <a:rPr lang="sk-SK" sz="1600" dirty="0">
                <a:effectLst/>
              </a:rPr>
              <a:t> na objekt </a:t>
            </a:r>
            <a:r>
              <a:rPr lang="sk-SK" sz="1600" dirty="0" err="1">
                <a:effectLst/>
              </a:rPr>
              <a:t>document</a:t>
            </a:r>
            <a:r>
              <a:rPr lang="sk-SK" sz="1600" dirty="0">
                <a:effectLst/>
              </a:rPr>
              <a:t> </a:t>
            </a:r>
            <a:r>
              <a:rPr lang="sk-SK" sz="1600" dirty="0" smtClean="0">
                <a:effectLst/>
              </a:rPr>
              <a:t>sme </a:t>
            </a:r>
            <a:r>
              <a:rPr lang="sk-SK" sz="1600" dirty="0">
                <a:effectLst/>
              </a:rPr>
              <a:t>použili metódu </a:t>
            </a:r>
            <a:r>
              <a:rPr lang="sk-SK" sz="1600" dirty="0" err="1" smtClean="0">
                <a:effectLst/>
              </a:rPr>
              <a:t>write</a:t>
            </a:r>
            <a:endParaRPr lang="sk-SK" sz="1600" dirty="0" smtClean="0">
              <a:effectLst/>
            </a:endParaRPr>
          </a:p>
          <a:p>
            <a:pPr>
              <a:buFont typeface="Wingdings" pitchFamily="2" charset="2"/>
              <a:buChar char="q"/>
            </a:pPr>
            <a:r>
              <a:rPr lang="sk-SK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document</a:t>
            </a:r>
            <a:r>
              <a:rPr lang="sk-SK" dirty="0" err="1">
                <a:effectLst/>
              </a:rPr>
              <a:t>.</a:t>
            </a:r>
            <a:r>
              <a:rPr lang="sk-SK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getElementById</a:t>
            </a:r>
            <a:r>
              <a:rPr lang="sk-SK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sk-SK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(reťazec). 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sk-SK" dirty="0" smtClean="0"/>
              <a:t>	</a:t>
            </a:r>
            <a:r>
              <a:rPr lang="sk-SK" dirty="0" smtClean="0">
                <a:effectLst/>
              </a:rPr>
              <a:t> </a:t>
            </a:r>
            <a:r>
              <a:rPr lang="sk-SK" sz="1600" dirty="0">
                <a:effectLst/>
              </a:rPr>
              <a:t>metódou </a:t>
            </a:r>
            <a:r>
              <a:rPr lang="sk-SK" sz="1600" dirty="0" err="1">
                <a:effectLst/>
              </a:rPr>
              <a:t>document</a:t>
            </a:r>
            <a:r>
              <a:rPr lang="sk-SK" sz="1600" dirty="0" err="1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.</a:t>
            </a:r>
            <a:r>
              <a:rPr lang="sk-SK" sz="1600" dirty="0" err="1">
                <a:effectLst/>
              </a:rPr>
              <a:t>getElementById</a:t>
            </a:r>
            <a:r>
              <a:rPr lang="sk-SK" sz="1600" dirty="0">
                <a:effectLst/>
              </a:rPr>
              <a:t> </a:t>
            </a:r>
            <a:r>
              <a:rPr lang="sk-SK" sz="1600" dirty="0" smtClean="0">
                <a:effectLst/>
              </a:rPr>
              <a:t>dokážeme  </a:t>
            </a:r>
            <a:r>
              <a:rPr lang="sk-SK" sz="1600" dirty="0">
                <a:effectLst/>
              </a:rPr>
              <a:t>sprístupniť skriptu ľubovoľný </a:t>
            </a:r>
            <a:r>
              <a:rPr lang="sk-SK" sz="1600" dirty="0" smtClean="0">
                <a:effectLst/>
              </a:rPr>
              <a:t>	prvok </a:t>
            </a:r>
            <a:r>
              <a:rPr lang="sk-SK" sz="1600" dirty="0">
                <a:effectLst/>
              </a:rPr>
              <a:t>na stránke, ktorý má nastavené </a:t>
            </a:r>
            <a:r>
              <a:rPr lang="sk-SK" sz="1600" dirty="0" err="1">
                <a:effectLst/>
              </a:rPr>
              <a:t>id</a:t>
            </a:r>
            <a:r>
              <a:rPr lang="sk-SK" sz="1600" dirty="0">
                <a:effectLst/>
              </a:rPr>
              <a:t> = "</a:t>
            </a:r>
            <a:r>
              <a:rPr lang="sk-SK" sz="16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reťazec</a:t>
            </a:r>
            <a:r>
              <a:rPr lang="sk-SK" sz="1600" dirty="0">
                <a:effectLst/>
              </a:rPr>
              <a:t>". </a:t>
            </a:r>
            <a:endParaRPr lang="en-US" sz="1600" dirty="0">
              <a:effectLst/>
            </a:endParaRPr>
          </a:p>
          <a:p>
            <a:pPr marL="0" indent="0">
              <a:buNone/>
            </a:pPr>
            <a:r>
              <a:rPr lang="sk-SK" dirty="0" smtClean="0"/>
              <a:t>Pod </a:t>
            </a:r>
            <a:r>
              <a:rPr lang="sk-SK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dokumentom</a:t>
            </a:r>
            <a:r>
              <a:rPr lang="sk-SK" dirty="0" smtClean="0"/>
              <a:t> rozumieme okno html dokumentu(stránky)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4062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400" u="sng" dirty="0" err="1" smtClean="0">
                <a:effectLst/>
              </a:rPr>
              <a:t>PR.Použitia</a:t>
            </a:r>
            <a:r>
              <a:rPr lang="sk-SK" sz="2400" u="sng" dirty="0" smtClean="0">
                <a:effectLst/>
              </a:rPr>
              <a:t> </a:t>
            </a:r>
            <a:r>
              <a:rPr lang="sk-SK" sz="2400" u="sng" dirty="0">
                <a:effectLst/>
              </a:rPr>
              <a:t>predchádzajúcej výberovej </a:t>
            </a:r>
            <a:r>
              <a:rPr lang="sk-SK" sz="2400" u="sng" dirty="0" err="1">
                <a:effectLst/>
              </a:rPr>
              <a:t>metódy,funkcie</a:t>
            </a:r>
            <a:r>
              <a:rPr lang="sk-SK" sz="2400" u="sng" dirty="0">
                <a:effectLst/>
              </a:rPr>
              <a:t> a </a:t>
            </a:r>
            <a:r>
              <a:rPr lang="sk-SK" sz="2400" u="sng" dirty="0" smtClean="0">
                <a:effectLst/>
              </a:rPr>
              <a:t> metódy usporiadania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76" y="1484784"/>
            <a:ext cx="736282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233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ýsledok vyhľadávania obrázkov pre dopyt googl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700" y="260648"/>
            <a:ext cx="1342572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1" y="2636912"/>
            <a:ext cx="81724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1" y="4581128"/>
            <a:ext cx="816292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038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Prístup k objektom a metódam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err="1">
                <a:effectLst/>
              </a:rPr>
              <a:t>Javascript</a:t>
            </a:r>
            <a:r>
              <a:rPr lang="sk-SK" sz="2400" dirty="0">
                <a:effectLst/>
              </a:rPr>
              <a:t> vie pristupovať:</a:t>
            </a:r>
            <a:endParaRPr lang="en-US" sz="2400" b="1" dirty="0">
              <a:effectLst/>
            </a:endParaRPr>
          </a:p>
          <a:p>
            <a:r>
              <a:rPr lang="sk-SK" sz="2400" dirty="0">
                <a:effectLst/>
              </a:rPr>
              <a:t> </a:t>
            </a:r>
            <a:endParaRPr lang="en-US" sz="2400" dirty="0">
              <a:effectLst/>
            </a:endParaRPr>
          </a:p>
          <a:p>
            <a:r>
              <a:rPr lang="sk-SK" sz="2400" dirty="0">
                <a:effectLst/>
              </a:rPr>
              <a:t>• k objektom okna prehliadača (</a:t>
            </a:r>
            <a:r>
              <a:rPr lang="sk-SK" sz="2400" dirty="0" err="1">
                <a:effectLst/>
              </a:rPr>
              <a:t>window</a:t>
            </a:r>
            <a:r>
              <a:rPr lang="sk-SK" sz="2400" dirty="0" smtClean="0">
                <a:effectLst/>
              </a:rPr>
              <a:t>)</a:t>
            </a:r>
          </a:p>
          <a:p>
            <a:endParaRPr lang="en-US" sz="2400" dirty="0">
              <a:effectLst/>
            </a:endParaRPr>
          </a:p>
          <a:p>
            <a:r>
              <a:rPr lang="sk-SK" sz="2400" dirty="0">
                <a:effectLst/>
              </a:rPr>
              <a:t>• cez neho aj k prvkom stránky (</a:t>
            </a:r>
            <a:r>
              <a:rPr lang="sk-SK" sz="2400" dirty="0" err="1">
                <a:effectLst/>
              </a:rPr>
              <a:t>window.document</a:t>
            </a:r>
            <a:r>
              <a:rPr lang="sk-SK" sz="2400" dirty="0">
                <a:effectLst/>
              </a:rPr>
              <a:t>), ktoré majú úzku väzbu na jazyk </a:t>
            </a:r>
            <a:r>
              <a:rPr lang="sk-SK" sz="2400" dirty="0" smtClean="0">
                <a:effectLst/>
              </a:rPr>
              <a:t>HTML</a:t>
            </a:r>
          </a:p>
          <a:p>
            <a:endParaRPr lang="en-US" sz="2400" dirty="0">
              <a:effectLst/>
            </a:endParaRPr>
          </a:p>
          <a:p>
            <a:r>
              <a:rPr lang="sk-SK" sz="2400" dirty="0">
                <a:effectLst/>
              </a:rPr>
              <a:t>• k zabudovaným objektom (</a:t>
            </a:r>
            <a:r>
              <a:rPr lang="sk-SK" sz="2400" dirty="0" err="1">
                <a:effectLst/>
              </a:rPr>
              <a:t>Date</a:t>
            </a:r>
            <a:r>
              <a:rPr lang="sk-SK" sz="2400" dirty="0">
                <a:effectLst/>
              </a:rPr>
              <a:t>, </a:t>
            </a:r>
            <a:r>
              <a:rPr lang="sk-SK" sz="2400" dirty="0" err="1">
                <a:effectLst/>
              </a:rPr>
              <a:t>Math</a:t>
            </a:r>
            <a:r>
              <a:rPr lang="sk-SK" sz="2400" dirty="0">
                <a:effectLst/>
              </a:rPr>
              <a:t>, </a:t>
            </a:r>
            <a:r>
              <a:rPr lang="sk-SK" sz="2400" dirty="0" err="1">
                <a:effectLst/>
              </a:rPr>
              <a:t>string</a:t>
            </a:r>
            <a:r>
              <a:rPr lang="sk-SK" sz="2400" dirty="0">
                <a:effectLst/>
              </a:rPr>
              <a:t>).</a:t>
            </a:r>
            <a:endParaRPr lang="en-US" sz="24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381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Prístup k objektom a metódam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>
                <a:effectLst/>
              </a:rPr>
              <a:t>Prehľad objektov</a:t>
            </a:r>
            <a:endParaRPr lang="en-US" dirty="0">
              <a:effectLst/>
            </a:endParaRPr>
          </a:p>
          <a:p>
            <a:pPr lvl="0"/>
            <a:r>
              <a:rPr lang="sk-SK" u="sng" dirty="0">
                <a:effectLst/>
                <a:hlinkClick r:id="rId2"/>
              </a:rPr>
              <a:t>Objekt </a:t>
            </a:r>
            <a:r>
              <a:rPr lang="sk-SK" u="sng" dirty="0" err="1" smtClean="0">
                <a:effectLst/>
                <a:hlinkClick r:id="rId2"/>
              </a:rPr>
              <a:t>window</a:t>
            </a:r>
            <a:endParaRPr lang="sk-SK" u="sng" dirty="0">
              <a:effectLst/>
            </a:endParaRPr>
          </a:p>
          <a:p>
            <a:pPr lvl="0"/>
            <a:r>
              <a:rPr lang="sk-SK" u="sng" dirty="0" smtClean="0">
                <a:effectLst/>
                <a:hlinkClick r:id="rId3"/>
              </a:rPr>
              <a:t>Objekt </a:t>
            </a:r>
            <a:r>
              <a:rPr lang="sk-SK" u="sng" dirty="0" err="1" smtClean="0">
                <a:effectLst/>
                <a:hlinkClick r:id="rId3"/>
              </a:rPr>
              <a:t>window.event</a:t>
            </a:r>
            <a:endParaRPr lang="sk-SK" u="sng" dirty="0">
              <a:effectLst/>
            </a:endParaRPr>
          </a:p>
          <a:p>
            <a:pPr lvl="0"/>
            <a:r>
              <a:rPr lang="sk-SK" u="sng" dirty="0" smtClean="0">
                <a:effectLst/>
                <a:hlinkClick r:id="rId4"/>
              </a:rPr>
              <a:t>Objekt </a:t>
            </a:r>
            <a:r>
              <a:rPr lang="sk-SK" u="sng" dirty="0" err="1" smtClean="0">
                <a:effectLst/>
                <a:hlinkClick r:id="rId4"/>
              </a:rPr>
              <a:t>document</a:t>
            </a:r>
            <a:endParaRPr lang="sk-SK" u="sng" dirty="0">
              <a:effectLst/>
            </a:endParaRPr>
          </a:p>
          <a:p>
            <a:pPr lvl="0"/>
            <a:r>
              <a:rPr lang="sk-SK" u="sng" dirty="0" smtClean="0">
                <a:effectLst/>
                <a:hlinkClick r:id="rId5"/>
              </a:rPr>
              <a:t>Objekt </a:t>
            </a:r>
            <a:r>
              <a:rPr lang="sk-SK" u="sng" dirty="0" err="1" smtClean="0">
                <a:effectLst/>
                <a:hlinkClick r:id="rId5"/>
              </a:rPr>
              <a:t>String</a:t>
            </a:r>
            <a:endParaRPr lang="sk-SK" u="sng" dirty="0">
              <a:effectLst/>
            </a:endParaRPr>
          </a:p>
          <a:p>
            <a:pPr lvl="0"/>
            <a:r>
              <a:rPr lang="sk-SK" u="sng" dirty="0" smtClean="0">
                <a:effectLst/>
                <a:hlinkClick r:id="rId6"/>
              </a:rPr>
              <a:t>Objekt </a:t>
            </a:r>
            <a:r>
              <a:rPr lang="sk-SK" u="sng" dirty="0" err="1" smtClean="0">
                <a:effectLst/>
                <a:hlinkClick r:id="rId6"/>
              </a:rPr>
              <a:t>Date</a:t>
            </a:r>
            <a:endParaRPr lang="sk-SK" u="sng" dirty="0" smtClean="0">
              <a:effectLst/>
            </a:endParaRPr>
          </a:p>
          <a:p>
            <a:r>
              <a:rPr lang="sk-SK" u="sng" dirty="0">
                <a:effectLst/>
              </a:rPr>
              <a:t>Objekt </a:t>
            </a:r>
            <a:r>
              <a:rPr lang="sk-SK" u="sng" dirty="0" err="1" smtClean="0">
                <a:effectLst/>
              </a:rPr>
              <a:t>Math</a:t>
            </a:r>
            <a:endParaRPr lang="sk-SK" u="sng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158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u="sng" dirty="0">
                <a:effectLst/>
              </a:rPr>
              <a:t>OBJEKT DOCUMENT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114800"/>
          </a:xfrm>
        </p:spPr>
        <p:txBody>
          <a:bodyPr/>
          <a:lstStyle/>
          <a:p>
            <a:r>
              <a:rPr lang="sk-SK" sz="2000" dirty="0">
                <a:effectLst/>
              </a:rPr>
              <a:t>Objekt </a:t>
            </a:r>
            <a:r>
              <a:rPr lang="sk-SK" sz="2000" dirty="0" err="1">
                <a:solidFill>
                  <a:schemeClr val="tx2">
                    <a:lumMod val="75000"/>
                  </a:schemeClr>
                </a:solidFill>
                <a:effectLst/>
              </a:rPr>
              <a:t>document</a:t>
            </a:r>
            <a:r>
              <a:rPr lang="sk-SK" sz="2000" dirty="0">
                <a:effectLst/>
              </a:rPr>
              <a:t> je najdôležitejším objektom, ku ktorému JavaScript pristupuje. </a:t>
            </a:r>
            <a:endParaRPr lang="sk-SK" sz="2000" dirty="0" smtClean="0">
              <a:effectLst/>
            </a:endParaRPr>
          </a:p>
          <a:p>
            <a:r>
              <a:rPr lang="sk-SK" sz="2000" dirty="0" err="1" smtClean="0">
                <a:solidFill>
                  <a:schemeClr val="tx2">
                    <a:lumMod val="75000"/>
                  </a:schemeClr>
                </a:solidFill>
                <a:effectLst/>
              </a:rPr>
              <a:t>Document</a:t>
            </a:r>
            <a:r>
              <a:rPr lang="sk-SK" sz="2000" dirty="0" smtClean="0">
                <a:effectLst/>
              </a:rPr>
              <a:t> </a:t>
            </a:r>
            <a:r>
              <a:rPr lang="sk-SK" sz="2000" dirty="0">
                <a:effectLst/>
              </a:rPr>
              <a:t>v sebe obsahuje všetko, čo je nejakým spôsobom spojené s aktuálnou stránkou.</a:t>
            </a:r>
            <a:endParaRPr lang="en-US" sz="2000" dirty="0">
              <a:effectLst/>
            </a:endParaRPr>
          </a:p>
          <a:p>
            <a:r>
              <a:rPr lang="sk-SK" sz="2000" dirty="0">
                <a:effectLst/>
              </a:rPr>
              <a:t>Cez objekt </a:t>
            </a:r>
            <a:r>
              <a:rPr lang="sk-SK" sz="2000" dirty="0" err="1">
                <a:solidFill>
                  <a:schemeClr val="tx2">
                    <a:lumMod val="75000"/>
                  </a:schemeClr>
                </a:solidFill>
                <a:effectLst/>
              </a:rPr>
              <a:t>document</a:t>
            </a:r>
            <a:r>
              <a:rPr lang="sk-SK" sz="2000" dirty="0">
                <a:effectLst/>
              </a:rPr>
              <a:t> sa pristupuje k obrázkom, formulárom, odkazom, k farbám atď. </a:t>
            </a:r>
            <a:endParaRPr lang="sk-SK" sz="2000" dirty="0" smtClean="0">
              <a:effectLst/>
            </a:endParaRPr>
          </a:p>
          <a:p>
            <a:r>
              <a:rPr lang="sk-SK" sz="2000" dirty="0" smtClean="0">
                <a:effectLst/>
              </a:rPr>
              <a:t>K</a:t>
            </a:r>
            <a:r>
              <a:rPr lang="sk-SK" sz="2000" dirty="0">
                <a:effectLst/>
              </a:rPr>
              <a:t> objektom dokumentu pristupujeme </a:t>
            </a:r>
            <a:r>
              <a:rPr lang="sk-SK" sz="2000" dirty="0" err="1">
                <a:effectLst/>
              </a:rPr>
              <a:t>preto,aby</a:t>
            </a:r>
            <a:r>
              <a:rPr lang="sk-SK" sz="2000" dirty="0">
                <a:effectLst/>
              </a:rPr>
              <a:t> sme ich mohli  použiť. Napríklad možno zmeniť:</a:t>
            </a:r>
            <a:endParaRPr lang="en-US" sz="2000" dirty="0">
              <a:effectLst/>
            </a:endParaRPr>
          </a:p>
          <a:p>
            <a:pPr lvl="1"/>
            <a:r>
              <a:rPr lang="sk-SK" sz="2000" dirty="0">
                <a:effectLst/>
              </a:rPr>
              <a:t>obrázok, </a:t>
            </a:r>
            <a:endParaRPr lang="en-US" sz="2000" dirty="0">
              <a:effectLst/>
            </a:endParaRPr>
          </a:p>
          <a:p>
            <a:pPr lvl="1"/>
            <a:r>
              <a:rPr lang="sk-SK" sz="2000" dirty="0">
                <a:effectLst/>
              </a:rPr>
              <a:t> hodnota v políčku formulára, </a:t>
            </a:r>
            <a:endParaRPr lang="en-US" sz="2000" dirty="0">
              <a:effectLst/>
            </a:endParaRPr>
          </a:p>
          <a:p>
            <a:pPr lvl="1"/>
            <a:r>
              <a:rPr lang="sk-SK" sz="2000" dirty="0">
                <a:effectLst/>
              </a:rPr>
              <a:t>spustiť hudba,</a:t>
            </a:r>
            <a:endParaRPr lang="en-US" sz="2000" dirty="0">
              <a:effectLst/>
            </a:endParaRPr>
          </a:p>
          <a:p>
            <a:pPr lvl="1"/>
            <a:r>
              <a:rPr lang="sk-SK" sz="2000" dirty="0">
                <a:effectLst/>
              </a:rPr>
              <a:t> meniť farby dokumentu atď. </a:t>
            </a:r>
            <a:endParaRPr lang="en-US" sz="20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092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lačidlo akcie: Vlastné 3">
            <a:hlinkClick r:id="" action="ppaction://noaction" highlightClick="1"/>
          </p:cNvPr>
          <p:cNvSpPr/>
          <p:nvPr/>
        </p:nvSpPr>
        <p:spPr>
          <a:xfrm>
            <a:off x="1259632" y="2204864"/>
            <a:ext cx="6120680" cy="201622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lokTextu 4">
            <a:hlinkClick r:id="rId2" action="ppaction://hlinksldjump"/>
          </p:cNvPr>
          <p:cNvSpPr txBox="1"/>
          <p:nvPr/>
        </p:nvSpPr>
        <p:spPr>
          <a:xfrm>
            <a:off x="1907704" y="2900273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/>
              <a:t>PRECHOD NA GRAFIKU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06592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71600"/>
          </a:xfrm>
        </p:spPr>
        <p:txBody>
          <a:bodyPr/>
          <a:lstStyle/>
          <a:p>
            <a:r>
              <a:rPr lang="sk-SK" sz="2400" u="sng" dirty="0">
                <a:effectLst/>
              </a:rPr>
              <a:t>3</a:t>
            </a:r>
            <a:r>
              <a:rPr lang="sk-SK" sz="2400" u="sng" dirty="0" smtClean="0">
                <a:effectLst/>
              </a:rPr>
              <a:t>.Zápis </a:t>
            </a:r>
            <a:r>
              <a:rPr lang="sk-SK" sz="2400" u="sng" dirty="0" err="1">
                <a:effectLst/>
              </a:rPr>
              <a:t>Java</a:t>
            </a:r>
            <a:r>
              <a:rPr lang="sk-SK" sz="2400" u="sng" dirty="0">
                <a:effectLst/>
              </a:rPr>
              <a:t> </a:t>
            </a:r>
            <a:r>
              <a:rPr lang="sk-SK" sz="2400" u="sng" dirty="0" err="1">
                <a:effectLst/>
              </a:rPr>
              <a:t>scriptu</a:t>
            </a:r>
            <a:r>
              <a:rPr lang="sk-SK" sz="2400" u="sng" dirty="0">
                <a:effectLst/>
              </a:rPr>
              <a:t> priamo do  </a:t>
            </a:r>
            <a:r>
              <a:rPr lang="sk-SK" sz="2400" u="sng" dirty="0" smtClean="0">
                <a:effectLst/>
              </a:rPr>
              <a:t>prvku </a:t>
            </a:r>
            <a:r>
              <a:rPr lang="sk-SK" sz="2400" u="sng" dirty="0">
                <a:effectLst/>
              </a:rPr>
              <a:t>HTML dokumentu</a:t>
            </a:r>
            <a:r>
              <a:rPr lang="en-US" b="1" dirty="0">
                <a:effectLst/>
              </a:rPr>
              <a:t/>
            </a:r>
            <a:br>
              <a:rPr lang="en-US" b="1" dirty="0">
                <a:effectLst/>
              </a:rPr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70485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0856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780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Formuláre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46856" y="2203621"/>
            <a:ext cx="8229600" cy="4114800"/>
          </a:xfrm>
        </p:spPr>
        <p:txBody>
          <a:bodyPr/>
          <a:lstStyle/>
          <a:p>
            <a:r>
              <a:rPr lang="sk-SK" sz="2400" dirty="0">
                <a:effectLst/>
              </a:rPr>
              <a:t>V súčasnosti sa objavuje v Internete čoraz viac stránok, ktoré s návštevníkom komunikujú prostredníctvom prvkov formulára. </a:t>
            </a:r>
            <a:endParaRPr lang="sk-SK" sz="2400" dirty="0" smtClean="0">
              <a:effectLst/>
            </a:endParaRPr>
          </a:p>
          <a:p>
            <a:r>
              <a:rPr lang="sk-SK" sz="2400" dirty="0" smtClean="0">
                <a:effectLst/>
              </a:rPr>
              <a:t>Formulárové </a:t>
            </a:r>
            <a:r>
              <a:rPr lang="sk-SK" sz="2400" dirty="0">
                <a:effectLst/>
              </a:rPr>
              <a:t>prvky sprostredkúvajú výmenu informácií medzi nami a </a:t>
            </a:r>
            <a:r>
              <a:rPr lang="sk-SK" sz="2400" dirty="0" err="1">
                <a:effectLst/>
              </a:rPr>
              <a:t>webovským</a:t>
            </a:r>
            <a:r>
              <a:rPr lang="sk-SK" sz="2400" dirty="0">
                <a:effectLst/>
              </a:rPr>
              <a:t> serverom</a:t>
            </a:r>
            <a:r>
              <a:rPr lang="sk-SK" sz="2400" dirty="0" smtClean="0">
                <a:effectLst/>
              </a:rPr>
              <a:t>,</a:t>
            </a:r>
          </a:p>
          <a:p>
            <a:r>
              <a:rPr lang="sk-SK" sz="2400" dirty="0" smtClean="0">
                <a:effectLst/>
              </a:rPr>
              <a:t>Tento </a:t>
            </a:r>
            <a:r>
              <a:rPr lang="sk-SK" sz="2400" dirty="0">
                <a:effectLst/>
              </a:rPr>
              <a:t>ich spracováva a vyhodnocuje</a:t>
            </a:r>
            <a:r>
              <a:rPr lang="sk-SK" sz="2400" dirty="0" smtClean="0">
                <a:effectLst/>
              </a:rPr>
              <a:t>,</a:t>
            </a:r>
          </a:p>
          <a:p>
            <a:r>
              <a:rPr lang="sk-SK" sz="2400" dirty="0" smtClean="0">
                <a:effectLst/>
              </a:rPr>
              <a:t>prípadne </a:t>
            </a:r>
            <a:r>
              <a:rPr lang="sk-SK" sz="2400" dirty="0">
                <a:effectLst/>
              </a:rPr>
              <a:t>slúžia iba na kontrolu vstupných údajov formulára</a:t>
            </a:r>
            <a:r>
              <a:rPr lang="sk-SK" sz="2400" dirty="0" smtClean="0">
                <a:effectLst/>
              </a:rPr>
              <a:t>.</a:t>
            </a:r>
          </a:p>
          <a:p>
            <a:r>
              <a:rPr lang="sk-SK" sz="2400" dirty="0">
                <a:effectLst/>
              </a:rPr>
              <a:t>Každý formulár je treba  pomenovať</a:t>
            </a:r>
            <a:endParaRPr lang="en-US" sz="2400" dirty="0"/>
          </a:p>
        </p:txBody>
      </p:sp>
      <p:pic>
        <p:nvPicPr>
          <p:cNvPr id="1028" name="Picture 4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4664"/>
            <a:ext cx="1944216" cy="17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428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6162" y="1124744"/>
            <a:ext cx="8229600" cy="4114800"/>
          </a:xfrm>
        </p:spPr>
        <p:txBody>
          <a:bodyPr/>
          <a:lstStyle/>
          <a:p>
            <a:r>
              <a:rPr lang="sk-SK" sz="2400" dirty="0">
                <a:effectLst/>
              </a:rPr>
              <a:t>SYNTAX DEFINOVANIA FORMULÁRA:</a:t>
            </a:r>
            <a:endParaRPr lang="en-US" sz="2400" dirty="0">
              <a:effectLst/>
            </a:endParaRPr>
          </a:p>
          <a:p>
            <a:r>
              <a:rPr lang="sk-SK" sz="2400" dirty="0">
                <a:effectLst/>
              </a:rPr>
              <a:t> </a:t>
            </a:r>
            <a:endParaRPr lang="en-US" sz="2400" dirty="0">
              <a:effectLst/>
            </a:endParaRPr>
          </a:p>
          <a:p>
            <a:r>
              <a:rPr lang="sk-SK" sz="2400" dirty="0">
                <a:effectLst/>
              </a:rPr>
              <a:t>&lt;</a:t>
            </a:r>
            <a:r>
              <a:rPr lang="sk-SK" sz="240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form</a:t>
            </a:r>
            <a:r>
              <a:rPr lang="sk-SK" sz="2400" dirty="0">
                <a:effectLst/>
              </a:rPr>
              <a:t> </a:t>
            </a:r>
            <a:r>
              <a:rPr lang="sk-SK" sz="2400" dirty="0" smtClean="0">
                <a:effectLst/>
              </a:rPr>
              <a:t> </a:t>
            </a:r>
            <a:r>
              <a:rPr lang="sk-SK" sz="2400" b="1" dirty="0" err="1">
                <a:effectLst/>
              </a:rPr>
              <a:t>name</a:t>
            </a:r>
            <a:r>
              <a:rPr lang="sk-SK" sz="2400" dirty="0" err="1">
                <a:effectLst/>
              </a:rPr>
              <a:t>="menoFormulara</a:t>
            </a:r>
            <a:r>
              <a:rPr lang="sk-SK" sz="2400" dirty="0">
                <a:effectLst/>
              </a:rPr>
              <a:t>"&gt;</a:t>
            </a:r>
            <a:endParaRPr lang="en-US" sz="2400" dirty="0">
              <a:effectLst/>
            </a:endParaRPr>
          </a:p>
          <a:p>
            <a:pPr lvl="1"/>
            <a:r>
              <a:rPr lang="sk-SK" sz="2000" dirty="0">
                <a:effectLst/>
              </a:rPr>
              <a:t>Vstupné Pole1</a:t>
            </a:r>
            <a:endParaRPr lang="en-US" sz="2000" dirty="0">
              <a:effectLst/>
            </a:endParaRPr>
          </a:p>
          <a:p>
            <a:pPr lvl="1"/>
            <a:r>
              <a:rPr lang="sk-SK" sz="2000" dirty="0">
                <a:effectLst/>
              </a:rPr>
              <a:t>Vstupné Pole2</a:t>
            </a:r>
            <a:endParaRPr lang="en-US" sz="2000" dirty="0">
              <a:effectLst/>
            </a:endParaRPr>
          </a:p>
          <a:p>
            <a:pPr lvl="1"/>
            <a:r>
              <a:rPr lang="sk-SK" sz="2000" dirty="0">
                <a:effectLst/>
              </a:rPr>
              <a:t>.</a:t>
            </a:r>
            <a:endParaRPr lang="en-US" sz="2000" dirty="0">
              <a:effectLst/>
            </a:endParaRPr>
          </a:p>
          <a:p>
            <a:pPr lvl="1"/>
            <a:r>
              <a:rPr lang="sk-SK" sz="2000" dirty="0">
                <a:effectLst/>
              </a:rPr>
              <a:t>.</a:t>
            </a:r>
            <a:endParaRPr lang="en-US" sz="2000" dirty="0">
              <a:effectLst/>
            </a:endParaRPr>
          </a:p>
          <a:p>
            <a:pPr lvl="1"/>
            <a:r>
              <a:rPr lang="sk-SK" sz="2000" dirty="0">
                <a:effectLst/>
              </a:rPr>
              <a:t>Potvrdzovací prvok </a:t>
            </a:r>
            <a:endParaRPr lang="en-US" sz="2000" dirty="0">
              <a:effectLst/>
            </a:endParaRPr>
          </a:p>
          <a:p>
            <a:r>
              <a:rPr lang="sk-SK" sz="2400" dirty="0">
                <a:effectLst/>
              </a:rPr>
              <a:t>&lt;/</a:t>
            </a:r>
            <a:r>
              <a:rPr lang="sk-SK" sz="240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form</a:t>
            </a:r>
            <a:r>
              <a:rPr lang="sk-SK" sz="2400" dirty="0">
                <a:effectLst/>
              </a:rPr>
              <a:t>&gt;</a:t>
            </a:r>
            <a:endParaRPr lang="en-US" sz="2400" b="1" dirty="0">
              <a:effectLst/>
            </a:endParaRPr>
          </a:p>
          <a:p>
            <a:endParaRPr lang="en-US" sz="2400" dirty="0"/>
          </a:p>
        </p:txBody>
      </p:sp>
      <p:pic>
        <p:nvPicPr>
          <p:cNvPr id="1028" name="Picture 4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4664"/>
            <a:ext cx="1944216" cy="17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683568" y="5229200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Následne potom v našich </a:t>
            </a:r>
            <a:r>
              <a:rPr lang="sk-SK" dirty="0" err="1"/>
              <a:t>skriptoch</a:t>
            </a:r>
            <a:r>
              <a:rPr lang="sk-SK" dirty="0"/>
              <a:t>  pracujeme s formulárom už len </a:t>
            </a:r>
            <a:r>
              <a:rPr lang="sk-SK" dirty="0" smtClean="0"/>
              <a:t>prostredníctvom: </a:t>
            </a:r>
            <a:r>
              <a:rPr lang="sk-SK" dirty="0" err="1" smtClean="0"/>
              <a:t>document</a:t>
            </a:r>
            <a:r>
              <a:rPr lang="sk-SK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r>
              <a:rPr lang="sk-SK" dirty="0" err="1" smtClean="0"/>
              <a:t>MenoFormulara</a:t>
            </a:r>
            <a:r>
              <a:rPr lang="sk-SK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5073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6162" y="1124744"/>
            <a:ext cx="8229600" cy="4114800"/>
          </a:xfrm>
        </p:spPr>
        <p:txBody>
          <a:bodyPr/>
          <a:lstStyle/>
          <a:p>
            <a:r>
              <a:rPr lang="sk-SK" sz="2400" dirty="0">
                <a:effectLst/>
              </a:rPr>
              <a:t>SYNTAX </a:t>
            </a:r>
            <a:r>
              <a:rPr lang="sk-SK" sz="2400" dirty="0" smtClean="0">
                <a:effectLst/>
              </a:rPr>
              <a:t>ZOSKUPENIA </a:t>
            </a:r>
            <a:r>
              <a:rPr lang="sk-SK" sz="2400" dirty="0">
                <a:effectLst/>
              </a:rPr>
              <a:t>FORMULÁRA:</a:t>
            </a:r>
            <a:endParaRPr lang="en-US" sz="2400" dirty="0">
              <a:effectLst/>
            </a:endParaRPr>
          </a:p>
          <a:p>
            <a:r>
              <a:rPr lang="sk-SK" sz="2400" dirty="0">
                <a:effectLst/>
              </a:rPr>
              <a:t> </a:t>
            </a:r>
            <a:endParaRPr lang="en-US" sz="2400" dirty="0">
              <a:effectLst/>
            </a:endParaRPr>
          </a:p>
          <a:p>
            <a:r>
              <a:rPr lang="sk-SK" sz="2400" dirty="0">
                <a:effectLst/>
              </a:rPr>
              <a:t>&lt;</a:t>
            </a:r>
            <a:r>
              <a:rPr lang="sk-SK" sz="240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form</a:t>
            </a:r>
            <a:r>
              <a:rPr lang="sk-SK" sz="2400" dirty="0">
                <a:effectLst/>
              </a:rPr>
              <a:t> </a:t>
            </a:r>
            <a:r>
              <a:rPr lang="sk-SK" sz="2400" dirty="0" smtClean="0">
                <a:effectLst/>
              </a:rPr>
              <a:t> </a:t>
            </a:r>
            <a:r>
              <a:rPr lang="sk-SK" sz="2400" b="1" dirty="0" err="1">
                <a:effectLst/>
              </a:rPr>
              <a:t>name</a:t>
            </a:r>
            <a:r>
              <a:rPr lang="sk-SK" sz="2400" dirty="0" err="1">
                <a:effectLst/>
              </a:rPr>
              <a:t>="menoFormulara</a:t>
            </a:r>
            <a:r>
              <a:rPr lang="sk-SK" sz="2400" dirty="0">
                <a:effectLst/>
              </a:rPr>
              <a:t>"&gt;</a:t>
            </a:r>
            <a:endParaRPr lang="en-US" sz="2400" dirty="0">
              <a:effectLst/>
            </a:endParaRPr>
          </a:p>
          <a:p>
            <a:pPr lvl="1"/>
            <a:r>
              <a:rPr lang="sk-SK" sz="2000" dirty="0">
                <a:effectLst/>
              </a:rPr>
              <a:t> &lt;</a:t>
            </a:r>
            <a:r>
              <a:rPr lang="sk-SK" sz="2000" dirty="0" err="1">
                <a:effectLst/>
              </a:rPr>
              <a:t>fieldset</a:t>
            </a:r>
            <a:r>
              <a:rPr lang="sk-SK" sz="2000" dirty="0">
                <a:effectLst/>
              </a:rPr>
              <a:t>&gt; </a:t>
            </a:r>
          </a:p>
          <a:p>
            <a:pPr lvl="1"/>
            <a:r>
              <a:rPr lang="sk-SK" sz="2000" dirty="0">
                <a:effectLst/>
              </a:rPr>
              <a:t>            &lt;</a:t>
            </a:r>
            <a:r>
              <a:rPr lang="sk-SK" sz="2000" dirty="0" err="1">
                <a:effectLst/>
              </a:rPr>
              <a:t>legend</a:t>
            </a:r>
            <a:r>
              <a:rPr lang="sk-SK" sz="2000" dirty="0">
                <a:effectLst/>
              </a:rPr>
              <a:t>&gt; </a:t>
            </a:r>
            <a:r>
              <a:rPr lang="sk-SK" sz="2000" dirty="0" smtClean="0">
                <a:effectLst/>
              </a:rPr>
              <a:t>Meno legendy&lt;/</a:t>
            </a:r>
            <a:r>
              <a:rPr lang="sk-SK" sz="2000" dirty="0" err="1">
                <a:effectLst/>
              </a:rPr>
              <a:t>legend</a:t>
            </a:r>
            <a:r>
              <a:rPr lang="sk-SK" sz="2000" dirty="0">
                <a:effectLst/>
              </a:rPr>
              <a:t>&gt;</a:t>
            </a:r>
            <a:endParaRPr lang="sk-SK" sz="2000" dirty="0" smtClean="0">
              <a:effectLst/>
            </a:endParaRPr>
          </a:p>
          <a:p>
            <a:pPr lvl="4"/>
            <a:r>
              <a:rPr lang="sk-SK" sz="1200" dirty="0" smtClean="0">
                <a:effectLst/>
              </a:rPr>
              <a:t>Vstupné </a:t>
            </a:r>
            <a:r>
              <a:rPr lang="sk-SK" sz="1200" dirty="0">
                <a:effectLst/>
              </a:rPr>
              <a:t>Pole1</a:t>
            </a:r>
            <a:endParaRPr lang="en-US" sz="1200" dirty="0">
              <a:effectLst/>
            </a:endParaRPr>
          </a:p>
          <a:p>
            <a:pPr lvl="4"/>
            <a:r>
              <a:rPr lang="sk-SK" sz="1200" dirty="0">
                <a:effectLst/>
              </a:rPr>
              <a:t>Vstupné Pole2</a:t>
            </a:r>
            <a:endParaRPr lang="en-US" sz="1200" dirty="0">
              <a:effectLst/>
            </a:endParaRPr>
          </a:p>
          <a:p>
            <a:pPr lvl="4"/>
            <a:r>
              <a:rPr lang="sk-SK" sz="1200" dirty="0">
                <a:effectLst/>
              </a:rPr>
              <a:t>.</a:t>
            </a:r>
            <a:endParaRPr lang="en-US" sz="1200" dirty="0">
              <a:effectLst/>
            </a:endParaRPr>
          </a:p>
          <a:p>
            <a:pPr lvl="4"/>
            <a:r>
              <a:rPr lang="sk-SK" sz="1200" dirty="0" smtClean="0">
                <a:effectLst/>
              </a:rPr>
              <a:t>.Potvrdzovací prvok</a:t>
            </a:r>
          </a:p>
          <a:p>
            <a:pPr lvl="2"/>
            <a:r>
              <a:rPr lang="sk-SK" sz="1600" dirty="0" smtClean="0">
                <a:effectLst/>
              </a:rPr>
              <a:t>&lt;/</a:t>
            </a:r>
            <a:r>
              <a:rPr lang="sk-SK" sz="1600" dirty="0" err="1" smtClean="0">
                <a:effectLst/>
              </a:rPr>
              <a:t>fieldset</a:t>
            </a:r>
            <a:endParaRPr lang="sk-SK" sz="1600" dirty="0" smtClean="0">
              <a:effectLst/>
            </a:endParaRPr>
          </a:p>
          <a:p>
            <a:pPr marL="457200" lvl="1" indent="0">
              <a:buNone/>
            </a:pPr>
            <a:endParaRPr lang="en-US" sz="2000" dirty="0">
              <a:effectLst/>
            </a:endParaRPr>
          </a:p>
          <a:p>
            <a:r>
              <a:rPr lang="sk-SK" sz="2400" dirty="0">
                <a:effectLst/>
              </a:rPr>
              <a:t>&lt;/</a:t>
            </a:r>
            <a:r>
              <a:rPr lang="sk-SK" sz="240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form</a:t>
            </a:r>
            <a:r>
              <a:rPr lang="sk-SK" sz="2400" dirty="0">
                <a:effectLst/>
              </a:rPr>
              <a:t>&gt;</a:t>
            </a:r>
            <a:endParaRPr lang="en-US" sz="2400" b="1" dirty="0">
              <a:effectLst/>
            </a:endParaRPr>
          </a:p>
          <a:p>
            <a:endParaRPr lang="en-US" sz="2400" dirty="0"/>
          </a:p>
        </p:txBody>
      </p:sp>
      <p:pic>
        <p:nvPicPr>
          <p:cNvPr id="1028" name="Picture 4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4664"/>
            <a:ext cx="1944216" cy="17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755576" y="5733256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FIELDSET vytvorí rámik okolo prvkov formulára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6498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6085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sz="1600" dirty="0">
                <a:effectLst/>
              </a:rPr>
              <a:t>K </a:t>
            </a:r>
            <a:r>
              <a:rPr lang="sk-SK" sz="1600" b="1" dirty="0">
                <a:effectLst/>
              </a:rPr>
              <a:t>prvkom formulára</a:t>
            </a:r>
            <a:r>
              <a:rPr lang="sk-SK" sz="1600" dirty="0">
                <a:effectLst/>
              </a:rPr>
              <a:t> , či už ide o vstupné políčka alebo odosielajúce tlačidla, sa dostaneme nasledovne:</a:t>
            </a:r>
            <a:endParaRPr lang="en-US" sz="1600" dirty="0">
              <a:effectLst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k-SK" sz="1600" dirty="0" smtClean="0">
                <a:effectLst/>
              </a:rPr>
              <a:t>	var </a:t>
            </a:r>
            <a:r>
              <a:rPr lang="sk-SK" sz="1600" dirty="0" err="1">
                <a:effectLst/>
              </a:rPr>
              <a:t>policko</a:t>
            </a:r>
            <a:r>
              <a:rPr lang="sk-SK" sz="1600" dirty="0">
                <a:effectLst/>
              </a:rPr>
              <a:t> = </a:t>
            </a:r>
            <a:r>
              <a:rPr lang="sk-SK" sz="1600" dirty="0" err="1">
                <a:effectLst/>
              </a:rPr>
              <a:t>menoFormulara</a:t>
            </a:r>
            <a:r>
              <a:rPr lang="sk-SK" sz="16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.</a:t>
            </a:r>
            <a:r>
              <a:rPr lang="sk-SK" sz="1600" b="1" dirty="0" err="1">
                <a:effectLst/>
              </a:rPr>
              <a:t>menoPolicka</a:t>
            </a:r>
            <a:r>
              <a:rPr lang="sk-SK" sz="1600" dirty="0">
                <a:effectLst/>
              </a:rPr>
              <a:t>;</a:t>
            </a:r>
            <a:endParaRPr lang="en-US" sz="1600" dirty="0">
              <a:effectLst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k-SK" sz="1600" dirty="0" smtClean="0">
                <a:effectLst/>
              </a:rPr>
              <a:t>	var </a:t>
            </a:r>
            <a:r>
              <a:rPr lang="sk-SK" sz="1600" dirty="0" err="1" smtClean="0">
                <a:effectLst/>
              </a:rPr>
              <a:t>tlacidlo</a:t>
            </a:r>
            <a:r>
              <a:rPr lang="sk-SK" sz="1600" dirty="0" smtClean="0">
                <a:effectLst/>
              </a:rPr>
              <a:t> </a:t>
            </a:r>
            <a:r>
              <a:rPr lang="sk-SK" sz="1600" dirty="0">
                <a:effectLst/>
              </a:rPr>
              <a:t>= </a:t>
            </a:r>
            <a:r>
              <a:rPr lang="sk-SK" sz="1600" dirty="0" err="1">
                <a:effectLst/>
              </a:rPr>
              <a:t>menoFormulara</a:t>
            </a:r>
            <a:r>
              <a:rPr lang="sk-SK" sz="16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.</a:t>
            </a:r>
            <a:r>
              <a:rPr lang="sk-SK" sz="1600" b="1" dirty="0" err="1">
                <a:effectLst/>
              </a:rPr>
              <a:t>menoTlacidla</a:t>
            </a:r>
            <a:r>
              <a:rPr lang="sk-SK" sz="1600" dirty="0" smtClean="0">
                <a:effectLst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sk-SK" sz="1600" dirty="0" smtClean="0">
                <a:effectLst/>
              </a:rPr>
              <a:t>Väčšinou </a:t>
            </a:r>
            <a:r>
              <a:rPr lang="sk-SK" sz="1600" dirty="0">
                <a:effectLst/>
              </a:rPr>
              <a:t>nás z formulárových políčok zaujíma hlavne </a:t>
            </a:r>
            <a:r>
              <a:rPr lang="sk-SK" sz="1600" b="1" dirty="0">
                <a:effectLst/>
              </a:rPr>
              <a:t>hodnota</a:t>
            </a:r>
            <a:r>
              <a:rPr lang="sk-SK" sz="1600" dirty="0">
                <a:effectLst/>
              </a:rPr>
              <a:t> , </a:t>
            </a:r>
            <a:r>
              <a:rPr lang="sk-SK" sz="1600" dirty="0" err="1">
                <a:effectLst/>
              </a:rPr>
              <a:t>tj</a:t>
            </a:r>
            <a:r>
              <a:rPr lang="sk-SK" sz="1600" dirty="0">
                <a:effectLst/>
              </a:rPr>
              <a:t>. Vlastnosť </a:t>
            </a:r>
            <a:r>
              <a:rPr lang="sk-SK" sz="160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value</a:t>
            </a:r>
            <a:r>
              <a:rPr lang="sk-SK" sz="1600" dirty="0" smtClean="0">
                <a:effectLst/>
              </a:rPr>
              <a:t>. Tuto získame takto:</a:t>
            </a:r>
            <a:r>
              <a:rPr lang="sk-SK" sz="1600" dirty="0">
                <a:effectLst/>
              </a:rPr>
              <a:t> </a:t>
            </a:r>
            <a:endParaRPr lang="sk-SK" sz="1600" dirty="0" smtClean="0">
              <a:effectLst/>
            </a:endParaRPr>
          </a:p>
          <a:p>
            <a:pPr>
              <a:lnSpc>
                <a:spcPct val="150000"/>
              </a:lnSpc>
            </a:pPr>
            <a:r>
              <a:rPr lang="sk-SK" sz="1600" dirty="0">
                <a:effectLst/>
              </a:rPr>
              <a:t>var hodnota = </a:t>
            </a:r>
            <a:r>
              <a:rPr lang="sk-SK" sz="1600" dirty="0" err="1">
                <a:effectLst/>
              </a:rPr>
              <a:t>menoFormulara</a:t>
            </a:r>
            <a:r>
              <a:rPr lang="sk-SK" sz="16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.</a:t>
            </a:r>
            <a:r>
              <a:rPr lang="sk-SK" sz="1600" dirty="0" err="1">
                <a:effectLst/>
              </a:rPr>
              <a:t>menoPrvku.</a:t>
            </a:r>
            <a:r>
              <a:rPr lang="sk-SK" sz="1600" b="1" dirty="0" err="1">
                <a:effectLst/>
              </a:rPr>
              <a:t>value</a:t>
            </a:r>
            <a:r>
              <a:rPr lang="sk-SK" sz="1600" dirty="0" smtClean="0">
                <a:effectLst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sk-SK" sz="1600" dirty="0" smtClean="0">
                <a:effectLst/>
              </a:rPr>
              <a:t>Hodnota premennej je textový reťazec</a:t>
            </a:r>
          </a:p>
          <a:p>
            <a:pPr>
              <a:lnSpc>
                <a:spcPct val="150000"/>
              </a:lnSpc>
            </a:pPr>
            <a:r>
              <a:rPr lang="sk-SK" sz="1600" dirty="0">
                <a:effectLst/>
              </a:rPr>
              <a:t>V prípade, že je potreba s hodnotou políčka pracovať ako s číslom, je na mieste obsah </a:t>
            </a:r>
            <a:r>
              <a:rPr lang="sk-SK" sz="1600" dirty="0" err="1">
                <a:effectLst/>
              </a:rPr>
              <a:t>value</a:t>
            </a:r>
            <a:r>
              <a:rPr lang="sk-SK" sz="1600" dirty="0">
                <a:effectLst/>
              </a:rPr>
              <a:t> previesť na </a:t>
            </a:r>
            <a:r>
              <a:rPr lang="sk-SK" sz="1600" dirty="0" smtClean="0">
                <a:effectLst/>
              </a:rPr>
              <a:t>číslo:</a:t>
            </a:r>
          </a:p>
          <a:p>
            <a:pPr>
              <a:lnSpc>
                <a:spcPct val="150000"/>
              </a:lnSpc>
            </a:pPr>
            <a:r>
              <a:rPr lang="sk-SK" sz="1600" dirty="0">
                <a:effectLst/>
              </a:rPr>
              <a:t>var </a:t>
            </a:r>
            <a:r>
              <a:rPr lang="sk-SK" sz="1600" dirty="0" err="1">
                <a:effectLst/>
              </a:rPr>
              <a:t>ciselnaHodnota</a:t>
            </a:r>
            <a:r>
              <a:rPr lang="sk-SK" sz="1600" dirty="0">
                <a:effectLst/>
              </a:rPr>
              <a:t> = </a:t>
            </a:r>
            <a:r>
              <a:rPr lang="sk-SK" sz="160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Number</a:t>
            </a:r>
            <a:r>
              <a:rPr lang="sk-SK" sz="1600" dirty="0">
                <a:effectLst/>
              </a:rPr>
              <a:t>(</a:t>
            </a:r>
            <a:r>
              <a:rPr lang="sk-SK" sz="1600" dirty="0" err="1">
                <a:effectLst/>
              </a:rPr>
              <a:t>policko</a:t>
            </a:r>
            <a:r>
              <a:rPr lang="sk-SK" sz="16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.</a:t>
            </a:r>
            <a:r>
              <a:rPr lang="sk-SK" sz="1600" dirty="0" err="1">
                <a:effectLst/>
              </a:rPr>
              <a:t>value</a:t>
            </a:r>
            <a:r>
              <a:rPr lang="sk-SK" sz="1600" dirty="0" smtClean="0">
                <a:effectLst/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sk-SK" sz="1600" dirty="0" smtClean="0">
                <a:effectLst/>
              </a:rPr>
              <a:t>var </a:t>
            </a:r>
            <a:r>
              <a:rPr lang="sk-SK" sz="1600" dirty="0" err="1">
                <a:effectLst/>
              </a:rPr>
              <a:t>ciselnaHodnota</a:t>
            </a:r>
            <a:r>
              <a:rPr lang="sk-SK" sz="1600" dirty="0">
                <a:effectLst/>
              </a:rPr>
              <a:t> = </a:t>
            </a:r>
            <a:r>
              <a:rPr lang="sk-SK" sz="160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parseInt</a:t>
            </a:r>
            <a:r>
              <a:rPr lang="sk-SK" sz="1600" dirty="0">
                <a:effectLst/>
              </a:rPr>
              <a:t>(</a:t>
            </a:r>
            <a:r>
              <a:rPr lang="sk-SK" sz="1600" dirty="0" err="1">
                <a:effectLst/>
              </a:rPr>
              <a:t>policko</a:t>
            </a:r>
            <a:r>
              <a:rPr lang="sk-SK" sz="16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.</a:t>
            </a:r>
            <a:r>
              <a:rPr lang="sk-SK" sz="1600" dirty="0" err="1">
                <a:effectLst/>
              </a:rPr>
              <a:t>value</a:t>
            </a:r>
            <a:r>
              <a:rPr lang="sk-SK" sz="1600" dirty="0" smtClean="0">
                <a:effectLst/>
              </a:rPr>
              <a:t>);(pretypuje premennú celé číslo)</a:t>
            </a:r>
          </a:p>
          <a:p>
            <a:endParaRPr lang="en-US" sz="2400" dirty="0">
              <a:effectLst/>
            </a:endParaRPr>
          </a:p>
          <a:p>
            <a:pPr marL="0" indent="0">
              <a:buNone/>
            </a:pPr>
            <a:endParaRPr lang="en-US" sz="2400" dirty="0">
              <a:effectLst/>
            </a:endParaRPr>
          </a:p>
          <a:p>
            <a:endParaRPr lang="en-US" sz="2400" dirty="0"/>
          </a:p>
        </p:txBody>
      </p:sp>
      <p:sp>
        <p:nvSpPr>
          <p:cNvPr id="5" name="BlokTextu 4"/>
          <p:cNvSpPr txBox="1"/>
          <p:nvPr/>
        </p:nvSpPr>
        <p:spPr>
          <a:xfrm>
            <a:off x="1763688" y="480331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VÝBER A SPRACOVANIE PRVKOV FORMULÁRA</a:t>
            </a:r>
            <a:endParaRPr lang="en-US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5116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9034" y="4952"/>
            <a:ext cx="8229600" cy="1371600"/>
          </a:xfrm>
        </p:spPr>
        <p:txBody>
          <a:bodyPr/>
          <a:lstStyle/>
          <a:p>
            <a:r>
              <a:rPr lang="sk-SK" sz="3600" dirty="0" smtClean="0"/>
              <a:t>Výpis adresára-22.marec.2018,19:34</a:t>
            </a:r>
            <a:endParaRPr lang="sk-SK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5991225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259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71600"/>
          </a:xfrm>
        </p:spPr>
        <p:txBody>
          <a:bodyPr/>
          <a:lstStyle/>
          <a:p>
            <a:r>
              <a:rPr lang="sk-SK" dirty="0" smtClean="0">
                <a:hlinkClick r:id="rId2"/>
              </a:rPr>
              <a:t>Prvky </a:t>
            </a:r>
            <a:r>
              <a:rPr lang="sk-SK" dirty="0" err="1">
                <a:hlinkClick r:id="rId2"/>
              </a:rPr>
              <a:t>formulára</a:t>
            </a:r>
            <a:r>
              <a:rPr lang="sk-SK" sz="2800" dirty="0" err="1" smtClean="0"/>
              <a:t>-odkaz</a:t>
            </a:r>
            <a:r>
              <a:rPr lang="sk-SK" sz="2800" dirty="0" smtClean="0"/>
              <a:t> na w3school</a:t>
            </a:r>
            <a:endParaRPr lang="en-US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0142" y="1340768"/>
            <a:ext cx="8579296" cy="518457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k-SK" sz="2000" dirty="0" smtClean="0">
                <a:effectLst/>
              </a:rPr>
              <a:t>Vstup typu </a:t>
            </a:r>
            <a:r>
              <a:rPr lang="sk-SK" sz="2000" dirty="0" err="1" smtClean="0">
                <a:effectLst/>
              </a:rPr>
              <a:t>text-definuje</a:t>
            </a:r>
            <a:r>
              <a:rPr lang="sk-SK" sz="2000" dirty="0" smtClean="0">
                <a:effectLst/>
              </a:rPr>
              <a:t> jednoriadkové pole pre zadávanie textu</a:t>
            </a:r>
            <a:endParaRPr lang="en-US" sz="2000" dirty="0">
              <a:effectLst/>
            </a:endParaRPr>
          </a:p>
          <a:p>
            <a:pPr marL="457200" lvl="1" indent="0">
              <a:buNone/>
            </a:pPr>
            <a:r>
              <a:rPr lang="sk-SK" b="1" dirty="0" smtClean="0">
                <a:effectLst/>
              </a:rPr>
              <a:t>		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&lt;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effectLst/>
              </a:rPr>
              <a:t>input type =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"text"&gt;</a:t>
            </a:r>
            <a:endParaRPr lang="sk-SK" b="1" dirty="0" smtClean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457200" lvl="1" indent="0">
              <a:buNone/>
            </a:pPr>
            <a:endParaRPr lang="sk-SK" b="1" dirty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457200" lvl="1" indent="0">
              <a:buNone/>
            </a:pPr>
            <a:endParaRPr lang="sk-SK" b="1" dirty="0" smtClean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457200" lvl="1" indent="0">
              <a:buNone/>
            </a:pPr>
            <a:endParaRPr lang="sk-SK" b="1" dirty="0" smtClean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r>
              <a:rPr lang="sk-SK" sz="1800" b="1" dirty="0" smtClean="0">
                <a:effectLst/>
              </a:rPr>
              <a:t>R</a:t>
            </a:r>
            <a:r>
              <a:rPr lang="en-US" sz="1800" b="1" dirty="0" err="1" smtClean="0">
                <a:effectLst/>
              </a:rPr>
              <a:t>esetovacie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>
                <a:effectLst/>
              </a:rPr>
              <a:t>tlačidlo</a:t>
            </a:r>
            <a:r>
              <a:rPr lang="en-US" sz="1800" b="1" dirty="0">
                <a:effectLst/>
              </a:rPr>
              <a:t>,</a:t>
            </a:r>
            <a:r>
              <a:rPr lang="en-US" sz="1800" dirty="0">
                <a:effectLst/>
              </a:rPr>
              <a:t> </a:t>
            </a:r>
            <a:r>
              <a:rPr lang="en-US" sz="1800" dirty="0" err="1">
                <a:effectLst/>
              </a:rPr>
              <a:t>ktoré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obnoví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všetky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hodnoty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formulára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na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predvolené</a:t>
            </a:r>
            <a:r>
              <a:rPr lang="en-US" sz="1800" dirty="0">
                <a:effectLst/>
              </a:rPr>
              <a:t> </a:t>
            </a:r>
            <a:r>
              <a:rPr lang="en-US" sz="1800" dirty="0" err="1" smtClean="0">
                <a:effectLst/>
              </a:rPr>
              <a:t>hodnoty</a:t>
            </a:r>
            <a:endParaRPr lang="sk-SK" sz="1800" dirty="0" smtClean="0">
              <a:effectLst/>
            </a:endParaRPr>
          </a:p>
          <a:p>
            <a:pPr marL="0" indent="0">
              <a:buNone/>
            </a:pPr>
            <a:endParaRPr lang="sk-SK" sz="1800" dirty="0">
              <a:effectLst/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effectLst/>
              </a:rPr>
              <a:t>&lt;input type = "reset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"&gt;</a:t>
            </a:r>
            <a:endParaRPr lang="sk-SK" sz="2800" b="1" dirty="0" smtClean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r>
              <a:rPr lang="sk-SK" sz="1800" b="1" dirty="0">
                <a:effectLst/>
              </a:rPr>
              <a:t>Vstup 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typu</a:t>
            </a:r>
            <a:r>
              <a:rPr lang="en-US" sz="1800" b="1" dirty="0">
                <a:effectLst/>
              </a:rPr>
              <a:t> </a:t>
            </a:r>
            <a:r>
              <a:rPr lang="sk-SK" sz="1800" b="1" dirty="0" smtClean="0">
                <a:effectLst/>
              </a:rPr>
              <a:t>tlačidlo</a:t>
            </a:r>
          </a:p>
          <a:p>
            <a:pPr marL="0" indent="0">
              <a:buNone/>
            </a:pPr>
            <a:r>
              <a:rPr lang="sk-SK" sz="1800" b="1" dirty="0" smtClean="0">
                <a:effectLst/>
              </a:rPr>
              <a:t>		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&lt;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/>
              </a:rPr>
              <a:t>input type = "button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"&gt;</a:t>
            </a:r>
            <a:endParaRPr lang="sk-SK" sz="2400" b="1" dirty="0" smtClean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sk-SK" sz="1600" b="1" dirty="0" err="1" smtClean="0">
                <a:effectLst/>
              </a:rPr>
              <a:t>Pr</a:t>
            </a:r>
            <a:r>
              <a:rPr lang="sk-SK" sz="1600" b="1" dirty="0" smtClean="0">
                <a:effectLst/>
              </a:rPr>
              <a:t>.</a:t>
            </a:r>
          </a:p>
          <a:p>
            <a:pPr marL="0" indent="0">
              <a:buNone/>
            </a:pPr>
            <a:r>
              <a:rPr lang="en-GB" sz="1600" b="1" dirty="0">
                <a:effectLst/>
              </a:rPr>
              <a:t>&lt;input type="button" </a:t>
            </a:r>
            <a:r>
              <a:rPr lang="en-GB" sz="1600" b="1" dirty="0" err="1">
                <a:effectLst/>
              </a:rPr>
              <a:t>onclick</a:t>
            </a:r>
            <a:r>
              <a:rPr lang="en-GB" sz="1600" b="1" dirty="0">
                <a:effectLst/>
              </a:rPr>
              <a:t>="alert('Hello World!')" </a:t>
            </a:r>
            <a:r>
              <a:rPr lang="en-GB" sz="1600" b="1" dirty="0" smtClean="0">
                <a:effectLst/>
              </a:rPr>
              <a:t>value=</a:t>
            </a:r>
            <a:r>
              <a:rPr lang="sk-SK" sz="1600" b="1" dirty="0" smtClean="0">
                <a:effectLst/>
              </a:rPr>
              <a:t>“Stlač ma</a:t>
            </a:r>
            <a:r>
              <a:rPr lang="en-GB" sz="1600" b="1" dirty="0" smtClean="0">
                <a:effectLst/>
              </a:rPr>
              <a:t>!"&gt;</a:t>
            </a:r>
            <a:endParaRPr lang="en-US" sz="1600" b="1" dirty="0">
              <a:effectLst/>
            </a:endParaRPr>
          </a:p>
          <a:p>
            <a:endParaRPr lang="sk-SK" sz="1800" b="1" dirty="0">
              <a:effectLst/>
            </a:endParaRPr>
          </a:p>
          <a:p>
            <a:pPr marL="0" indent="0" algn="ctr">
              <a:buNone/>
            </a:pPr>
            <a:endParaRPr lang="sk-SK" sz="2800" dirty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0" indent="0">
              <a:buNone/>
            </a:pPr>
            <a:endParaRPr lang="en-US" sz="1800" dirty="0">
              <a:effectLst/>
            </a:endParaRPr>
          </a:p>
          <a:p>
            <a:pPr lvl="1"/>
            <a:endParaRPr lang="sk-SK" b="1" dirty="0" smtClean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457200" lvl="1" indent="0">
              <a:buNone/>
            </a:pPr>
            <a:endParaRPr lang="sk-SK" b="1" dirty="0" smtClean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76872"/>
            <a:ext cx="2641848" cy="148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075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" y="76200"/>
            <a:ext cx="89535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98" y="4581128"/>
            <a:ext cx="817245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552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" y="286217"/>
            <a:ext cx="7991475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931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81" y="548680"/>
            <a:ext cx="8676456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Výsledok obrázka pre Google gif monito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7072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aoblený obdĺžnik 1">
            <a:hlinkClick r:id="rId4" action="ppaction://hlinkfile"/>
          </p:cNvPr>
          <p:cNvSpPr/>
          <p:nvPr/>
        </p:nvSpPr>
        <p:spPr>
          <a:xfrm>
            <a:off x="5338059" y="4214268"/>
            <a:ext cx="2952328" cy="10081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lokTextu 2"/>
          <p:cNvSpPr txBox="1"/>
          <p:nvPr/>
        </p:nvSpPr>
        <p:spPr>
          <a:xfrm>
            <a:off x="5662095" y="4479503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file"/>
              </a:rPr>
              <a:t>ONLINE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5333289" y="5478009"/>
            <a:ext cx="3959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inputTextKomplet.html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571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71600"/>
          </a:xfrm>
        </p:spPr>
        <p:txBody>
          <a:bodyPr/>
          <a:lstStyle/>
          <a:p>
            <a:r>
              <a:rPr lang="sk-SK" dirty="0" smtClean="0">
                <a:hlinkClick r:id="rId2"/>
              </a:rPr>
              <a:t>Prvky </a:t>
            </a:r>
            <a:r>
              <a:rPr lang="sk-SK" dirty="0" err="1" smtClean="0">
                <a:hlinkClick r:id="rId2"/>
              </a:rPr>
              <a:t>formulára</a:t>
            </a:r>
            <a:r>
              <a:rPr lang="sk-SK" sz="2800" dirty="0" err="1" smtClean="0"/>
              <a:t>-odkaz</a:t>
            </a:r>
            <a:r>
              <a:rPr lang="sk-SK" sz="2800" dirty="0" smtClean="0"/>
              <a:t> na w3school</a:t>
            </a:r>
            <a:br>
              <a:rPr lang="sk-SK" sz="2800" dirty="0" smtClean="0"/>
            </a:br>
            <a:endParaRPr lang="en-US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55576" y="1916832"/>
            <a:ext cx="8579296" cy="1368152"/>
          </a:xfrm>
        </p:spPr>
        <p:txBody>
          <a:bodyPr/>
          <a:lstStyle/>
          <a:p>
            <a:r>
              <a:rPr lang="sk-SK" sz="1800" dirty="0" smtClean="0">
                <a:effectLst/>
              </a:rPr>
              <a:t>Vstup typu </a:t>
            </a:r>
            <a:r>
              <a:rPr lang="sk-SK" sz="1800" dirty="0" err="1" smtClean="0">
                <a:effectLst/>
              </a:rPr>
              <a:t>radio-prepínač</a:t>
            </a:r>
            <a:endParaRPr lang="sk-SK" sz="1800" dirty="0" smtClean="0">
              <a:effectLst/>
            </a:endParaRPr>
          </a:p>
          <a:p>
            <a:pPr marL="0" indent="0" algn="ctr">
              <a:buNone/>
            </a:pPr>
            <a:r>
              <a:rPr lang="en-US" sz="1800" b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&lt;input type = "radio"&gt;</a:t>
            </a:r>
            <a:endParaRPr lang="en-US" sz="1800" dirty="0" smtClean="0">
              <a:solidFill>
                <a:schemeClr val="bg1">
                  <a:lumMod val="60000"/>
                  <a:lumOff val="40000"/>
                </a:schemeClr>
              </a:solidFill>
              <a:effectLst/>
            </a:endParaRPr>
          </a:p>
          <a:p>
            <a:r>
              <a:rPr lang="en-US" sz="1800" dirty="0" err="1">
                <a:effectLst/>
              </a:rPr>
              <a:t>Rádiové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tlačidlá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umožňujú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používateľovi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vybrať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len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jeden</a:t>
            </a:r>
            <a:r>
              <a:rPr lang="en-US" sz="1800" dirty="0">
                <a:effectLst/>
              </a:rPr>
              <a:t> z </a:t>
            </a:r>
            <a:r>
              <a:rPr lang="en-US" sz="1800" dirty="0" err="1">
                <a:effectLst/>
              </a:rPr>
              <a:t>obmedzeného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počtu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možností</a:t>
            </a:r>
            <a:r>
              <a:rPr lang="en-US" sz="1800" dirty="0">
                <a:effectLst/>
              </a:rPr>
              <a:t>:</a:t>
            </a:r>
            <a:endParaRPr lang="sk-SK" sz="1800" b="1" dirty="0">
              <a:solidFill>
                <a:schemeClr val="bg1">
                  <a:lumMod val="60000"/>
                  <a:lumOff val="40000"/>
                </a:schemeClr>
              </a:solidFill>
              <a:effectLst/>
            </a:endParaRPr>
          </a:p>
          <a:p>
            <a:pPr marL="0" indent="0" algn="ctr">
              <a:buNone/>
            </a:pPr>
            <a:endParaRPr lang="sk-SK" sz="2800" dirty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0" indent="0">
              <a:buNone/>
            </a:pPr>
            <a:endParaRPr lang="en-US" sz="1800" dirty="0">
              <a:effectLst/>
            </a:endParaRPr>
          </a:p>
          <a:p>
            <a:pPr marL="457200" lvl="1" indent="0">
              <a:buNone/>
            </a:pPr>
            <a:endParaRPr lang="sk-SK" b="1" dirty="0" smtClean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457200" lvl="1" indent="0">
              <a:buNone/>
            </a:pPr>
            <a:endParaRPr lang="sk-SK" b="1" dirty="0" smtClean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155" y="3789040"/>
            <a:ext cx="418147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273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Takto vykoná </a:t>
            </a:r>
            <a:r>
              <a:rPr lang="sk-SK" dirty="0" err="1" smtClean="0"/>
              <a:t>script</a:t>
            </a:r>
            <a:r>
              <a:rPr lang="sk-SK" dirty="0" smtClean="0"/>
              <a:t> </a:t>
            </a:r>
            <a:r>
              <a:rPr lang="sk-SK" dirty="0" err="1" smtClean="0"/>
              <a:t>Chrome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8363"/>
            <a:ext cx="8676456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539552" y="530120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Hláška</a:t>
            </a:r>
            <a:r>
              <a:rPr lang="sk-SK" dirty="0" smtClean="0"/>
              <a:t> vyskočí keď klikneme na „Odkaz“</a:t>
            </a:r>
            <a:endParaRPr lang="en-US" dirty="0"/>
          </a:p>
        </p:txBody>
      </p:sp>
      <p:pic>
        <p:nvPicPr>
          <p:cNvPr id="18434" name="Picture 2" descr="Výsledok vyhľadávania obrázkov pre dopyt googl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360" y="3839120"/>
            <a:ext cx="19050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841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60" y="4653136"/>
            <a:ext cx="864096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991619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340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0963"/>
            <a:ext cx="7324725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430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829675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Výsledok obrázka pre Google gif monito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77602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aoblený obdĺžnik 1"/>
          <p:cNvSpPr/>
          <p:nvPr/>
        </p:nvSpPr>
        <p:spPr>
          <a:xfrm>
            <a:off x="5148064" y="4581128"/>
            <a:ext cx="309634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lokTextu 2"/>
          <p:cNvSpPr txBox="1"/>
          <p:nvPr/>
        </p:nvSpPr>
        <p:spPr>
          <a:xfrm>
            <a:off x="5508104" y="4864804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file"/>
              </a:rPr>
              <a:t>ONLINE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5004048" y="59492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err="1" smtClean="0"/>
              <a:t>inputradioKomplet.html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370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71600"/>
          </a:xfrm>
        </p:spPr>
        <p:txBody>
          <a:bodyPr/>
          <a:lstStyle/>
          <a:p>
            <a:r>
              <a:rPr lang="sk-SK" dirty="0" smtClean="0">
                <a:hlinkClick r:id="rId2"/>
              </a:rPr>
              <a:t>Prvky </a:t>
            </a:r>
            <a:r>
              <a:rPr lang="sk-SK" dirty="0" err="1" smtClean="0">
                <a:hlinkClick r:id="rId2"/>
              </a:rPr>
              <a:t>formulára</a:t>
            </a:r>
            <a:r>
              <a:rPr lang="sk-SK" sz="2800" dirty="0" err="1" smtClean="0"/>
              <a:t>-odkaz</a:t>
            </a:r>
            <a:r>
              <a:rPr lang="sk-SK" sz="2800" dirty="0" smtClean="0"/>
              <a:t> na w3school</a:t>
            </a:r>
            <a:endParaRPr lang="en-US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64704" y="1412776"/>
            <a:ext cx="8579296" cy="2750469"/>
          </a:xfrm>
        </p:spPr>
        <p:txBody>
          <a:bodyPr/>
          <a:lstStyle/>
          <a:p>
            <a:pPr marL="0" indent="0">
              <a:buNone/>
            </a:pPr>
            <a:r>
              <a:rPr lang="sk-SK" sz="2800" dirty="0" smtClean="0">
                <a:effectLst/>
              </a:rPr>
              <a:t>Zaškrtávacie políčko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&lt;input type = "checkbox"&gt;</a:t>
            </a:r>
            <a:r>
              <a:rPr lang="en-US" sz="2000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 </a:t>
            </a:r>
            <a:endParaRPr lang="sk-SK" sz="2000" dirty="0" smtClean="0">
              <a:solidFill>
                <a:schemeClr val="bg1">
                  <a:lumMod val="60000"/>
                  <a:lumOff val="40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en-US" sz="2000" dirty="0" err="1">
                <a:effectLst/>
              </a:rPr>
              <a:t>Začiarkavacie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políčka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umožňujú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používateľovi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vybrať</a:t>
            </a:r>
            <a:r>
              <a:rPr lang="en-US" sz="2000" dirty="0">
                <a:effectLst/>
              </a:rPr>
              <a:t> </a:t>
            </a:r>
            <a:r>
              <a:rPr lang="sk-SK" sz="2000" dirty="0" smtClean="0">
                <a:effectLst/>
              </a:rPr>
              <a:t>„</a:t>
            </a:r>
            <a:r>
              <a:rPr lang="en-US" sz="2000" dirty="0" smtClean="0">
                <a:effectLst/>
              </a:rPr>
              <a:t>ZERO</a:t>
            </a:r>
            <a:r>
              <a:rPr lang="sk-SK" sz="2000" dirty="0" smtClean="0">
                <a:effectLst/>
              </a:rPr>
              <a:t>“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>
                <a:effectLst/>
              </a:rPr>
              <a:t>alebo</a:t>
            </a:r>
            <a:r>
              <a:rPr lang="en-US" sz="2000" dirty="0">
                <a:effectLst/>
              </a:rPr>
              <a:t> VIAC </a:t>
            </a:r>
            <a:r>
              <a:rPr lang="en-US" sz="2000" dirty="0" err="1" smtClean="0">
                <a:effectLst/>
              </a:rPr>
              <a:t>vo</a:t>
            </a:r>
            <a:r>
              <a:rPr lang="sk-SK" sz="2000" dirty="0" err="1" smtClean="0">
                <a:effectLst/>
              </a:rPr>
              <a:t>lieb</a:t>
            </a:r>
            <a:r>
              <a:rPr lang="sk-SK" sz="2000" dirty="0" smtClean="0">
                <a:effectLst/>
              </a:rPr>
              <a:t> 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>
                <a:effectLst/>
              </a:rPr>
              <a:t>z </a:t>
            </a:r>
            <a:r>
              <a:rPr lang="en-US" sz="2000" dirty="0" err="1">
                <a:effectLst/>
              </a:rPr>
              <a:t>obmedzeného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počtu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možností</a:t>
            </a:r>
            <a:r>
              <a:rPr lang="en-US" sz="2000" dirty="0">
                <a:effectLst/>
              </a:rPr>
              <a:t>.</a:t>
            </a:r>
            <a:endParaRPr lang="en-US" sz="2000" dirty="0">
              <a:solidFill>
                <a:schemeClr val="bg1">
                  <a:lumMod val="60000"/>
                  <a:lumOff val="40000"/>
                </a:schemeClr>
              </a:solidFill>
              <a:effectLst/>
            </a:endParaRPr>
          </a:p>
          <a:p>
            <a:pPr marL="0" indent="0" algn="ctr">
              <a:buNone/>
            </a:pPr>
            <a:endParaRPr lang="sk-SK" sz="2800" dirty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0" indent="0">
              <a:buNone/>
            </a:pPr>
            <a:endParaRPr lang="en-US" sz="1800" dirty="0">
              <a:effectLst/>
            </a:endParaRPr>
          </a:p>
          <a:p>
            <a:pPr marL="457200" lvl="1" indent="0">
              <a:buNone/>
            </a:pPr>
            <a:endParaRPr lang="sk-SK" b="1" dirty="0" smtClean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457200" lvl="1" indent="0">
              <a:buNone/>
            </a:pPr>
            <a:endParaRPr lang="sk-SK" b="1" dirty="0" smtClean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4" name="AutoShape 2" descr="Výsledok obrázka pre začiarkavacie políčko ht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29000"/>
            <a:ext cx="462908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763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98" y="4417268"/>
            <a:ext cx="7598618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67" y="188640"/>
            <a:ext cx="7781925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816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8613"/>
            <a:ext cx="6924675" cy="62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759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Výsledok obrázka pre Google gif monito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7072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aoblený obdĺžnik 1">
            <a:hlinkClick r:id="rId3" action="ppaction://hlinkfile"/>
          </p:cNvPr>
          <p:cNvSpPr/>
          <p:nvPr/>
        </p:nvSpPr>
        <p:spPr>
          <a:xfrm>
            <a:off x="5338059" y="4214268"/>
            <a:ext cx="2952328" cy="10081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5662095" y="4479503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file"/>
              </a:rPr>
              <a:t>ONLINE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5333289" y="5478009"/>
            <a:ext cx="3959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>
                <a:solidFill>
                  <a:srgbClr val="FFFFFF"/>
                </a:solidFill>
              </a:rPr>
              <a:t>checkboxKompletPolehtml.html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380"/>
            <a:ext cx="8352928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789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71600"/>
          </a:xfrm>
        </p:spPr>
        <p:txBody>
          <a:bodyPr/>
          <a:lstStyle/>
          <a:p>
            <a:r>
              <a:rPr lang="sk-SK" dirty="0" smtClean="0">
                <a:hlinkClick r:id="rId2"/>
              </a:rPr>
              <a:t>Prvky </a:t>
            </a:r>
            <a:r>
              <a:rPr lang="sk-SK" dirty="0" err="1" smtClean="0">
                <a:hlinkClick r:id="rId2"/>
              </a:rPr>
              <a:t>formulára</a:t>
            </a:r>
            <a:r>
              <a:rPr lang="sk-SK" sz="2800" dirty="0" err="1" smtClean="0"/>
              <a:t>-odkaz</a:t>
            </a:r>
            <a:r>
              <a:rPr lang="sk-SK" sz="2800" dirty="0" smtClean="0"/>
              <a:t> na w3school</a:t>
            </a:r>
            <a:endParaRPr lang="en-US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412776"/>
            <a:ext cx="8934603" cy="2750469"/>
          </a:xfrm>
        </p:spPr>
        <p:txBody>
          <a:bodyPr/>
          <a:lstStyle/>
          <a:p>
            <a:pPr marL="0" indent="0">
              <a:buNone/>
            </a:pPr>
            <a:r>
              <a:rPr lang="sk-SK" sz="2800" dirty="0" smtClean="0">
                <a:effectLst/>
              </a:rPr>
              <a:t>V</a:t>
            </a:r>
            <a:r>
              <a:rPr lang="en-US" sz="2800" dirty="0" err="1" smtClean="0">
                <a:effectLst/>
              </a:rPr>
              <a:t>stupné</a:t>
            </a:r>
            <a:r>
              <a:rPr lang="sk-SK" sz="2800" dirty="0" smtClean="0">
                <a:effectLst/>
              </a:rPr>
              <a:t> pole 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typu</a:t>
            </a:r>
            <a:r>
              <a:rPr lang="sk-SK" sz="2800" dirty="0" smtClean="0">
                <a:effectLst/>
              </a:rPr>
              <a:t> rozsah(</a:t>
            </a:r>
            <a:r>
              <a:rPr lang="en-US" sz="2800" dirty="0" smtClean="0">
                <a:effectLst/>
              </a:rPr>
              <a:t>range</a:t>
            </a:r>
            <a:r>
              <a:rPr lang="sk-SK" sz="2800" dirty="0" smtClean="0">
                <a:effectLst/>
              </a:rPr>
              <a:t>)</a:t>
            </a:r>
            <a:endParaRPr lang="en-US" sz="2800" dirty="0">
              <a:effectLst/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&lt;</a:t>
            </a:r>
            <a:r>
              <a:rPr lang="en-US" sz="2800" b="1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input type="range</a:t>
            </a:r>
            <a:r>
              <a:rPr lang="en-US" sz="2800" b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"&gt;</a:t>
            </a:r>
            <a:endParaRPr lang="sk-SK" sz="2800" b="1" dirty="0" smtClean="0">
              <a:solidFill>
                <a:schemeClr val="bg1">
                  <a:lumMod val="60000"/>
                  <a:lumOff val="40000"/>
                </a:schemeClr>
              </a:solidFill>
              <a:effectLst/>
            </a:endParaRPr>
          </a:p>
          <a:p>
            <a:r>
              <a:rPr lang="en-US" sz="2000" dirty="0" err="1">
                <a:effectLst/>
              </a:rPr>
              <a:t>definuje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ovládací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prvok</a:t>
            </a:r>
            <a:r>
              <a:rPr lang="en-US" sz="2000" dirty="0">
                <a:effectLst/>
              </a:rPr>
              <a:t> pre </a:t>
            </a:r>
            <a:r>
              <a:rPr lang="en-US" sz="2000" dirty="0" err="1">
                <a:effectLst/>
              </a:rPr>
              <a:t>zadanie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čísla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ktorého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presná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hodnota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nie</a:t>
            </a:r>
            <a:r>
              <a:rPr lang="en-US" sz="2000" dirty="0">
                <a:effectLst/>
              </a:rPr>
              <a:t> je </a:t>
            </a:r>
            <a:r>
              <a:rPr lang="en-US" sz="2000" dirty="0" err="1" smtClean="0">
                <a:effectLst/>
              </a:rPr>
              <a:t>dôležit</a:t>
            </a:r>
            <a:r>
              <a:rPr lang="sk-SK" sz="2000" dirty="0" smtClean="0">
                <a:effectLst/>
              </a:rPr>
              <a:t>á</a:t>
            </a:r>
            <a:r>
              <a:rPr lang="en-US" sz="2000" dirty="0" smtClean="0">
                <a:effectLst/>
              </a:rPr>
              <a:t> (</a:t>
            </a:r>
            <a:r>
              <a:rPr lang="sk-SK" sz="2000" dirty="0" smtClean="0">
                <a:effectLst/>
              </a:rPr>
              <a:t>poloha </a:t>
            </a:r>
            <a:r>
              <a:rPr lang="sk-SK" sz="2000" dirty="0" err="1" smtClean="0">
                <a:effectLst/>
              </a:rPr>
              <a:t>posuvníka</a:t>
            </a:r>
            <a:r>
              <a:rPr lang="sk-SK" sz="2000" dirty="0" smtClean="0">
                <a:effectLst/>
              </a:rPr>
              <a:t>)</a:t>
            </a:r>
            <a:r>
              <a:rPr lang="en-US" sz="2000" dirty="0" smtClean="0">
                <a:effectLst/>
              </a:rPr>
              <a:t> </a:t>
            </a:r>
            <a:endParaRPr lang="sk-SK" sz="2000" dirty="0" smtClean="0">
              <a:effectLst/>
            </a:endParaRPr>
          </a:p>
          <a:p>
            <a:r>
              <a:rPr lang="en-US" sz="2000" dirty="0">
                <a:effectLst/>
              </a:rPr>
              <a:t> </a:t>
            </a:r>
            <a:r>
              <a:rPr lang="en-US" sz="2000" dirty="0" err="1">
                <a:effectLst/>
              </a:rPr>
              <a:t>Predvolený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rozsah</a:t>
            </a:r>
            <a:r>
              <a:rPr lang="en-US" sz="2000" dirty="0">
                <a:effectLst/>
              </a:rPr>
              <a:t> je 0 </a:t>
            </a:r>
            <a:r>
              <a:rPr lang="en-US" sz="2000" dirty="0" err="1">
                <a:effectLst/>
              </a:rPr>
              <a:t>až</a:t>
            </a:r>
            <a:r>
              <a:rPr lang="en-US" sz="2000" dirty="0">
                <a:effectLst/>
              </a:rPr>
              <a:t> 100. </a:t>
            </a:r>
            <a:endParaRPr lang="sk-SK" sz="2000" dirty="0" smtClean="0">
              <a:effectLst/>
            </a:endParaRPr>
          </a:p>
          <a:p>
            <a:r>
              <a:rPr lang="en-US" sz="2000" dirty="0" err="1" smtClean="0">
                <a:effectLst/>
              </a:rPr>
              <a:t>Môže</a:t>
            </a:r>
            <a:r>
              <a:rPr lang="sk-SK" sz="2000" dirty="0" err="1" smtClean="0">
                <a:effectLst/>
              </a:rPr>
              <a:t>me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>
                <a:effectLst/>
              </a:rPr>
              <a:t>však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nastaviť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obmedzenia</a:t>
            </a:r>
            <a:r>
              <a:rPr lang="en-US" sz="2000" dirty="0">
                <a:effectLst/>
              </a:rPr>
              <a:t>, </a:t>
            </a:r>
            <a:endParaRPr lang="sk-SK" sz="2000" dirty="0" smtClean="0">
              <a:effectLst/>
            </a:endParaRPr>
          </a:p>
          <a:p>
            <a:r>
              <a:rPr lang="en-US" sz="2000" dirty="0" err="1" smtClean="0">
                <a:effectLst/>
              </a:rPr>
              <a:t>čísla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sa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prijímajú</a:t>
            </a:r>
            <a:r>
              <a:rPr lang="en-US" sz="2000" dirty="0" smtClean="0">
                <a:effectLst/>
              </a:rPr>
              <a:t> s </a:t>
            </a:r>
            <a:r>
              <a:rPr lang="en-US" sz="2000" dirty="0" err="1">
                <a:effectLst/>
              </a:rPr>
              <a:t>atribútmi</a:t>
            </a:r>
            <a:r>
              <a:rPr lang="en-US" sz="2000" dirty="0">
                <a:effectLst/>
              </a:rPr>
              <a:t> min, max a </a:t>
            </a:r>
            <a:r>
              <a:rPr lang="en-US" sz="2000" dirty="0" smtClean="0">
                <a:effectLst/>
              </a:rPr>
              <a:t>step</a:t>
            </a:r>
            <a:r>
              <a:rPr lang="sk-SK" sz="2000" dirty="0" smtClean="0">
                <a:effectLst/>
              </a:rPr>
              <a:t>(</a:t>
            </a:r>
            <a:r>
              <a:rPr lang="sk-SK" sz="2000" dirty="0" err="1" smtClean="0">
                <a:effectLst/>
              </a:rPr>
              <a:t>any-akýkoľvek</a:t>
            </a:r>
            <a:r>
              <a:rPr lang="sk-SK" sz="2000" dirty="0" smtClean="0">
                <a:effectLst/>
              </a:rPr>
              <a:t>)</a:t>
            </a:r>
            <a:endParaRPr lang="sk-SK" sz="2000" dirty="0">
              <a:solidFill>
                <a:schemeClr val="bg2"/>
              </a:solidFill>
              <a:effectLst/>
            </a:endParaRPr>
          </a:p>
          <a:p>
            <a:pPr marL="0" indent="0">
              <a:buNone/>
            </a:pPr>
            <a:endParaRPr lang="en-US" sz="1800" dirty="0">
              <a:effectLst/>
            </a:endParaRPr>
          </a:p>
          <a:p>
            <a:pPr marL="457200" lvl="1" indent="0">
              <a:buNone/>
            </a:pPr>
            <a:endParaRPr lang="sk-SK" b="1" dirty="0" smtClean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457200" lvl="1" indent="0">
              <a:buNone/>
            </a:pPr>
            <a:endParaRPr lang="sk-SK" b="1" dirty="0" smtClean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21620"/>
            <a:ext cx="760798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760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108" y="3645024"/>
            <a:ext cx="6638453" cy="2780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39088"/>
            <a:ext cx="7915275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900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66688"/>
            <a:ext cx="896302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599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71600"/>
          </a:xfrm>
        </p:spPr>
        <p:txBody>
          <a:bodyPr/>
          <a:lstStyle/>
          <a:p>
            <a:r>
              <a:rPr lang="sk-SK" sz="2400" u="sng" dirty="0" smtClean="0">
                <a:effectLst/>
              </a:rPr>
              <a:t>4.Zápis </a:t>
            </a:r>
            <a:r>
              <a:rPr lang="sk-SK" sz="2400" u="sng" dirty="0" err="1">
                <a:effectLst/>
              </a:rPr>
              <a:t>Java</a:t>
            </a:r>
            <a:r>
              <a:rPr lang="sk-SK" sz="2400" u="sng" dirty="0">
                <a:effectLst/>
              </a:rPr>
              <a:t> </a:t>
            </a:r>
            <a:r>
              <a:rPr lang="sk-SK" sz="2400" u="sng" dirty="0" err="1">
                <a:effectLst/>
              </a:rPr>
              <a:t>scriptu</a:t>
            </a:r>
            <a:r>
              <a:rPr lang="sk-SK" sz="2400" u="sng" dirty="0">
                <a:effectLst/>
              </a:rPr>
              <a:t> </a:t>
            </a:r>
            <a:r>
              <a:rPr lang="sk-SK" sz="2400" u="sng" dirty="0" smtClean="0">
                <a:effectLst/>
              </a:rPr>
              <a:t>do externého súboru .</a:t>
            </a:r>
            <a:r>
              <a:rPr lang="sk-SK" sz="2400" u="sng" dirty="0" err="1" smtClean="0">
                <a:effectLst/>
              </a:rPr>
              <a:t>js</a:t>
            </a:r>
            <a:r>
              <a:rPr lang="en-US" b="1" dirty="0">
                <a:effectLst/>
              </a:rPr>
              <a:t/>
            </a:r>
            <a:br>
              <a:rPr lang="en-US" b="1" dirty="0">
                <a:effectLst/>
              </a:rPr>
            </a:br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31" y="764704"/>
            <a:ext cx="815340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844796"/>
            <a:ext cx="588645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Súvisiaci obrázo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386" y="213285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929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Výsledok obrázka pre Google gif monito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7072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aoblený obdĺžnik 1">
            <a:hlinkClick r:id="rId3" action="ppaction://hlinkfile"/>
          </p:cNvPr>
          <p:cNvSpPr/>
          <p:nvPr/>
        </p:nvSpPr>
        <p:spPr>
          <a:xfrm>
            <a:off x="5338059" y="4214268"/>
            <a:ext cx="2952328" cy="10081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5662095" y="4479503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file"/>
              </a:rPr>
              <a:t>ONLINE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5333289" y="5478009"/>
            <a:ext cx="3959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>
                <a:solidFill>
                  <a:srgbClr val="FFFFFF"/>
                </a:solidFill>
              </a:rPr>
              <a:t>kruhRangeBezgrafiky.html</a:t>
            </a:r>
            <a:r>
              <a:rPr lang="en-US" dirty="0" smtClean="0">
                <a:solidFill>
                  <a:srgbClr val="FFFFFF"/>
                </a:solidFill>
              </a:rPr>
              <a:t>l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24" y="453182"/>
            <a:ext cx="5791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733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241548"/>
            <a:ext cx="6943725" cy="641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463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Výsledok obrázka pre Google gif monito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19674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aoblený obdĺžnik 1">
            <a:hlinkClick r:id="rId3" action="ppaction://hlinkfile"/>
          </p:cNvPr>
          <p:cNvSpPr/>
          <p:nvPr/>
        </p:nvSpPr>
        <p:spPr>
          <a:xfrm>
            <a:off x="5359763" y="4437112"/>
            <a:ext cx="2952328" cy="10081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5683799" y="471033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file"/>
              </a:rPr>
              <a:t>ONLINE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530388" y="5662675"/>
            <a:ext cx="4360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kruhObsahIDrangeSgrafikou.html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2" y="231020"/>
            <a:ext cx="8820472" cy="400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31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71600"/>
          </a:xfrm>
        </p:spPr>
        <p:txBody>
          <a:bodyPr/>
          <a:lstStyle/>
          <a:p>
            <a:r>
              <a:rPr lang="sk-SK" dirty="0" smtClean="0">
                <a:hlinkClick r:id="rId2"/>
              </a:rPr>
              <a:t>Prvky </a:t>
            </a:r>
            <a:r>
              <a:rPr lang="sk-SK" dirty="0" err="1" smtClean="0">
                <a:hlinkClick r:id="rId2"/>
              </a:rPr>
              <a:t>formulára</a:t>
            </a:r>
            <a:r>
              <a:rPr lang="sk-SK" sz="2800" dirty="0" err="1" smtClean="0"/>
              <a:t>-odkaz</a:t>
            </a:r>
            <a:r>
              <a:rPr lang="sk-SK" sz="2800" dirty="0" smtClean="0"/>
              <a:t> na w3school</a:t>
            </a:r>
            <a:endParaRPr lang="en-US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412776"/>
            <a:ext cx="8934603" cy="5112568"/>
          </a:xfrm>
        </p:spPr>
        <p:txBody>
          <a:bodyPr/>
          <a:lstStyle/>
          <a:p>
            <a:r>
              <a:rPr lang="sk-SK" sz="1800" dirty="0" smtClean="0">
                <a:effectLst/>
              </a:rPr>
              <a:t>Vstup typu </a:t>
            </a:r>
            <a:r>
              <a:rPr lang="sk-SK" sz="1800" dirty="0" err="1" smtClean="0">
                <a:effectLst/>
              </a:rPr>
              <a:t>čislo</a:t>
            </a:r>
            <a:endParaRPr lang="sk-SK" sz="1800" dirty="0" smtClean="0">
              <a:effectLst/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&lt;input type="number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"&gt;</a:t>
            </a:r>
            <a:endParaRPr lang="sk-SK" sz="2800" b="1" dirty="0" smtClean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  <a:p>
            <a:pPr marL="0" indent="0">
              <a:buNone/>
            </a:pPr>
            <a:endParaRPr lang="sk-SK" sz="2000" b="1" dirty="0" smtClean="0">
              <a:effectLst/>
            </a:endParaRPr>
          </a:p>
          <a:p>
            <a:pPr marL="0" indent="0">
              <a:buNone/>
            </a:pPr>
            <a:r>
              <a:rPr lang="sk-SK" sz="2000" b="1" dirty="0" smtClean="0">
                <a:effectLst/>
              </a:rPr>
              <a:t>Možné varianty:</a:t>
            </a:r>
          </a:p>
          <a:p>
            <a:r>
              <a:rPr lang="en-GB" sz="2000" dirty="0">
                <a:effectLst/>
              </a:rPr>
              <a:t> </a:t>
            </a:r>
            <a:r>
              <a:rPr lang="en-GB" sz="2000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&lt;input type="number" name="quantity" min="1" max="5</a:t>
            </a:r>
            <a:r>
              <a:rPr lang="en-GB" sz="2000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"&gt;</a:t>
            </a:r>
            <a:endParaRPr lang="sk-SK" sz="2000" dirty="0" smtClean="0">
              <a:solidFill>
                <a:schemeClr val="bg1">
                  <a:lumMod val="60000"/>
                  <a:lumOff val="40000"/>
                </a:schemeClr>
              </a:solidFill>
              <a:effectLst/>
            </a:endParaRPr>
          </a:p>
          <a:p>
            <a:endParaRPr lang="sk-SK" sz="2000" dirty="0" smtClean="0">
              <a:solidFill>
                <a:schemeClr val="bg1">
                  <a:lumMod val="60000"/>
                  <a:lumOff val="40000"/>
                </a:schemeClr>
              </a:solidFill>
              <a:effectLst/>
            </a:endParaRPr>
          </a:p>
          <a:p>
            <a:r>
              <a:rPr lang="sk-SK" sz="2000" dirty="0" smtClean="0">
                <a:effectLst/>
              </a:rPr>
              <a:t>Predchádzajúci 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>
                <a:effectLst/>
              </a:rPr>
              <a:t>príklad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zobrazuje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číselné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vstupné</a:t>
            </a:r>
            <a:r>
              <a:rPr lang="en-US" sz="2000" dirty="0">
                <a:effectLst/>
              </a:rPr>
              <a:t> pole, do </a:t>
            </a:r>
            <a:r>
              <a:rPr lang="en-US" sz="2000" dirty="0" err="1">
                <a:effectLst/>
              </a:rPr>
              <a:t>ktorého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môžete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zadať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hodnotu</a:t>
            </a:r>
            <a:r>
              <a:rPr lang="en-US" sz="2000" dirty="0">
                <a:effectLst/>
              </a:rPr>
              <a:t> od 1 do </a:t>
            </a:r>
            <a:r>
              <a:rPr lang="en-US" sz="2000" dirty="0" smtClean="0">
                <a:effectLst/>
              </a:rPr>
              <a:t>5</a:t>
            </a:r>
            <a:endParaRPr lang="sk-SK" sz="2000" dirty="0" smtClean="0">
              <a:effectLst/>
            </a:endParaRPr>
          </a:p>
          <a:p>
            <a:endParaRPr lang="sk-SK" sz="2000" dirty="0">
              <a:effectLst/>
            </a:endParaRPr>
          </a:p>
          <a:p>
            <a:r>
              <a:rPr lang="en-GB" sz="1600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&lt;input type="number" name="points" min="0" max="100" step="10" value="30"&gt;</a:t>
            </a:r>
            <a:endParaRPr lang="sk-SK" sz="1600" dirty="0" smtClean="0">
              <a:solidFill>
                <a:schemeClr val="bg1">
                  <a:lumMod val="60000"/>
                  <a:lumOff val="40000"/>
                </a:schemeClr>
              </a:solidFill>
              <a:effectLst/>
            </a:endParaRPr>
          </a:p>
          <a:p>
            <a:endParaRPr lang="en-US" sz="2000" dirty="0">
              <a:effectLst/>
            </a:endParaRPr>
          </a:p>
          <a:p>
            <a:pPr marL="0" indent="0">
              <a:buNone/>
            </a:pPr>
            <a:r>
              <a:rPr lang="en-US" sz="1800" dirty="0" smtClean="0">
                <a:effectLst/>
              </a:rPr>
              <a:t> </a:t>
            </a:r>
            <a:r>
              <a:rPr lang="sk-SK" sz="1800" dirty="0" smtClean="0">
                <a:effectLst/>
              </a:rPr>
              <a:t>Predchádzajúci riadok</a:t>
            </a:r>
            <a:r>
              <a:rPr lang="en-US" sz="1800" dirty="0" smtClean="0">
                <a:effectLst/>
              </a:rPr>
              <a:t> </a:t>
            </a:r>
            <a:r>
              <a:rPr lang="en-US" sz="1800" dirty="0" err="1" smtClean="0">
                <a:effectLst/>
              </a:rPr>
              <a:t>zobraz</a:t>
            </a:r>
            <a:r>
              <a:rPr lang="sk-SK" sz="1800" dirty="0" smtClean="0">
                <a:effectLst/>
              </a:rPr>
              <a:t>í</a:t>
            </a:r>
            <a:r>
              <a:rPr lang="en-US" sz="1800" dirty="0" smtClean="0">
                <a:effectLst/>
              </a:rPr>
              <a:t> </a:t>
            </a:r>
            <a:r>
              <a:rPr lang="en-US" sz="1800" dirty="0" err="1">
                <a:effectLst/>
              </a:rPr>
              <a:t>číselné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vstupné</a:t>
            </a:r>
            <a:r>
              <a:rPr lang="en-US" sz="1800" dirty="0">
                <a:effectLst/>
              </a:rPr>
              <a:t> pole, v </a:t>
            </a:r>
            <a:r>
              <a:rPr lang="en-US" sz="1800" dirty="0" err="1">
                <a:effectLst/>
              </a:rPr>
              <a:t>ktorom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môžete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zadať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hodnotu</a:t>
            </a:r>
            <a:r>
              <a:rPr lang="en-US" sz="1800" dirty="0">
                <a:effectLst/>
              </a:rPr>
              <a:t> od 0 do 100 v </a:t>
            </a:r>
            <a:r>
              <a:rPr lang="en-US" sz="1800" dirty="0" err="1">
                <a:effectLst/>
              </a:rPr>
              <a:t>krokoch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po</a:t>
            </a:r>
            <a:r>
              <a:rPr lang="en-US" sz="1800" dirty="0">
                <a:effectLst/>
              </a:rPr>
              <a:t> 10</a:t>
            </a:r>
            <a:r>
              <a:rPr lang="en-US" sz="1800" dirty="0" smtClean="0">
                <a:effectLst/>
              </a:rPr>
              <a:t>.</a:t>
            </a:r>
            <a:endParaRPr lang="sk-SK" sz="1800" dirty="0" smtClean="0">
              <a:effectLst/>
            </a:endParaRPr>
          </a:p>
          <a:p>
            <a:pPr marL="0" indent="0">
              <a:buNone/>
            </a:pPr>
            <a:r>
              <a:rPr lang="en-US" sz="1800" dirty="0" smtClean="0">
                <a:effectLst/>
              </a:rPr>
              <a:t> </a:t>
            </a:r>
            <a:r>
              <a:rPr lang="en-US" sz="1800" dirty="0" err="1">
                <a:effectLst/>
              </a:rPr>
              <a:t>Predvolená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hodnota</a:t>
            </a:r>
            <a:r>
              <a:rPr lang="en-US" sz="1800" dirty="0">
                <a:effectLst/>
              </a:rPr>
              <a:t> je 30:</a:t>
            </a:r>
            <a:endParaRPr lang="en-US" sz="1800" dirty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  <a:p>
            <a:pPr marL="457200" lvl="1" indent="0">
              <a:buNone/>
            </a:pPr>
            <a:endParaRPr lang="sk-SK" b="1" dirty="0" smtClean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457200" lvl="1" indent="0">
              <a:buNone/>
            </a:pPr>
            <a:endParaRPr lang="sk-SK" b="1" dirty="0" smtClean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572" y="5949280"/>
            <a:ext cx="344609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071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71600"/>
          </a:xfrm>
        </p:spPr>
        <p:txBody>
          <a:bodyPr/>
          <a:lstStyle/>
          <a:p>
            <a:r>
              <a:rPr lang="sk-SK" dirty="0" smtClean="0">
                <a:hlinkClick r:id="rId2"/>
              </a:rPr>
              <a:t>Prvky formulára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8604449" cy="23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1259632" y="1484784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err="1"/>
              <a:t>Select</a:t>
            </a:r>
            <a:r>
              <a:rPr lang="sk-SK" sz="2800" b="1" dirty="0"/>
              <a:t> a </a:t>
            </a:r>
            <a:r>
              <a:rPr lang="sk-SK" sz="2800" b="1" dirty="0" err="1"/>
              <a:t>option</a:t>
            </a:r>
            <a:r>
              <a:rPr lang="sk-SK" sz="2800" b="1" dirty="0"/>
              <a:t> </a:t>
            </a:r>
            <a:r>
              <a:rPr lang="sk-SK" sz="2800" b="1" dirty="0" smtClean="0"/>
              <a:t>– rolovacia ponuka</a:t>
            </a:r>
            <a:endParaRPr lang="en-US" sz="28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30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038975" cy="58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677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Výsledok obrázka pre Google gif monito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7072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aoblený obdĺžnik 1">
            <a:hlinkClick r:id="rId3" action="ppaction://hlinkfile"/>
          </p:cNvPr>
          <p:cNvSpPr/>
          <p:nvPr/>
        </p:nvSpPr>
        <p:spPr>
          <a:xfrm>
            <a:off x="5338059" y="4214268"/>
            <a:ext cx="2952328" cy="10081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5662095" y="4479503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file"/>
              </a:rPr>
              <a:t>ONLINE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5662095" y="5661248"/>
            <a:ext cx="2746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option.html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5" y="908720"/>
            <a:ext cx="57054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952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259632" y="558924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Stránka pokračuje na </a:t>
            </a:r>
            <a:r>
              <a:rPr lang="sk-SK" dirty="0" err="1" smtClean="0"/>
              <a:t>ďaľšom</a:t>
            </a:r>
            <a:r>
              <a:rPr lang="sk-SK" dirty="0" smtClean="0"/>
              <a:t> </a:t>
            </a:r>
            <a:r>
              <a:rPr lang="sk-SK" dirty="0" err="1" smtClean="0"/>
              <a:t>slide</a:t>
            </a:r>
            <a:r>
              <a:rPr lang="sk-SK" dirty="0" smtClean="0"/>
              <a:t>.........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08" y="764704"/>
            <a:ext cx="819744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702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195736" y="11663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Pokračovanie z </a:t>
            </a:r>
            <a:r>
              <a:rPr lang="sk-SK" dirty="0" err="1" smtClean="0"/>
              <a:t>predch.snimky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77" y="664148"/>
            <a:ext cx="7934325" cy="61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058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ĺžnik 1">
            <a:hlinkClick r:id="rId2" action="ppaction://hlinkfile"/>
          </p:cNvPr>
          <p:cNvSpPr/>
          <p:nvPr/>
        </p:nvSpPr>
        <p:spPr>
          <a:xfrm>
            <a:off x="5039544" y="5575381"/>
            <a:ext cx="2952328" cy="10081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5331973" y="586401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file"/>
              </a:rPr>
              <a:t>ONLINE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092074" y="5894771"/>
            <a:ext cx="2746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osobnyFormular.html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5438775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Výsledok obrázka pre Google gif monito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64704"/>
            <a:ext cx="2279915" cy="17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795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Takto vykoná </a:t>
            </a:r>
            <a:r>
              <a:rPr lang="sk-SK" dirty="0" err="1" smtClean="0"/>
              <a:t>script</a:t>
            </a:r>
            <a:r>
              <a:rPr lang="sk-SK" dirty="0" smtClean="0"/>
              <a:t> v </a:t>
            </a:r>
            <a:r>
              <a:rPr lang="sk-SK" dirty="0" err="1" smtClean="0"/>
              <a:t>Chrome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990725"/>
            <a:ext cx="785812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 descr="Výsledok vyhľadávania obrázkov pre dopyt googl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45024"/>
            <a:ext cx="19050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25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1907704" y="2420888"/>
            <a:ext cx="5040560" cy="1368152"/>
            <a:chOff x="1907704" y="2420888"/>
            <a:chExt cx="5040560" cy="1368152"/>
          </a:xfrm>
        </p:grpSpPr>
        <p:sp>
          <p:nvSpPr>
            <p:cNvPr id="6" name="Tlačidlo akcie: Vlastné 5">
              <a:hlinkClick r:id="" action="ppaction://noaction" highlightClick="1"/>
            </p:cNvPr>
            <p:cNvSpPr/>
            <p:nvPr/>
          </p:nvSpPr>
          <p:spPr>
            <a:xfrm>
              <a:off x="1907704" y="2420888"/>
              <a:ext cx="5040560" cy="1368152"/>
            </a:xfrm>
            <a:prstGeom prst="actionButtonBlan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BlokTextu 6">
              <a:hlinkClick r:id="rId2" action="ppaction://hlinksldjump"/>
            </p:cNvPr>
            <p:cNvSpPr txBox="1"/>
            <p:nvPr/>
          </p:nvSpPr>
          <p:spPr>
            <a:xfrm>
              <a:off x="2555776" y="2852936"/>
              <a:ext cx="3384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3200" dirty="0" smtClean="0"/>
                <a:t>Prechod na cykly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37983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1219"/>
            <a:ext cx="8229600" cy="1371600"/>
          </a:xfrm>
        </p:spPr>
        <p:txBody>
          <a:bodyPr/>
          <a:lstStyle/>
          <a:p>
            <a:r>
              <a:rPr lang="sk-SK" sz="3600" dirty="0" smtClean="0"/>
              <a:t>Grafika v </a:t>
            </a:r>
            <a:r>
              <a:rPr lang="sk-SK" sz="3600" dirty="0" err="1" smtClean="0"/>
              <a:t>javascripte-canvas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3568" y="1844824"/>
            <a:ext cx="8229600" cy="3312368"/>
          </a:xfrm>
        </p:spPr>
        <p:txBody>
          <a:bodyPr/>
          <a:lstStyle/>
          <a:p>
            <a:r>
              <a:rPr lang="sk-SK" sz="2400" dirty="0" smtClean="0">
                <a:effectLst/>
              </a:rPr>
              <a:t>Element </a:t>
            </a:r>
            <a:r>
              <a:rPr lang="sk-SK" sz="2400" dirty="0">
                <a:effectLst/>
              </a:rPr>
              <a:t>HTML </a:t>
            </a:r>
            <a:r>
              <a:rPr lang="sk-SK" sz="24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&lt;</a:t>
            </a:r>
            <a:r>
              <a:rPr lang="sk-SK" sz="240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canvas</a:t>
            </a:r>
            <a:r>
              <a:rPr lang="sk-SK" sz="24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&gt; </a:t>
            </a:r>
            <a:r>
              <a:rPr lang="sk-SK" sz="2400" dirty="0">
                <a:effectLst/>
              </a:rPr>
              <a:t>sa používa na kreslenie </a:t>
            </a:r>
            <a:r>
              <a:rPr lang="sk-SK" sz="2400" dirty="0" smtClean="0">
                <a:effectLst/>
              </a:rPr>
              <a:t>grafiky </a:t>
            </a:r>
            <a:r>
              <a:rPr lang="sk-SK" sz="2400" dirty="0">
                <a:effectLst/>
              </a:rPr>
              <a:t>cez skriptovanie </a:t>
            </a:r>
            <a:r>
              <a:rPr lang="sk-SK" sz="2400" dirty="0" smtClean="0">
                <a:effectLst/>
              </a:rPr>
              <a:t>(JavaScript).</a:t>
            </a:r>
          </a:p>
          <a:p>
            <a:r>
              <a:rPr lang="sk-SK" sz="2400" dirty="0">
                <a:effectLst/>
              </a:rPr>
              <a:t>Plátno má skvelé funkcie pre grafickú prezentáciu údajov s obrázkami </a:t>
            </a:r>
            <a:endParaRPr lang="sk-SK" sz="2400" dirty="0" smtClean="0">
              <a:effectLst/>
            </a:endParaRPr>
          </a:p>
          <a:p>
            <a:r>
              <a:rPr lang="sk-SK" sz="2400" dirty="0">
                <a:effectLst/>
              </a:rPr>
              <a:t>HTML plátno môže byť </a:t>
            </a:r>
            <a:r>
              <a:rPr lang="sk-SK" sz="2400" dirty="0" smtClean="0">
                <a:effectLst/>
              </a:rPr>
              <a:t>animované.</a:t>
            </a:r>
          </a:p>
          <a:p>
            <a:r>
              <a:rPr lang="sk-SK" sz="2400" dirty="0" smtClean="0">
                <a:effectLst/>
              </a:rPr>
              <a:t>Plátno </a:t>
            </a:r>
            <a:r>
              <a:rPr lang="sk-SK" sz="2400" dirty="0">
                <a:effectLst/>
              </a:rPr>
              <a:t>môže reagovať na ľubovoľnú akciu používateľa </a:t>
            </a:r>
            <a:endParaRPr lang="sk-SK" sz="2400" dirty="0" smtClean="0">
              <a:effectLst/>
            </a:endParaRPr>
          </a:p>
          <a:p>
            <a:r>
              <a:rPr lang="sk-SK" sz="2400" dirty="0" smtClean="0">
                <a:effectLst/>
              </a:rPr>
              <a:t>(kliknutia </a:t>
            </a:r>
            <a:r>
              <a:rPr lang="sk-SK" sz="2400" dirty="0">
                <a:effectLst/>
              </a:rPr>
              <a:t>myšou, kliknutia na tlačidlá, pohyb prstov</a:t>
            </a:r>
            <a:r>
              <a:rPr lang="sk-SK" sz="2400" dirty="0" smtClean="0">
                <a:effectLst/>
              </a:rPr>
              <a:t>).</a:t>
            </a:r>
          </a:p>
          <a:p>
            <a:endParaRPr lang="sk-SK" sz="2400" dirty="0" smtClean="0">
              <a:effectLst/>
            </a:endParaRPr>
          </a:p>
          <a:p>
            <a:endParaRPr lang="sk-SK" sz="2400" dirty="0"/>
          </a:p>
        </p:txBody>
      </p:sp>
      <p:sp>
        <p:nvSpPr>
          <p:cNvPr id="4" name="BlokTextu 3"/>
          <p:cNvSpPr txBox="1"/>
          <p:nvPr/>
        </p:nvSpPr>
        <p:spPr>
          <a:xfrm>
            <a:off x="971600" y="545451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err="1" smtClean="0">
                <a:hlinkClick r:id="rId2"/>
              </a:rPr>
              <a:t>Výuka</a:t>
            </a:r>
            <a:r>
              <a:rPr lang="sk-SK" dirty="0" smtClean="0">
                <a:hlinkClick r:id="rId2"/>
              </a:rPr>
              <a:t> w3shool grafiky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23091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1219"/>
            <a:ext cx="8229600" cy="1371600"/>
          </a:xfrm>
        </p:spPr>
        <p:txBody>
          <a:bodyPr/>
          <a:lstStyle/>
          <a:p>
            <a:r>
              <a:rPr lang="sk-SK" sz="3600" dirty="0" smtClean="0"/>
              <a:t>Grafika v </a:t>
            </a:r>
            <a:r>
              <a:rPr lang="sk-SK" sz="3600" dirty="0" err="1" smtClean="0"/>
              <a:t>javascripte-canvas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114800"/>
          </a:xfrm>
        </p:spPr>
        <p:txBody>
          <a:bodyPr/>
          <a:lstStyle/>
          <a:p>
            <a:r>
              <a:rPr lang="sk-SK" sz="2400" dirty="0">
                <a:effectLst/>
              </a:rPr>
              <a:t>Štandardne </a:t>
            </a:r>
            <a:r>
              <a:rPr lang="sk-SK" sz="2400" dirty="0" smtClean="0">
                <a:effectLst/>
              </a:rPr>
              <a:t>nemá </a:t>
            </a:r>
            <a:r>
              <a:rPr lang="sk-SK" sz="2400" dirty="0">
                <a:effectLst/>
              </a:rPr>
              <a:t>element &lt;</a:t>
            </a:r>
            <a:r>
              <a:rPr lang="sk-SK" sz="2400" dirty="0" err="1">
                <a:effectLst/>
              </a:rPr>
              <a:t>canvas</a:t>
            </a:r>
            <a:r>
              <a:rPr lang="sk-SK" sz="2400" dirty="0">
                <a:effectLst/>
              </a:rPr>
              <a:t>&gt; žiadny okraj a žiadny obsah</a:t>
            </a:r>
            <a:r>
              <a:rPr lang="sk-SK" sz="2400" dirty="0" smtClean="0">
                <a:effectLst/>
              </a:rPr>
              <a:t>.</a:t>
            </a:r>
          </a:p>
          <a:p>
            <a:r>
              <a:rPr lang="sk-SK" sz="2400" dirty="0">
                <a:effectLst/>
              </a:rPr>
              <a:t>V HTML prvku &lt;</a:t>
            </a:r>
            <a:r>
              <a:rPr lang="sk-SK" sz="2400" dirty="0" err="1">
                <a:effectLst/>
              </a:rPr>
              <a:t>canvas</a:t>
            </a:r>
            <a:r>
              <a:rPr lang="sk-SK" sz="2400" dirty="0">
                <a:effectLst/>
              </a:rPr>
              <a:t>&gt; vyzerá takto</a:t>
            </a:r>
            <a:r>
              <a:rPr lang="sk-SK" sz="2400" dirty="0" smtClean="0">
                <a:effectLst/>
              </a:rPr>
              <a:t>:</a:t>
            </a:r>
          </a:p>
          <a:p>
            <a:endParaRPr lang="sk-SK" sz="2400" dirty="0">
              <a:effectLst/>
            </a:endParaRPr>
          </a:p>
          <a:p>
            <a:endParaRPr lang="sk-SK" sz="2400" dirty="0" smtClean="0">
              <a:effectLst/>
            </a:endParaRPr>
          </a:p>
          <a:p>
            <a:r>
              <a:rPr lang="sk-SK" sz="2400" dirty="0">
                <a:effectLst/>
              </a:rPr>
              <a:t>Element </a:t>
            </a:r>
            <a:r>
              <a:rPr lang="sk-SK" sz="24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&lt;</a:t>
            </a:r>
            <a:r>
              <a:rPr lang="sk-SK" sz="240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canvas</a:t>
            </a:r>
            <a:r>
              <a:rPr lang="sk-SK" sz="24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&gt;</a:t>
            </a:r>
            <a:r>
              <a:rPr lang="sk-SK" sz="2400" dirty="0">
                <a:effectLst/>
              </a:rPr>
              <a:t> musí mať atribút </a:t>
            </a:r>
            <a:r>
              <a:rPr lang="sk-SK" sz="240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id</a:t>
            </a:r>
            <a:r>
              <a:rPr lang="sk-SK" sz="2400" dirty="0">
                <a:effectLst/>
              </a:rPr>
              <a:t>, takže ho môže odkazovať JavaScript.</a:t>
            </a:r>
          </a:p>
          <a:p>
            <a:r>
              <a:rPr lang="sk-SK" sz="2400" dirty="0">
                <a:effectLst/>
              </a:rPr>
              <a:t>Atribút šírky a výšky je potrebný na definovanie veľkosti plátna.</a:t>
            </a:r>
          </a:p>
          <a:p>
            <a:r>
              <a:rPr lang="sk-SK" sz="2400" b="1" dirty="0">
                <a:effectLst/>
              </a:rPr>
              <a:t>Tip:</a:t>
            </a:r>
            <a:r>
              <a:rPr lang="sk-SK" sz="2400" dirty="0">
                <a:effectLst/>
              </a:rPr>
              <a:t> Na jednej stránke HTML môžete mať viaceré prvky &lt;</a:t>
            </a:r>
            <a:r>
              <a:rPr lang="sk-SK" sz="2400" dirty="0" err="1">
                <a:effectLst/>
              </a:rPr>
              <a:t>canvas</a:t>
            </a:r>
            <a:r>
              <a:rPr lang="sk-SK" sz="2400" dirty="0">
                <a:effectLst/>
              </a:rPr>
              <a:t>&gt;.</a:t>
            </a:r>
          </a:p>
          <a:p>
            <a:r>
              <a:rPr lang="sk-SK" sz="2400" dirty="0"/>
              <a:t/>
            </a:r>
            <a:br>
              <a:rPr lang="sk-SK" sz="2400" dirty="0"/>
            </a:br>
            <a:endParaRPr lang="sk-SK" sz="2400" dirty="0">
              <a:effectLst/>
            </a:endParaRPr>
          </a:p>
          <a:p>
            <a:endParaRPr lang="sk-SK" sz="2400" dirty="0" smtClean="0">
              <a:effectLst/>
            </a:endParaRPr>
          </a:p>
          <a:p>
            <a:endParaRPr lang="sk-SK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70026"/>
            <a:ext cx="80200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452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1219"/>
            <a:ext cx="8229600" cy="1371600"/>
          </a:xfrm>
        </p:spPr>
        <p:txBody>
          <a:bodyPr/>
          <a:lstStyle/>
          <a:p>
            <a:r>
              <a:rPr lang="sk-SK" sz="3600" dirty="0" smtClean="0"/>
              <a:t>Grafika v </a:t>
            </a:r>
            <a:r>
              <a:rPr lang="sk-SK" sz="3600" dirty="0" err="1" smtClean="0"/>
              <a:t>javascripte-canvas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4114800"/>
          </a:xfrm>
        </p:spPr>
        <p:txBody>
          <a:bodyPr/>
          <a:lstStyle/>
          <a:p>
            <a:r>
              <a:rPr lang="sk-SK" sz="2400" dirty="0"/>
              <a:t/>
            </a:r>
            <a:br>
              <a:rPr lang="sk-SK" sz="2400" dirty="0"/>
            </a:br>
            <a:endParaRPr lang="sk-SK" sz="2400" dirty="0">
              <a:effectLst/>
            </a:endParaRPr>
          </a:p>
          <a:p>
            <a:endParaRPr lang="sk-SK" sz="2400" dirty="0" smtClean="0">
              <a:effectLst/>
            </a:endParaRPr>
          </a:p>
          <a:p>
            <a:endParaRPr lang="sk-SK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14" y="2129805"/>
            <a:ext cx="77914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755576" y="1513351"/>
            <a:ext cx="6850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Ak chcete pridať hranicu, použite atribút štýlu: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42532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162" y="0"/>
            <a:ext cx="8229600" cy="1031776"/>
          </a:xfrm>
        </p:spPr>
        <p:txBody>
          <a:bodyPr/>
          <a:lstStyle/>
          <a:p>
            <a:r>
              <a:rPr lang="sk-SK" u="sng" dirty="0" smtClean="0"/>
              <a:t>Vykreslenie plátna </a:t>
            </a:r>
            <a:endParaRPr lang="sk-SK" u="sng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07" y="1052736"/>
            <a:ext cx="8856984" cy="1800200"/>
          </a:xfrm>
        </p:spPr>
        <p:txBody>
          <a:bodyPr/>
          <a:lstStyle/>
          <a:p>
            <a:r>
              <a:rPr lang="sk-SK" sz="2400" dirty="0">
                <a:effectLst/>
              </a:rPr>
              <a:t>Všetky kresby na plátne HTML sa musia vykonať pomocou jazyka </a:t>
            </a:r>
            <a:r>
              <a:rPr lang="sk-SK" sz="2400" dirty="0" smtClean="0">
                <a:effectLst/>
              </a:rPr>
              <a:t>JavaScript</a:t>
            </a:r>
          </a:p>
          <a:p>
            <a:pPr marL="0" indent="0">
              <a:buNone/>
            </a:pPr>
            <a:r>
              <a:rPr lang="sk-SK" sz="2400" dirty="0" smtClean="0">
                <a:effectLst/>
              </a:rPr>
              <a:t>1.Najprv </a:t>
            </a:r>
            <a:r>
              <a:rPr lang="sk-SK" sz="2400" dirty="0">
                <a:effectLst/>
              </a:rPr>
              <a:t>musíte nájsť prvok &lt;</a:t>
            </a:r>
            <a:r>
              <a:rPr lang="sk-SK" sz="2400" dirty="0" err="1">
                <a:effectLst/>
              </a:rPr>
              <a:t>canvas</a:t>
            </a:r>
            <a:r>
              <a:rPr lang="sk-SK" sz="2400" dirty="0">
                <a:effectLst/>
              </a:rPr>
              <a:t>&gt;.</a:t>
            </a:r>
          </a:p>
          <a:p>
            <a:r>
              <a:rPr lang="sk-SK" sz="2400" dirty="0">
                <a:effectLst/>
              </a:rPr>
              <a:t>To sa deje pomocou metódy HTML DOM </a:t>
            </a:r>
            <a:r>
              <a:rPr lang="sk-SK" sz="240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getElementById</a:t>
            </a:r>
            <a:r>
              <a:rPr lang="sk-SK" sz="24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sk-SK" sz="24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()</a:t>
            </a:r>
            <a:r>
              <a:rPr lang="sk-SK" sz="2400" dirty="0" smtClean="0">
                <a:effectLst/>
              </a:rPr>
              <a:t>:</a:t>
            </a:r>
          </a:p>
          <a:p>
            <a:endParaRPr lang="sk-SK" sz="2400" dirty="0">
              <a:effectLst/>
            </a:endParaRPr>
          </a:p>
          <a:p>
            <a:endParaRPr lang="sk-SK" sz="2400" dirty="0" smtClean="0">
              <a:effectLst/>
            </a:endParaRPr>
          </a:p>
          <a:p>
            <a:r>
              <a:rPr lang="sk-SK" sz="2400" dirty="0" smtClean="0">
                <a:effectLst/>
              </a:rPr>
              <a:t>2.Po </a:t>
            </a:r>
            <a:r>
              <a:rPr lang="sk-SK" sz="2400" dirty="0">
                <a:effectLst/>
              </a:rPr>
              <a:t>druhé, </a:t>
            </a:r>
            <a:r>
              <a:rPr lang="sk-SK" sz="2400" dirty="0" smtClean="0">
                <a:effectLst/>
              </a:rPr>
              <a:t>potrebujete vybrať metódu kreslenia objektu na  plátno:</a:t>
            </a:r>
            <a:endParaRPr lang="sk-SK" sz="2400" dirty="0">
              <a:effectLst/>
            </a:endParaRPr>
          </a:p>
          <a:p>
            <a:r>
              <a:rPr lang="sk-SK" sz="240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GetContext</a:t>
            </a:r>
            <a:r>
              <a:rPr lang="sk-SK" sz="24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() </a:t>
            </a:r>
            <a:r>
              <a:rPr lang="sk-SK" sz="2400" dirty="0">
                <a:effectLst/>
              </a:rPr>
              <a:t>je vstavaný objekt HTML s vlastnosťami a metódami pre kreslenie</a:t>
            </a:r>
            <a:r>
              <a:rPr lang="sk-SK" sz="2400" dirty="0" smtClean="0">
                <a:effectLst/>
              </a:rPr>
              <a:t>:</a:t>
            </a:r>
          </a:p>
          <a:p>
            <a:endParaRPr lang="sk-SK" sz="2400" dirty="0">
              <a:effectLst/>
            </a:endParaRPr>
          </a:p>
          <a:p>
            <a:endParaRPr lang="sk-SK" sz="2400" dirty="0" smtClean="0">
              <a:effectLst/>
            </a:endParaRPr>
          </a:p>
          <a:p>
            <a:endParaRPr lang="sk-SK" sz="2400" dirty="0">
              <a:effectLst/>
            </a:endParaRPr>
          </a:p>
          <a:p>
            <a:endParaRPr lang="sk-SK" sz="2400" dirty="0">
              <a:effectLst/>
            </a:endParaRPr>
          </a:p>
          <a:p>
            <a:endParaRPr lang="sk-SK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21" y="2815780"/>
            <a:ext cx="80676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45224"/>
            <a:ext cx="80391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939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162" y="0"/>
            <a:ext cx="8229600" cy="1031776"/>
          </a:xfrm>
        </p:spPr>
        <p:txBody>
          <a:bodyPr/>
          <a:lstStyle/>
          <a:p>
            <a:r>
              <a:rPr lang="sk-SK" dirty="0" smtClean="0"/>
              <a:t>Kreslenie plátna a štvorca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07" y="1052736"/>
            <a:ext cx="8856984" cy="1080120"/>
          </a:xfrm>
        </p:spPr>
        <p:txBody>
          <a:bodyPr/>
          <a:lstStyle/>
          <a:p>
            <a:r>
              <a:rPr lang="sk-SK" sz="2400" dirty="0" smtClean="0">
                <a:effectLst/>
              </a:rPr>
              <a:t>Nakoniec môžete nakresliť na plátno </a:t>
            </a:r>
            <a:r>
              <a:rPr lang="sk-SK" sz="2400" dirty="0" err="1" smtClean="0">
                <a:effectLst/>
              </a:rPr>
              <a:t>obdľžnik</a:t>
            </a:r>
            <a:r>
              <a:rPr lang="sk-SK" sz="2400" dirty="0" smtClean="0">
                <a:effectLst/>
              </a:rPr>
              <a:t>.</a:t>
            </a:r>
            <a:endParaRPr lang="sk-SK" sz="2400" dirty="0">
              <a:effectLst/>
            </a:endParaRPr>
          </a:p>
          <a:p>
            <a:r>
              <a:rPr lang="sk-SK" sz="2400" dirty="0">
                <a:effectLst/>
              </a:rPr>
              <a:t>Nastavte štýl výplne objektu výkresu na červenú farbu</a:t>
            </a:r>
            <a:r>
              <a:rPr lang="sk-SK" sz="2400" dirty="0" smtClean="0">
                <a:effectLst/>
              </a:rPr>
              <a:t>:</a:t>
            </a:r>
          </a:p>
          <a:p>
            <a:endParaRPr lang="sk-SK" sz="2400" dirty="0">
              <a:effectLst/>
            </a:endParaRPr>
          </a:p>
          <a:p>
            <a:endParaRPr lang="sk-SK" sz="2400" dirty="0" smtClean="0">
              <a:effectLst/>
            </a:endParaRPr>
          </a:p>
          <a:p>
            <a:endParaRPr lang="sk-SK" sz="2400" dirty="0">
              <a:effectLst/>
            </a:endParaRPr>
          </a:p>
          <a:p>
            <a:r>
              <a:rPr lang="sk-SK" sz="2400" dirty="0">
                <a:effectLst/>
              </a:rPr>
              <a:t>Vlastnosťou </a:t>
            </a:r>
            <a:r>
              <a:rPr lang="sk-SK" sz="240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fillStyle</a:t>
            </a:r>
            <a:r>
              <a:rPr lang="sk-SK" sz="2400" dirty="0">
                <a:effectLst/>
              </a:rPr>
              <a:t> môže byť farba CSS, gradient alebo vzor. Predvolené pole </a:t>
            </a:r>
            <a:r>
              <a:rPr lang="sk-SK" sz="240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fillStyle</a:t>
            </a:r>
            <a:r>
              <a:rPr lang="sk-SK" sz="2400" dirty="0">
                <a:effectLst/>
              </a:rPr>
              <a:t> je čierna</a:t>
            </a:r>
            <a:r>
              <a:rPr lang="sk-SK" sz="2400" dirty="0" smtClean="0">
                <a:effectLst/>
              </a:rPr>
              <a:t>.</a:t>
            </a:r>
          </a:p>
          <a:p>
            <a:r>
              <a:rPr lang="sk-SK" sz="2400" dirty="0">
                <a:effectLst/>
              </a:rPr>
              <a:t>Metóda </a:t>
            </a:r>
            <a:r>
              <a:rPr lang="sk-SK" sz="2400" dirty="0" err="1">
                <a:effectLst/>
              </a:rPr>
              <a:t>fillRect</a:t>
            </a:r>
            <a:r>
              <a:rPr lang="sk-SK" sz="2400" dirty="0">
                <a:effectLst/>
              </a:rPr>
              <a:t> ( </a:t>
            </a:r>
            <a:r>
              <a:rPr lang="sk-SK" sz="2400" i="1" dirty="0">
                <a:effectLst/>
              </a:rPr>
              <a:t>x, y, </a:t>
            </a:r>
            <a:r>
              <a:rPr lang="sk-SK" sz="2400" i="1" dirty="0" err="1">
                <a:effectLst/>
              </a:rPr>
              <a:t>width</a:t>
            </a:r>
            <a:r>
              <a:rPr lang="sk-SK" sz="2400" i="1" dirty="0">
                <a:effectLst/>
              </a:rPr>
              <a:t>, </a:t>
            </a:r>
            <a:r>
              <a:rPr lang="sk-SK" sz="2400" i="1" dirty="0" err="1">
                <a:effectLst/>
              </a:rPr>
              <a:t>height</a:t>
            </a:r>
            <a:r>
              <a:rPr lang="sk-SK" sz="2400" dirty="0">
                <a:effectLst/>
              </a:rPr>
              <a:t> ) na plátne nakreslí obdĺžnik vyplnený štýlom výplne:</a:t>
            </a:r>
            <a:endParaRPr lang="sk-SK" sz="2400" dirty="0" smtClean="0">
              <a:effectLst/>
            </a:endParaRPr>
          </a:p>
          <a:p>
            <a:endParaRPr lang="sk-SK" sz="2400" dirty="0">
              <a:effectLst/>
            </a:endParaRPr>
          </a:p>
          <a:p>
            <a:endParaRPr lang="sk-SK" sz="2400" dirty="0">
              <a:effectLst/>
            </a:endParaRPr>
          </a:p>
          <a:p>
            <a:endParaRPr lang="sk-SK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49" y="2036075"/>
            <a:ext cx="81343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6" y="5445224"/>
            <a:ext cx="81438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857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07" y="1052736"/>
            <a:ext cx="8856984" cy="1800200"/>
          </a:xfrm>
        </p:spPr>
        <p:txBody>
          <a:bodyPr/>
          <a:lstStyle/>
          <a:p>
            <a:endParaRPr lang="sk-SK" sz="2400" dirty="0" smtClean="0">
              <a:effectLst/>
            </a:endParaRPr>
          </a:p>
          <a:p>
            <a:pPr marL="0" indent="0">
              <a:buNone/>
            </a:pPr>
            <a:endParaRPr lang="sk-SK" sz="2400" dirty="0" smtClean="0">
              <a:effectLst/>
            </a:endParaRPr>
          </a:p>
          <a:p>
            <a:endParaRPr lang="sk-SK" sz="2400" dirty="0">
              <a:effectLst/>
            </a:endParaRPr>
          </a:p>
          <a:p>
            <a:endParaRPr lang="sk-SK" sz="2400" dirty="0">
              <a:effectLst/>
            </a:endParaRPr>
          </a:p>
          <a:p>
            <a:endParaRPr lang="sk-SK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" y="260648"/>
            <a:ext cx="8486775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78" y="4293096"/>
            <a:ext cx="8587002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750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/>
              </a:rPr>
              <a:t>Súradnice </a:t>
            </a:r>
            <a:r>
              <a:rPr lang="sk-SK" dirty="0" err="1" smtClean="0">
                <a:effectLst/>
              </a:rPr>
              <a:t>canvas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1371600"/>
            <a:ext cx="8229600" cy="4114800"/>
          </a:xfrm>
        </p:spPr>
        <p:txBody>
          <a:bodyPr/>
          <a:lstStyle/>
          <a:p>
            <a:r>
              <a:rPr lang="en-US" sz="2000" dirty="0">
                <a:effectLst/>
              </a:rPr>
              <a:t>HTML </a:t>
            </a:r>
            <a:r>
              <a:rPr lang="en-US" sz="2000" dirty="0" err="1">
                <a:effectLst/>
              </a:rPr>
              <a:t>plátno</a:t>
            </a:r>
            <a:r>
              <a:rPr lang="en-US" sz="2000" dirty="0">
                <a:effectLst/>
              </a:rPr>
              <a:t> je </a:t>
            </a:r>
            <a:r>
              <a:rPr lang="en-US" sz="2000" dirty="0" err="1">
                <a:effectLst/>
              </a:rPr>
              <a:t>dvojrozmerná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mriežka</a:t>
            </a:r>
            <a:r>
              <a:rPr lang="en-US" sz="2000" dirty="0">
                <a:effectLst/>
              </a:rPr>
              <a:t>.</a:t>
            </a:r>
          </a:p>
          <a:p>
            <a:r>
              <a:rPr lang="en-US" sz="2000" dirty="0">
                <a:effectLst/>
              </a:rPr>
              <a:t>V </a:t>
            </a:r>
            <a:r>
              <a:rPr lang="en-US" sz="2000" dirty="0" err="1">
                <a:effectLst/>
              </a:rPr>
              <a:t>hornom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ľavom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rohu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plátna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sú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súradnice</a:t>
            </a:r>
            <a:r>
              <a:rPr lang="en-US" sz="2000" dirty="0">
                <a:effectLst/>
              </a:rPr>
              <a:t> (0,0)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683568" y="530120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Súradnice pravého dolného rohu závisia od šírky a výšky plátna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08" y="2564904"/>
            <a:ext cx="495842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626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Kreslenie úsečky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519808"/>
          </a:xfrm>
        </p:spPr>
        <p:txBody>
          <a:bodyPr/>
          <a:lstStyle/>
          <a:p>
            <a:r>
              <a:rPr lang="en-US" sz="1800" dirty="0" err="1">
                <a:effectLst/>
              </a:rPr>
              <a:t>Ak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chcete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nakresliť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priamku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na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plátne</a:t>
            </a:r>
            <a:r>
              <a:rPr lang="en-US" sz="1800" dirty="0">
                <a:effectLst/>
              </a:rPr>
              <a:t>, </a:t>
            </a:r>
            <a:r>
              <a:rPr lang="en-US" sz="1800" dirty="0" err="1">
                <a:effectLst/>
              </a:rPr>
              <a:t>použite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nasledovné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metódy</a:t>
            </a:r>
            <a:r>
              <a:rPr lang="en-US" sz="1800" dirty="0">
                <a:effectLst/>
              </a:rPr>
              <a:t>:</a:t>
            </a:r>
          </a:p>
          <a:p>
            <a:r>
              <a:rPr lang="en-US" sz="1800" dirty="0" err="1">
                <a:effectLst/>
              </a:rPr>
              <a:t>moveTo</a:t>
            </a:r>
            <a:r>
              <a:rPr lang="en-US" sz="1800" dirty="0">
                <a:effectLst/>
              </a:rPr>
              <a:t> ( </a:t>
            </a:r>
            <a:r>
              <a:rPr lang="en-US" sz="1800" i="1" dirty="0">
                <a:effectLst/>
              </a:rPr>
              <a:t>x, y</a:t>
            </a:r>
            <a:r>
              <a:rPr lang="en-US" sz="1800" dirty="0">
                <a:effectLst/>
              </a:rPr>
              <a:t> ) </a:t>
            </a:r>
            <a:r>
              <a:rPr lang="en-US" sz="1800" dirty="0" smtClean="0">
                <a:effectLst/>
              </a:rPr>
              <a:t>– </a:t>
            </a:r>
            <a:r>
              <a:rPr lang="sk-SK" sz="1800" dirty="0" smtClean="0">
                <a:effectLst/>
              </a:rPr>
              <a:t>presunie kurzor do bodu(</a:t>
            </a:r>
            <a:r>
              <a:rPr lang="sk-SK" sz="1800" dirty="0" err="1" smtClean="0">
                <a:effectLst/>
              </a:rPr>
              <a:t>x,y</a:t>
            </a:r>
            <a:r>
              <a:rPr lang="sk-SK" sz="1800" dirty="0" smtClean="0">
                <a:effectLst/>
              </a:rPr>
              <a:t>)</a:t>
            </a:r>
            <a:endParaRPr lang="en-US" sz="1800" dirty="0">
              <a:effectLst/>
            </a:endParaRPr>
          </a:p>
          <a:p>
            <a:r>
              <a:rPr lang="en-US" sz="1800" dirty="0" err="1">
                <a:effectLst/>
              </a:rPr>
              <a:t>lineTo</a:t>
            </a:r>
            <a:r>
              <a:rPr lang="en-US" sz="1800" dirty="0">
                <a:effectLst/>
              </a:rPr>
              <a:t> ( </a:t>
            </a:r>
            <a:r>
              <a:rPr lang="en-US" sz="1800" i="1" dirty="0">
                <a:effectLst/>
              </a:rPr>
              <a:t>x, y</a:t>
            </a:r>
            <a:r>
              <a:rPr lang="en-US" sz="1800" dirty="0">
                <a:effectLst/>
              </a:rPr>
              <a:t> ) </a:t>
            </a:r>
            <a:r>
              <a:rPr lang="en-US" sz="1800" dirty="0" smtClean="0">
                <a:effectLst/>
              </a:rPr>
              <a:t>– </a:t>
            </a:r>
            <a:r>
              <a:rPr lang="sk-SK" sz="1800" dirty="0" smtClean="0">
                <a:effectLst/>
              </a:rPr>
              <a:t>vykreslí úsečku do bodu (</a:t>
            </a:r>
            <a:r>
              <a:rPr lang="sk-SK" sz="1800" dirty="0" err="1" smtClean="0">
                <a:effectLst/>
              </a:rPr>
              <a:t>x,y</a:t>
            </a:r>
            <a:r>
              <a:rPr lang="sk-SK" sz="1800" dirty="0" smtClean="0">
                <a:effectLst/>
              </a:rPr>
              <a:t>)</a:t>
            </a:r>
          </a:p>
          <a:p>
            <a:r>
              <a:rPr lang="en-US" sz="1800" dirty="0">
                <a:effectLst/>
              </a:rPr>
              <a:t>stroke</a:t>
            </a:r>
            <a:r>
              <a:rPr lang="en-US" sz="1800" dirty="0" smtClean="0">
                <a:effectLst/>
              </a:rPr>
              <a:t>();</a:t>
            </a:r>
            <a:r>
              <a:rPr lang="sk-SK" sz="1800" dirty="0" smtClean="0">
                <a:effectLst/>
              </a:rPr>
              <a:t>-zobraziť dráhu úsečky</a:t>
            </a:r>
            <a:endParaRPr lang="en-US" sz="18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645024"/>
            <a:ext cx="501967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467544" y="5301208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Definujte</a:t>
            </a:r>
            <a:r>
              <a:rPr lang="en-US" dirty="0"/>
              <a:t> </a:t>
            </a:r>
            <a:r>
              <a:rPr lang="en-US" dirty="0" err="1"/>
              <a:t>začiatočný</a:t>
            </a:r>
            <a:r>
              <a:rPr lang="en-US" dirty="0"/>
              <a:t> bod v </a:t>
            </a:r>
            <a:r>
              <a:rPr lang="en-US" dirty="0" err="1"/>
              <a:t>polohe</a:t>
            </a:r>
            <a:r>
              <a:rPr lang="en-US" dirty="0"/>
              <a:t> (0,0) a </a:t>
            </a:r>
            <a:r>
              <a:rPr lang="en-US" dirty="0" err="1"/>
              <a:t>koncový</a:t>
            </a:r>
            <a:r>
              <a:rPr lang="en-US" dirty="0"/>
              <a:t> bod v </a:t>
            </a:r>
            <a:r>
              <a:rPr lang="en-US" dirty="0" err="1"/>
              <a:t>polohe</a:t>
            </a:r>
            <a:r>
              <a:rPr lang="en-US" dirty="0"/>
              <a:t> (200, 100). </a:t>
            </a:r>
            <a:endParaRPr lang="sk-SK" dirty="0" smtClean="0"/>
          </a:p>
          <a:p>
            <a:r>
              <a:rPr lang="en-US" dirty="0" err="1" smtClean="0"/>
              <a:t>Potom</a:t>
            </a:r>
            <a:r>
              <a:rPr lang="en-US" dirty="0" smtClean="0"/>
              <a:t> </a:t>
            </a:r>
            <a:r>
              <a:rPr lang="en-US" dirty="0" err="1"/>
              <a:t>použite</a:t>
            </a:r>
            <a:r>
              <a:rPr lang="en-US" dirty="0"/>
              <a:t> </a:t>
            </a:r>
            <a:r>
              <a:rPr lang="en-US" dirty="0" err="1"/>
              <a:t>metódu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smtClean="0"/>
              <a:t>()</a:t>
            </a:r>
            <a:r>
              <a:rPr lang="sk-SK" dirty="0" smtClean="0"/>
              <a:t>(</a:t>
            </a:r>
            <a:r>
              <a:rPr lang="sk-SK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STROKE()</a:t>
            </a:r>
            <a:r>
              <a:rPr lang="sk-SK" dirty="0" smtClean="0"/>
              <a:t>)</a:t>
            </a:r>
            <a:r>
              <a:rPr lang="en-US" dirty="0" smtClean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skutočné</a:t>
            </a:r>
            <a:r>
              <a:rPr lang="en-US" dirty="0"/>
              <a:t> </a:t>
            </a:r>
            <a:r>
              <a:rPr lang="en-US" dirty="0" err="1"/>
              <a:t>kreslenie</a:t>
            </a:r>
            <a:r>
              <a:rPr lang="en-US" dirty="0"/>
              <a:t> </a:t>
            </a:r>
            <a:r>
              <a:rPr lang="en-US" dirty="0" err="1" smtClean="0"/>
              <a:t>čiary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2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07" y="1052736"/>
            <a:ext cx="8856984" cy="1800200"/>
          </a:xfrm>
        </p:spPr>
        <p:txBody>
          <a:bodyPr/>
          <a:lstStyle/>
          <a:p>
            <a:endParaRPr lang="sk-SK" sz="2400" dirty="0" smtClean="0">
              <a:effectLst/>
            </a:endParaRPr>
          </a:p>
          <a:p>
            <a:pPr marL="0" indent="0">
              <a:buNone/>
            </a:pPr>
            <a:endParaRPr lang="sk-SK" sz="2400" dirty="0" smtClean="0">
              <a:effectLst/>
            </a:endParaRPr>
          </a:p>
          <a:p>
            <a:endParaRPr lang="sk-SK" sz="2400" dirty="0">
              <a:effectLst/>
            </a:endParaRPr>
          </a:p>
          <a:p>
            <a:endParaRPr lang="sk-SK" sz="2400" dirty="0">
              <a:effectLst/>
            </a:endParaRPr>
          </a:p>
          <a:p>
            <a:endParaRPr lang="sk-SK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3" y="1052736"/>
            <a:ext cx="775335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4415556"/>
            <a:ext cx="802005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458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ĺžnik 2"/>
          <p:cNvSpPr/>
          <p:nvPr/>
        </p:nvSpPr>
        <p:spPr>
          <a:xfrm>
            <a:off x="395536" y="692696"/>
            <a:ext cx="295232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36104"/>
          </a:xfrm>
        </p:spPr>
        <p:txBody>
          <a:bodyPr/>
          <a:lstStyle/>
          <a:p>
            <a:r>
              <a:rPr lang="sk-SK" sz="2000" dirty="0" smtClean="0">
                <a:effectLst/>
              </a:rPr>
              <a:t>Kombinácia </a:t>
            </a:r>
            <a:r>
              <a:rPr lang="sk-SK" sz="2000" dirty="0">
                <a:effectLst/>
              </a:rPr>
              <a:t>externého a interného použitia </a:t>
            </a:r>
            <a:r>
              <a:rPr lang="sk-SK" sz="2000" dirty="0" err="1">
                <a:effectLst/>
              </a:rPr>
              <a:t>javascriptu</a:t>
            </a:r>
            <a:r>
              <a:rPr lang="en-US" b="1" dirty="0">
                <a:effectLst/>
              </a:rPr>
              <a:t/>
            </a:r>
            <a:br>
              <a:rPr lang="en-US" b="1" dirty="0">
                <a:effectLst/>
              </a:rPr>
            </a:b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9" y="692696"/>
            <a:ext cx="8726562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10" y="5661248"/>
            <a:ext cx="64008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Súvisiaci obrázo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610" y="83671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665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Kreslenie </a:t>
            </a:r>
            <a:r>
              <a:rPr lang="sk-SK" dirty="0" err="1" smtClean="0"/>
              <a:t>kruhu,oblúka-arc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599928"/>
          </a:xfrm>
        </p:spPr>
        <p:txBody>
          <a:bodyPr/>
          <a:lstStyle/>
          <a:p>
            <a:r>
              <a:rPr lang="en-US" sz="1800" dirty="0" err="1">
                <a:effectLst/>
              </a:rPr>
              <a:t>Ak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chcete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nakresliť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kruh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na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plátne</a:t>
            </a:r>
            <a:r>
              <a:rPr lang="en-US" sz="1800" dirty="0">
                <a:effectLst/>
              </a:rPr>
              <a:t>, </a:t>
            </a:r>
            <a:r>
              <a:rPr lang="en-US" sz="1800" dirty="0" err="1">
                <a:effectLst/>
              </a:rPr>
              <a:t>použite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nasledujúce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metódy</a:t>
            </a:r>
            <a:r>
              <a:rPr lang="en-US" sz="1800" dirty="0">
                <a:effectLst/>
              </a:rPr>
              <a:t>:</a:t>
            </a:r>
          </a:p>
          <a:p>
            <a:r>
              <a:rPr lang="en-US" sz="180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beginPath</a:t>
            </a:r>
            <a:r>
              <a:rPr lang="en-US" sz="18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() </a:t>
            </a:r>
            <a:r>
              <a:rPr lang="en-US" sz="1800" dirty="0" smtClean="0">
                <a:effectLst/>
              </a:rPr>
              <a:t>– </a:t>
            </a:r>
            <a:r>
              <a:rPr lang="sk-SK" sz="1800" dirty="0" smtClean="0">
                <a:effectLst/>
              </a:rPr>
              <a:t>začína kreslenie</a:t>
            </a:r>
            <a:endParaRPr lang="en-US" sz="1800" dirty="0">
              <a:effectLst/>
            </a:endParaRPr>
          </a:p>
          <a:p>
            <a:r>
              <a:rPr lang="sk-SK" sz="1800" dirty="0" err="1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arc</a:t>
            </a:r>
            <a:r>
              <a:rPr 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n-US" sz="18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(x, y, r, </a:t>
            </a:r>
            <a:r>
              <a:rPr lang="en-US" sz="180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startangle</a:t>
            </a:r>
            <a:r>
              <a:rPr lang="en-US" sz="18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, </a:t>
            </a:r>
            <a:r>
              <a:rPr lang="en-US" sz="180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koniec</a:t>
            </a:r>
            <a:r>
              <a:rPr lang="en-US" sz="18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) </a:t>
            </a:r>
            <a:r>
              <a:rPr lang="en-US" sz="1800" dirty="0">
                <a:effectLst/>
              </a:rPr>
              <a:t>- </a:t>
            </a:r>
            <a:r>
              <a:rPr lang="en-US" sz="1800" dirty="0" err="1">
                <a:effectLst/>
              </a:rPr>
              <a:t>vytvorí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oblúk</a:t>
            </a:r>
            <a:r>
              <a:rPr lang="en-US" sz="1800" dirty="0">
                <a:effectLst/>
              </a:rPr>
              <a:t> / </a:t>
            </a:r>
            <a:r>
              <a:rPr lang="en-US" sz="1800" dirty="0" err="1">
                <a:effectLst/>
              </a:rPr>
              <a:t>krivku</a:t>
            </a:r>
            <a:r>
              <a:rPr lang="en-US" sz="1800" dirty="0" smtClean="0">
                <a:effectLst/>
              </a:rPr>
              <a:t>.</a:t>
            </a:r>
            <a:endParaRPr lang="sk-SK" sz="1800" dirty="0" smtClean="0">
              <a:effectLst/>
            </a:endParaRPr>
          </a:p>
          <a:p>
            <a:r>
              <a:rPr lang="sk-SK" sz="1800" dirty="0" smtClean="0">
                <a:effectLst/>
              </a:rPr>
              <a:t>PR.</a:t>
            </a:r>
            <a:r>
              <a:rPr lang="en-US" sz="1800" dirty="0">
                <a:effectLst/>
              </a:rPr>
              <a:t> </a:t>
            </a:r>
            <a:endParaRPr lang="sk-SK" sz="1800" dirty="0" smtClean="0">
              <a:effectLst/>
            </a:endParaRPr>
          </a:p>
          <a:p>
            <a:r>
              <a:rPr lang="en-US" sz="1800" dirty="0" err="1" smtClean="0">
                <a:effectLst/>
              </a:rPr>
              <a:t>Vytvorenie</a:t>
            </a:r>
            <a:r>
              <a:rPr lang="en-US" sz="1800" dirty="0" smtClean="0">
                <a:effectLst/>
              </a:rPr>
              <a:t> </a:t>
            </a:r>
            <a:r>
              <a:rPr lang="en-US" sz="1800" dirty="0" err="1">
                <a:effectLst/>
              </a:rPr>
              <a:t>kruhu</a:t>
            </a:r>
            <a:r>
              <a:rPr lang="en-US" sz="1800" dirty="0">
                <a:effectLst/>
              </a:rPr>
              <a:t> s </a:t>
            </a:r>
            <a:r>
              <a:rPr lang="en-US" sz="1800" dirty="0" err="1">
                <a:effectLst/>
              </a:rPr>
              <a:t>oblúkom</a:t>
            </a:r>
            <a:r>
              <a:rPr lang="en-US" sz="1800" dirty="0">
                <a:effectLst/>
              </a:rPr>
              <a:t> (): </a:t>
            </a:r>
            <a:endParaRPr lang="sk-SK" sz="1800" dirty="0" smtClean="0">
              <a:effectLst/>
            </a:endParaRPr>
          </a:p>
          <a:p>
            <a:r>
              <a:rPr lang="en-US" sz="1800" dirty="0" err="1" smtClean="0">
                <a:effectLst/>
              </a:rPr>
              <a:t>Nastavte</a:t>
            </a:r>
            <a:r>
              <a:rPr lang="en-US" sz="1800" dirty="0" smtClean="0">
                <a:effectLst/>
              </a:rPr>
              <a:t> </a:t>
            </a:r>
            <a:r>
              <a:rPr lang="en-US" sz="1800" dirty="0" err="1">
                <a:effectLst/>
              </a:rPr>
              <a:t>úvodný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uhol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na</a:t>
            </a:r>
            <a:r>
              <a:rPr lang="en-US" sz="1800" dirty="0">
                <a:effectLst/>
              </a:rPr>
              <a:t> </a:t>
            </a:r>
            <a:r>
              <a:rPr lang="en-US" sz="18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0</a:t>
            </a:r>
            <a:r>
              <a:rPr lang="en-US" sz="1800" dirty="0">
                <a:effectLst/>
              </a:rPr>
              <a:t> a </a:t>
            </a:r>
            <a:r>
              <a:rPr lang="en-US" sz="1800" dirty="0" err="1">
                <a:effectLst/>
              </a:rPr>
              <a:t>koncový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uhol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na</a:t>
            </a:r>
            <a:r>
              <a:rPr lang="en-US" sz="1800" dirty="0">
                <a:effectLst/>
              </a:rPr>
              <a:t> </a:t>
            </a:r>
            <a:r>
              <a:rPr lang="en-US" sz="18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2 * </a:t>
            </a:r>
            <a:r>
              <a:rPr lang="en-US" sz="180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Math.PI</a:t>
            </a:r>
            <a:r>
              <a:rPr lang="en-US" sz="1800" dirty="0" smtClean="0">
                <a:effectLst/>
              </a:rPr>
              <a:t>.</a:t>
            </a:r>
            <a:endParaRPr lang="sk-SK" sz="1800" dirty="0" smtClean="0">
              <a:effectLst/>
            </a:endParaRPr>
          </a:p>
          <a:p>
            <a:r>
              <a:rPr lang="en-US" sz="1800" dirty="0">
                <a:effectLst/>
              </a:rPr>
              <a:t> </a:t>
            </a:r>
            <a:r>
              <a:rPr lang="en-US" sz="1800" dirty="0" err="1">
                <a:effectLst/>
              </a:rPr>
              <a:t>Parametre</a:t>
            </a:r>
            <a:r>
              <a:rPr lang="en-US" sz="1800" dirty="0">
                <a:effectLst/>
              </a:rPr>
              <a:t> </a:t>
            </a:r>
            <a:r>
              <a:rPr lang="en-US" sz="18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x </a:t>
            </a:r>
            <a:r>
              <a:rPr lang="en-US" sz="1800" dirty="0">
                <a:effectLst/>
              </a:rPr>
              <a:t>a</a:t>
            </a:r>
            <a:r>
              <a:rPr lang="en-US" sz="18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y </a:t>
            </a:r>
            <a:r>
              <a:rPr lang="en-US" sz="1800" dirty="0" err="1">
                <a:effectLst/>
              </a:rPr>
              <a:t>definujú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súradnice</a:t>
            </a:r>
            <a:r>
              <a:rPr lang="en-US" sz="1800" dirty="0">
                <a:effectLst/>
              </a:rPr>
              <a:t> x a y </a:t>
            </a:r>
            <a:r>
              <a:rPr lang="en-US" sz="1800" dirty="0" smtClean="0">
                <a:effectLst/>
              </a:rPr>
              <a:t> </a:t>
            </a:r>
            <a:r>
              <a:rPr lang="en-US" sz="1800" dirty="0" err="1" smtClean="0">
                <a:effectLst/>
              </a:rPr>
              <a:t>stred</a:t>
            </a:r>
            <a:r>
              <a:rPr lang="sk-SK" sz="1800" dirty="0" smtClean="0">
                <a:effectLst/>
              </a:rPr>
              <a:t>u</a:t>
            </a:r>
            <a:r>
              <a:rPr lang="en-US" sz="1800" dirty="0" smtClean="0">
                <a:effectLst/>
              </a:rPr>
              <a:t> </a:t>
            </a:r>
            <a:r>
              <a:rPr lang="en-US" sz="1800" dirty="0" err="1">
                <a:effectLst/>
              </a:rPr>
              <a:t>kruhu</a:t>
            </a:r>
            <a:r>
              <a:rPr lang="en-US" sz="1800" dirty="0" smtClean="0">
                <a:effectLst/>
              </a:rPr>
              <a:t>.</a:t>
            </a:r>
            <a:endParaRPr lang="sk-SK" sz="1800" dirty="0" smtClean="0">
              <a:effectLst/>
            </a:endParaRPr>
          </a:p>
          <a:p>
            <a:r>
              <a:rPr lang="en-US" sz="1800" dirty="0">
                <a:effectLst/>
              </a:rPr>
              <a:t> Parameter </a:t>
            </a:r>
            <a:r>
              <a:rPr lang="en-US" sz="18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r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definuje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polomer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kruhu</a:t>
            </a:r>
            <a:endParaRPr lang="en-US" sz="1800" dirty="0">
              <a:effectLst/>
            </a:endParaRPr>
          </a:p>
          <a:p>
            <a:endParaRPr lang="en-US" sz="1800" dirty="0"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653136"/>
            <a:ext cx="3259263" cy="183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923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6581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581128"/>
            <a:ext cx="398145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176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8573"/>
            <a:ext cx="7344815" cy="602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626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338138"/>
            <a:ext cx="8867775" cy="61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174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/>
              </a:rPr>
              <a:t>Canvas </a:t>
            </a:r>
            <a:r>
              <a:rPr lang="en-US" sz="3600" dirty="0" smtClean="0">
                <a:effectLst/>
              </a:rPr>
              <a:t>– Gradients</a:t>
            </a:r>
            <a:r>
              <a:rPr lang="sk-SK" sz="3600" dirty="0" smtClean="0">
                <a:effectLst/>
              </a:rPr>
              <a:t>(prechody farieb)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endParaRPr lang="en-US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4539208"/>
          </a:xfrm>
        </p:spPr>
        <p:txBody>
          <a:bodyPr/>
          <a:lstStyle/>
          <a:p>
            <a:r>
              <a:rPr lang="en-US" sz="2000" dirty="0" err="1">
                <a:effectLst/>
              </a:rPr>
              <a:t>Tvary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plátne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nie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sú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obmedzené</a:t>
            </a:r>
            <a:r>
              <a:rPr lang="en-US" sz="2000" dirty="0">
                <a:effectLst/>
              </a:rPr>
              <a:t> </a:t>
            </a:r>
            <a:r>
              <a:rPr lang="sk-SK" sz="2000" dirty="0" smtClean="0">
                <a:effectLst/>
              </a:rPr>
              <a:t>len </a:t>
            </a:r>
            <a:r>
              <a:rPr lang="en-US" sz="2000" dirty="0" err="1" smtClean="0">
                <a:effectLst/>
              </a:rPr>
              <a:t>na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>
                <a:effectLst/>
              </a:rPr>
              <a:t>plné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farby</a:t>
            </a:r>
            <a:r>
              <a:rPr lang="en-US" sz="2000" dirty="0" smtClean="0">
                <a:effectLst/>
              </a:rPr>
              <a:t>.</a:t>
            </a:r>
            <a:endParaRPr lang="sk-SK" sz="2000" dirty="0" smtClean="0">
              <a:effectLst/>
            </a:endParaRPr>
          </a:p>
          <a:p>
            <a:r>
              <a:rPr lang="en-US" sz="2000" dirty="0" err="1" smtClean="0">
                <a:effectLst/>
              </a:rPr>
              <a:t>Prechody</a:t>
            </a:r>
            <a:r>
              <a:rPr lang="en-US" sz="2000" dirty="0" smtClean="0">
                <a:effectLst/>
              </a:rPr>
              <a:t> </a:t>
            </a:r>
            <a:r>
              <a:rPr lang="sk-SK" sz="2000" dirty="0" smtClean="0">
                <a:effectLst/>
              </a:rPr>
              <a:t> farieb </a:t>
            </a:r>
            <a:r>
              <a:rPr lang="en-US" sz="2000" dirty="0" err="1" smtClean="0">
                <a:effectLst/>
              </a:rPr>
              <a:t>môžu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>
                <a:effectLst/>
              </a:rPr>
              <a:t>byť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použité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vyplnenie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obdĺžnikov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kruhov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riadkov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textu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atď</a:t>
            </a:r>
            <a:r>
              <a:rPr lang="en-US" sz="2000" dirty="0" smtClean="0">
                <a:effectLst/>
              </a:rPr>
              <a:t>.</a:t>
            </a:r>
            <a:endParaRPr lang="sk-SK" sz="2000" dirty="0" smtClean="0">
              <a:effectLst/>
            </a:endParaRPr>
          </a:p>
          <a:p>
            <a:r>
              <a:rPr lang="en-US" sz="2000" dirty="0" err="1">
                <a:effectLst/>
              </a:rPr>
              <a:t>Existujú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dva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rôzne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typy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prechodov</a:t>
            </a:r>
            <a:r>
              <a:rPr lang="en-US" sz="2000" dirty="0" smtClean="0">
                <a:effectLst/>
              </a:rPr>
              <a:t>:</a:t>
            </a:r>
            <a:endParaRPr lang="sk-SK" sz="2000" dirty="0" smtClean="0">
              <a:effectLst/>
            </a:endParaRPr>
          </a:p>
          <a:p>
            <a:pPr marL="0" indent="0">
              <a:buNone/>
            </a:pPr>
            <a:r>
              <a:rPr lang="sk-SK" sz="2000" dirty="0" smtClean="0">
                <a:effectLst/>
              </a:rPr>
              <a:t>	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createLinearGradient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</a:rPr>
              <a:t>( 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effectLst/>
              </a:rPr>
              <a:t>x, y, x1, y1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</a:rPr>
              <a:t> ) </a:t>
            </a:r>
            <a:r>
              <a:rPr lang="en-US" sz="2000" dirty="0">
                <a:effectLst/>
              </a:rPr>
              <a:t>- </a:t>
            </a:r>
            <a:r>
              <a:rPr lang="en-US" sz="2000" dirty="0" err="1">
                <a:effectLst/>
              </a:rPr>
              <a:t>vytvára</a:t>
            </a:r>
            <a:r>
              <a:rPr lang="en-US" sz="2000" dirty="0">
                <a:effectLst/>
              </a:rPr>
              <a:t> </a:t>
            </a:r>
            <a:r>
              <a:rPr lang="en-US" sz="2000" dirty="0" err="1" smtClean="0">
                <a:effectLst/>
              </a:rPr>
              <a:t>lineárny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>
                <a:effectLst/>
              </a:rPr>
              <a:t>gradient</a:t>
            </a:r>
          </a:p>
          <a:p>
            <a:pPr marL="0" indent="0">
              <a:buNone/>
            </a:pPr>
            <a:r>
              <a:rPr lang="sk-SK" sz="2000" dirty="0" smtClean="0">
                <a:effectLst/>
              </a:rPr>
              <a:t>	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createRadialGradient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</a:rPr>
              <a:t>( 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effectLst/>
              </a:rPr>
              <a:t>x, y, r, x1, y1, r1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</a:rPr>
              <a:t> )</a:t>
            </a:r>
            <a:r>
              <a:rPr lang="en-US" sz="2000" dirty="0">
                <a:effectLst/>
              </a:rPr>
              <a:t> - </a:t>
            </a:r>
            <a:r>
              <a:rPr lang="en-US" sz="2000" dirty="0" err="1">
                <a:effectLst/>
              </a:rPr>
              <a:t>vytvorí</a:t>
            </a:r>
            <a:r>
              <a:rPr lang="en-US" sz="2000" dirty="0">
                <a:effectLst/>
              </a:rPr>
              <a:t> </a:t>
            </a:r>
            <a:r>
              <a:rPr lang="en-US" sz="2000" dirty="0" err="1" smtClean="0">
                <a:effectLst/>
              </a:rPr>
              <a:t>kruhový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>
                <a:effectLst/>
              </a:rPr>
              <a:t>gradient</a:t>
            </a:r>
          </a:p>
          <a:p>
            <a:r>
              <a:rPr lang="en-US" sz="2000" dirty="0" err="1">
                <a:effectLst/>
              </a:rPr>
              <a:t>Keď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máme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objekt</a:t>
            </a:r>
            <a:r>
              <a:rPr lang="en-US" sz="2000" dirty="0">
                <a:effectLst/>
              </a:rPr>
              <a:t> s </a:t>
            </a:r>
            <a:r>
              <a:rPr lang="en-US" sz="2000" dirty="0" err="1">
                <a:effectLst/>
              </a:rPr>
              <a:t>gradientom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musíme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pridať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dve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alebo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viac</a:t>
            </a:r>
            <a:r>
              <a:rPr lang="en-US" sz="2000" dirty="0">
                <a:effectLst/>
              </a:rPr>
              <a:t> </a:t>
            </a:r>
            <a:r>
              <a:rPr lang="en-US" sz="2000" dirty="0" err="1" smtClean="0">
                <a:effectLst/>
              </a:rPr>
              <a:t>fareb</a:t>
            </a:r>
            <a:endParaRPr lang="sk-SK" sz="2000" dirty="0" smtClean="0">
              <a:effectLst/>
            </a:endParaRPr>
          </a:p>
          <a:p>
            <a:r>
              <a:rPr lang="en-US" sz="2000" dirty="0" err="1">
                <a:effectLst/>
              </a:rPr>
              <a:t>Metóda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</a:rPr>
              <a:t>addColorStop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</a:rPr>
              <a:t> () </a:t>
            </a:r>
            <a:r>
              <a:rPr lang="en-US" sz="2000" dirty="0" err="1">
                <a:effectLst/>
              </a:rPr>
              <a:t>špecifikuje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zastávky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farieb</a:t>
            </a:r>
            <a:r>
              <a:rPr lang="en-US" sz="2000" dirty="0">
                <a:effectLst/>
              </a:rPr>
              <a:t> a </a:t>
            </a:r>
            <a:r>
              <a:rPr lang="en-US" sz="2000" dirty="0" err="1">
                <a:effectLst/>
              </a:rPr>
              <a:t>ich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polohu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pozdĺž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gradientu</a:t>
            </a:r>
            <a:r>
              <a:rPr lang="en-US" sz="2000" dirty="0">
                <a:effectLst/>
              </a:rPr>
              <a:t>. </a:t>
            </a:r>
            <a:r>
              <a:rPr lang="en-US" sz="2000" dirty="0" err="1">
                <a:effectLst/>
              </a:rPr>
              <a:t>Pozície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prechodu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môžu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byť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kdekoľvek</a:t>
            </a:r>
            <a:r>
              <a:rPr lang="en-US" sz="2000" dirty="0">
                <a:effectLst/>
              </a:rPr>
              <a:t> od 0 do 1.</a:t>
            </a:r>
            <a:endParaRPr lang="sk-SK" sz="2000" dirty="0" smtClean="0">
              <a:effectLst/>
            </a:endParaRPr>
          </a:p>
          <a:p>
            <a:r>
              <a:rPr lang="en-US" sz="2000" dirty="0" err="1">
                <a:effectLst/>
              </a:rPr>
              <a:t>Ak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chcete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použiť</a:t>
            </a:r>
            <a:r>
              <a:rPr lang="en-US" sz="2000" dirty="0">
                <a:effectLst/>
              </a:rPr>
              <a:t> gradient, </a:t>
            </a:r>
            <a:r>
              <a:rPr lang="en-US" sz="2000" dirty="0" err="1">
                <a:effectLst/>
              </a:rPr>
              <a:t>nastavte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vlastnosť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</a:rPr>
              <a:t>fillStyle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alebo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</a:rPr>
              <a:t>strokeStyle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na</a:t>
            </a:r>
            <a:r>
              <a:rPr lang="en-US" sz="2000" dirty="0">
                <a:effectLst/>
              </a:rPr>
              <a:t> gradient a </a:t>
            </a:r>
            <a:r>
              <a:rPr lang="sk-SK" sz="2000" dirty="0" smtClean="0">
                <a:effectLst/>
              </a:rPr>
              <a:t>vykreslite pomocou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ctx.fillRect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()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>
                <a:effectLst/>
              </a:rPr>
              <a:t>tvar</a:t>
            </a:r>
            <a:r>
              <a:rPr lang="en-US" sz="2000" dirty="0">
                <a:effectLst/>
              </a:rPr>
              <a:t> (</a:t>
            </a:r>
            <a:r>
              <a:rPr lang="en-US" sz="2000" dirty="0" err="1">
                <a:effectLst/>
              </a:rPr>
              <a:t>obdĺžnik</a:t>
            </a:r>
            <a:r>
              <a:rPr lang="en-US" sz="2000" dirty="0">
                <a:effectLst/>
              </a:rPr>
              <a:t>, text </a:t>
            </a:r>
            <a:r>
              <a:rPr lang="en-US" sz="2000" dirty="0" err="1">
                <a:effectLst/>
              </a:rPr>
              <a:t>alebo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riadok</a:t>
            </a:r>
            <a:r>
              <a:rPr lang="en-US" sz="2000" dirty="0">
                <a:effectLst/>
              </a:rPr>
              <a:t>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29780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6263"/>
            <a:ext cx="8964488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666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44" y="836712"/>
            <a:ext cx="7415840" cy="507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975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3413"/>
            <a:ext cx="9144000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761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19" y="1340768"/>
            <a:ext cx="801668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699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3744"/>
          </a:xfrm>
        </p:spPr>
        <p:txBody>
          <a:bodyPr/>
          <a:lstStyle/>
          <a:p>
            <a:r>
              <a:rPr lang="en-US" dirty="0" err="1">
                <a:effectLst/>
              </a:rPr>
              <a:t>Kreslenie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textu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plátne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340768"/>
            <a:ext cx="8892480" cy="2952328"/>
          </a:xfrm>
        </p:spPr>
        <p:txBody>
          <a:bodyPr/>
          <a:lstStyle/>
          <a:p>
            <a:r>
              <a:rPr lang="en-US" sz="2400" dirty="0" err="1">
                <a:effectLst/>
              </a:rPr>
              <a:t>Ak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chcete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nakresliť</a:t>
            </a:r>
            <a:r>
              <a:rPr lang="en-US" sz="2400" dirty="0">
                <a:effectLst/>
              </a:rPr>
              <a:t> text </a:t>
            </a:r>
            <a:r>
              <a:rPr lang="en-US" sz="2400" dirty="0" err="1">
                <a:effectLst/>
              </a:rPr>
              <a:t>na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plátne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najdôležitejšou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vlastnosťou</a:t>
            </a:r>
            <a:r>
              <a:rPr lang="en-US" sz="2400" dirty="0">
                <a:effectLst/>
              </a:rPr>
              <a:t> a </a:t>
            </a:r>
            <a:r>
              <a:rPr lang="en-US" sz="2400" dirty="0" err="1">
                <a:effectLst/>
              </a:rPr>
              <a:t>metódami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sú</a:t>
            </a:r>
            <a:r>
              <a:rPr lang="en-US" sz="2400" dirty="0" smtClean="0">
                <a:effectLst/>
              </a:rPr>
              <a:t>:</a:t>
            </a:r>
            <a:endParaRPr lang="sk-SK" sz="2400" dirty="0" smtClean="0">
              <a:effectLst/>
            </a:endParaRPr>
          </a:p>
          <a:p>
            <a:pPr marL="0" indent="0">
              <a:buNone/>
            </a:pPr>
            <a:r>
              <a:rPr lang="sk-SK" sz="2400" dirty="0" smtClean="0">
                <a:effectLst/>
              </a:rPr>
              <a:t>	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font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>
                <a:effectLst/>
              </a:rPr>
              <a:t>- </a:t>
            </a:r>
            <a:r>
              <a:rPr lang="en-US" sz="2400" dirty="0" err="1">
                <a:effectLst/>
              </a:rPr>
              <a:t>definuje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vlastnosti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písma</a:t>
            </a:r>
            <a:r>
              <a:rPr lang="en-US" sz="2400" dirty="0">
                <a:effectLst/>
              </a:rPr>
              <a:t> pre </a:t>
            </a:r>
            <a:r>
              <a:rPr lang="en-US" sz="2400" dirty="0" smtClean="0">
                <a:effectLst/>
              </a:rPr>
              <a:t>text</a:t>
            </a:r>
            <a:endParaRPr lang="sk-SK" sz="2400" dirty="0" smtClean="0">
              <a:effectLst/>
            </a:endParaRPr>
          </a:p>
          <a:p>
            <a:pPr marL="0" indent="0">
              <a:buNone/>
            </a:pPr>
            <a:r>
              <a:rPr lang="sk-SK" sz="2400" dirty="0">
                <a:effectLst/>
              </a:rPr>
              <a:t>	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</a:rPr>
              <a:t>fillText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</a:rPr>
              <a:t> ( 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effectLst/>
              </a:rPr>
              <a:t>text, x, y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</a:rPr>
              <a:t> )</a:t>
            </a:r>
            <a:r>
              <a:rPr lang="en-US" sz="2400" dirty="0">
                <a:effectLst/>
              </a:rPr>
              <a:t> - </a:t>
            </a:r>
            <a:r>
              <a:rPr lang="en-US" sz="2400" dirty="0" err="1">
                <a:effectLst/>
              </a:rPr>
              <a:t>na</a:t>
            </a:r>
            <a:r>
              <a:rPr lang="en-US" sz="2400" dirty="0">
                <a:effectLst/>
              </a:rPr>
              <a:t> </a:t>
            </a:r>
            <a:r>
              <a:rPr lang="en-US" sz="2400" dirty="0" err="1" smtClean="0">
                <a:effectLst/>
              </a:rPr>
              <a:t>plátno</a:t>
            </a:r>
            <a:r>
              <a:rPr lang="sk-SK" sz="2400" dirty="0" smtClean="0">
                <a:effectLst/>
              </a:rPr>
              <a:t> vypíše vyplnený </a:t>
            </a:r>
            <a:r>
              <a:rPr lang="en-US" sz="2400" dirty="0" smtClean="0">
                <a:effectLst/>
              </a:rPr>
              <a:t> text</a:t>
            </a:r>
            <a:r>
              <a:rPr lang="sk-SK" sz="2400" dirty="0" smtClean="0">
                <a:effectLst/>
              </a:rPr>
              <a:t>,v 							súradniciach</a:t>
            </a:r>
          </a:p>
          <a:p>
            <a:pPr marL="0" indent="0">
              <a:buNone/>
            </a:pPr>
            <a:r>
              <a:rPr lang="sk-SK" sz="2400" dirty="0">
                <a:effectLst/>
              </a:rPr>
              <a:t>	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</a:rPr>
              <a:t>strokeText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</a:rPr>
              <a:t> ( 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effectLst/>
              </a:rPr>
              <a:t>text, x, y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</a:rPr>
              <a:t> ) </a:t>
            </a:r>
            <a:r>
              <a:rPr lang="en-US" sz="2400" dirty="0">
                <a:effectLst/>
              </a:rPr>
              <a:t>- </a:t>
            </a:r>
            <a:r>
              <a:rPr lang="en-US" sz="2400" dirty="0" err="1">
                <a:effectLst/>
              </a:rPr>
              <a:t>kreslí</a:t>
            </a:r>
            <a:r>
              <a:rPr lang="en-US" sz="2400" dirty="0">
                <a:effectLst/>
              </a:rPr>
              <a:t> text </a:t>
            </a:r>
            <a:r>
              <a:rPr lang="en-US" sz="2400" dirty="0" err="1">
                <a:effectLst/>
              </a:rPr>
              <a:t>na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plátne</a:t>
            </a:r>
            <a:r>
              <a:rPr lang="en-US" sz="2400" dirty="0">
                <a:effectLst/>
              </a:rPr>
              <a:t> </a:t>
            </a:r>
            <a:r>
              <a:rPr lang="sk-SK" sz="2400" dirty="0" smtClean="0">
                <a:effectLst/>
              </a:rPr>
              <a:t>,</a:t>
            </a:r>
            <a:r>
              <a:rPr lang="en-US" sz="2400" dirty="0" err="1" smtClean="0">
                <a:effectLst/>
              </a:rPr>
              <a:t>bez</a:t>
            </a:r>
            <a:r>
              <a:rPr lang="sk-SK" sz="2400" dirty="0" smtClean="0">
                <a:effectLst/>
              </a:rPr>
              <a:t> </a:t>
            </a:r>
            <a:r>
              <a:rPr lang="sk-SK" sz="2400" dirty="0" err="1" smtClean="0">
                <a:effectLst/>
              </a:rPr>
              <a:t>vyplne</a:t>
            </a:r>
            <a:endParaRPr lang="sk-SK" sz="2400" dirty="0" smtClean="0">
              <a:effectLst/>
            </a:endParaRPr>
          </a:p>
          <a:p>
            <a:pPr marL="0" indent="0">
              <a:buNone/>
            </a:pPr>
            <a:r>
              <a:rPr lang="sk-SK" sz="2400" dirty="0">
                <a:effectLst/>
              </a:rPr>
              <a:t> </a:t>
            </a:r>
            <a:r>
              <a:rPr lang="sk-SK" sz="2400" dirty="0" smtClean="0">
                <a:effectLst/>
              </a:rPr>
              <a:t>         </a:t>
            </a:r>
            <a:endParaRPr lang="en-US" sz="2400" dirty="0">
              <a:effectLst/>
            </a:endParaRPr>
          </a:p>
          <a:p>
            <a:pPr marL="0" indent="0">
              <a:buNone/>
            </a:pPr>
            <a:endParaRPr lang="en-US" sz="2400" dirty="0">
              <a:effectLst/>
            </a:endParaRPr>
          </a:p>
          <a:p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09120"/>
            <a:ext cx="23812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65104"/>
            <a:ext cx="24098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689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Takto vykoná </a:t>
            </a:r>
            <a:r>
              <a:rPr lang="sk-SK" dirty="0" err="1" smtClean="0"/>
              <a:t>script</a:t>
            </a:r>
            <a:r>
              <a:rPr lang="sk-SK" dirty="0" smtClean="0"/>
              <a:t> v </a:t>
            </a:r>
            <a:r>
              <a:rPr lang="sk-SK" dirty="0" err="1" smtClean="0"/>
              <a:t>Chrome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2166938"/>
            <a:ext cx="905827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 descr="Výsledok vyhľadávania obrázkov pre dopyt googl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89040"/>
            <a:ext cx="19050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590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23913"/>
            <a:ext cx="9036496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872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9276"/>
            <a:ext cx="6552728" cy="456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922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ffectLst/>
              </a:rPr>
              <a:t>Plátno</a:t>
            </a:r>
            <a:r>
              <a:rPr lang="en-US" dirty="0">
                <a:effectLst/>
              </a:rPr>
              <a:t> - </a:t>
            </a:r>
            <a:r>
              <a:rPr lang="en-US" dirty="0" err="1">
                <a:effectLst/>
              </a:rPr>
              <a:t>obrázky</a:t>
            </a:r>
            <a:endParaRPr lang="en-US" dirty="0">
              <a:effectLst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114800"/>
          </a:xfrm>
        </p:spPr>
        <p:txBody>
          <a:bodyPr/>
          <a:lstStyle/>
          <a:p>
            <a:r>
              <a:rPr lang="en-US" dirty="0" err="1">
                <a:effectLst/>
              </a:rPr>
              <a:t>Ak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chcete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nakresliť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obrázok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plátne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použite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nasledujúcu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metódu</a:t>
            </a:r>
            <a:r>
              <a:rPr lang="en-US" dirty="0">
                <a:effectLst/>
              </a:rPr>
              <a:t>:</a:t>
            </a:r>
          </a:p>
          <a:p>
            <a:pPr marL="0" indent="0">
              <a:buNone/>
            </a:pPr>
            <a:r>
              <a:rPr lang="sk-SK" dirty="0" smtClean="0">
                <a:effectLst/>
              </a:rPr>
              <a:t>        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drawImage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/>
              </a:rPr>
              <a:t>( </a:t>
            </a:r>
            <a:r>
              <a:rPr lang="en-US" i="1" dirty="0" err="1">
                <a:solidFill>
                  <a:schemeClr val="tx2">
                    <a:lumMod val="50000"/>
                  </a:schemeClr>
                </a:solidFill>
                <a:effectLst/>
              </a:rPr>
              <a:t>obrázok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  <a:effectLst/>
              </a:rPr>
              <a:t>, x, y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/>
              </a:rPr>
              <a:t> )</a:t>
            </a:r>
          </a:p>
        </p:txBody>
      </p:sp>
    </p:spTree>
    <p:extLst>
      <p:ext uri="{BB962C8B-B14F-4D97-AF65-F5344CB8AC3E}">
        <p14:creationId xmlns:p14="http://schemas.microsoft.com/office/powerpoint/2010/main" val="2915990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4117"/>
            <a:ext cx="8820472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373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280988"/>
            <a:ext cx="4352925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318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Ešte veľa o grafike </a:t>
            </a:r>
            <a:r>
              <a:rPr lang="sk-SK" dirty="0" err="1" smtClean="0"/>
              <a:t>canvas</a:t>
            </a:r>
            <a:endParaRPr lang="en-US" dirty="0"/>
          </a:p>
        </p:txBody>
      </p:sp>
      <p:sp>
        <p:nvSpPr>
          <p:cNvPr id="4" name="Zástupný symbol obsahu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err="1" smtClean="0">
                <a:hlinkClick r:id="rId2"/>
              </a:rPr>
              <a:t>Výuka</a:t>
            </a:r>
            <a:r>
              <a:rPr lang="sk-SK" dirty="0" smtClean="0">
                <a:hlinkClick r:id="rId2"/>
              </a:rPr>
              <a:t> w3shool grafiky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2390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371600"/>
          </a:xfrm>
        </p:spPr>
        <p:txBody>
          <a:bodyPr/>
          <a:lstStyle/>
          <a:p>
            <a:r>
              <a:rPr lang="sk-SK" b="1" dirty="0">
                <a:effectLst/>
              </a:rPr>
              <a:t>Praktická realizácia funkcií s využitím formulárov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385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60" y="938471"/>
            <a:ext cx="8009463" cy="522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043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008112"/>
          </a:xfrm>
        </p:spPr>
        <p:txBody>
          <a:bodyPr/>
          <a:lstStyle/>
          <a:p>
            <a:r>
              <a:rPr lang="sk-SK" sz="3600" dirty="0" smtClean="0"/>
              <a:t>Preskúšanie z funkcií a formulárov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3168352"/>
          </a:xfrm>
        </p:spPr>
        <p:txBody>
          <a:bodyPr/>
          <a:lstStyle/>
          <a:p>
            <a:pPr marL="0" indent="0">
              <a:buNone/>
            </a:pPr>
            <a:r>
              <a:rPr lang="sk-SK" sz="2800" dirty="0" smtClean="0"/>
              <a:t>Tvorba webovej </a:t>
            </a:r>
            <a:r>
              <a:rPr lang="sk-SK" sz="2800" dirty="0" err="1" smtClean="0"/>
              <a:t>aplikácia-</a:t>
            </a:r>
            <a:r>
              <a:rPr lang="sk-SK" sz="2800" b="1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zošit</a:t>
            </a:r>
            <a:r>
              <a:rPr lang="sk-SK" sz="2800" dirty="0" smtClean="0"/>
              <a:t> </a:t>
            </a:r>
            <a:r>
              <a:rPr lang="sk-SK" sz="28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povolený!!!</a:t>
            </a:r>
          </a:p>
          <a:p>
            <a:pPr marL="0" indent="0">
              <a:buNone/>
            </a:pPr>
            <a:r>
              <a:rPr lang="sk-SK" sz="2800" dirty="0" smtClean="0"/>
              <a:t>ZADANIE:</a:t>
            </a:r>
          </a:p>
          <a:p>
            <a:r>
              <a:rPr lang="sk-SK" sz="2800" dirty="0" smtClean="0"/>
              <a:t>Vytvorte webovú aplikáciu ,ktorá dokáže preskúšať žiaka z násobilky</a:t>
            </a:r>
          </a:p>
          <a:p>
            <a:r>
              <a:rPr lang="sk-SK" sz="2800" dirty="0" err="1" smtClean="0"/>
              <a:t>Script</a:t>
            </a:r>
            <a:r>
              <a:rPr lang="sk-SK" sz="2800" dirty="0" smtClean="0"/>
              <a:t> si vypýta od </a:t>
            </a:r>
            <a:r>
              <a:rPr lang="sk-SK" sz="2800" dirty="0" err="1" smtClean="0"/>
              <a:t>uživateľa</a:t>
            </a:r>
            <a:r>
              <a:rPr lang="sk-SK" sz="2800" dirty="0" smtClean="0"/>
              <a:t> :</a:t>
            </a:r>
          </a:p>
          <a:p>
            <a:pPr lvl="1"/>
            <a:r>
              <a:rPr lang="sk-SK" sz="2400" dirty="0" smtClean="0"/>
              <a:t>Prvé číslo súčinu</a:t>
            </a:r>
          </a:p>
          <a:p>
            <a:pPr lvl="1"/>
            <a:r>
              <a:rPr lang="sk-SK" sz="2400" dirty="0" smtClean="0"/>
              <a:t>Druhé číslo súčinu</a:t>
            </a:r>
          </a:p>
          <a:p>
            <a:pPr lvl="1"/>
            <a:r>
              <a:rPr lang="sk-SK" sz="2400" dirty="0" smtClean="0"/>
              <a:t>Správny výsledok </a:t>
            </a:r>
            <a:r>
              <a:rPr lang="sk-SK" sz="2400" dirty="0" err="1" smtClean="0"/>
              <a:t>a*b-podľa</a:t>
            </a:r>
            <a:r>
              <a:rPr lang="sk-SK" sz="2400" dirty="0" smtClean="0"/>
              <a:t> skúšaného</a:t>
            </a:r>
          </a:p>
          <a:p>
            <a:r>
              <a:rPr lang="sk-SK" sz="2800" dirty="0" smtClean="0"/>
              <a:t>Zobrazí  výsledok skúšky v oboch prípadoch</a:t>
            </a:r>
          </a:p>
          <a:p>
            <a:r>
              <a:rPr lang="sk-SK" sz="2800" dirty="0" smtClean="0"/>
              <a:t>Riešenie poslať </a:t>
            </a:r>
            <a:r>
              <a:rPr lang="sk-SK" sz="2800" dirty="0" err="1" smtClean="0"/>
              <a:t>na:gdm@post.sk</a:t>
            </a:r>
            <a:endParaRPr lang="sk-SK" sz="2800" dirty="0" smtClean="0"/>
          </a:p>
          <a:p>
            <a:r>
              <a:rPr lang="sk-SK" sz="2800" dirty="0" smtClean="0"/>
              <a:t>Do hlavičky uviesť Priezvisko</a:t>
            </a:r>
          </a:p>
          <a:p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380109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71002"/>
            <a:ext cx="8748464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071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36104"/>
          </a:xfrm>
        </p:spPr>
        <p:txBody>
          <a:bodyPr/>
          <a:lstStyle/>
          <a:p>
            <a:r>
              <a:rPr lang="sk-SK" sz="2000" dirty="0" smtClean="0">
                <a:effectLst/>
              </a:rPr>
              <a:t>Ešte jeden príklad na použitie html </a:t>
            </a:r>
            <a:r>
              <a:rPr lang="sk-SK" sz="2000" dirty="0">
                <a:effectLst/>
              </a:rPr>
              <a:t> </a:t>
            </a:r>
            <a:r>
              <a:rPr lang="sk-SK" sz="2000" dirty="0" smtClean="0">
                <a:effectLst/>
              </a:rPr>
              <a:t>prvkov v </a:t>
            </a:r>
            <a:r>
              <a:rPr lang="sk-SK" sz="2000" dirty="0" err="1" smtClean="0">
                <a:effectLst/>
              </a:rPr>
              <a:t>scripte</a:t>
            </a:r>
            <a:r>
              <a:rPr lang="en-US" b="1" dirty="0">
                <a:effectLst/>
              </a:rPr>
              <a:t/>
            </a:r>
            <a:br>
              <a:rPr lang="en-US" b="1" dirty="0">
                <a:effectLst/>
              </a:rPr>
            </a:b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04" y="1484784"/>
            <a:ext cx="7198341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60878"/>
            <a:ext cx="1905000" cy="1905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297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7688"/>
            <a:ext cx="8892480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294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2062"/>
            <a:ext cx="8748464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065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604448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1331640" y="62068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PREDLOHA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365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93" y="476672"/>
            <a:ext cx="7977059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515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PREDLOHA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29051"/>
            <a:ext cx="8244407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903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72" y="332657"/>
            <a:ext cx="8354345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448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371600"/>
          </a:xfrm>
        </p:spPr>
        <p:txBody>
          <a:bodyPr/>
          <a:lstStyle/>
          <a:p>
            <a:r>
              <a:rPr lang="sk-SK" dirty="0" smtClean="0"/>
              <a:t>výstup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244407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13176"/>
            <a:ext cx="8352928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522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50" y="509412"/>
            <a:ext cx="7965290" cy="587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412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výstup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2" y="1916832"/>
            <a:ext cx="893445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456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Ešte možno treba aj </a:t>
            </a:r>
            <a:r>
              <a:rPr lang="sk-SK" dirty="0" err="1" smtClean="0"/>
              <a:t>outputy</a:t>
            </a:r>
            <a:r>
              <a:rPr lang="sk-SK" dirty="0" smtClean="0"/>
              <a:t> z JS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2996952"/>
            <a:ext cx="8229600" cy="727720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>
                <a:hlinkClick r:id="rId2"/>
              </a:rPr>
              <a:t>Tu odkaz na w3school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52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cs-CZ" b="1" dirty="0" smtClean="0"/>
              <a:t>Úvod do </a:t>
            </a:r>
            <a:r>
              <a:rPr lang="cs-CZ" b="1" dirty="0" err="1" smtClean="0"/>
              <a:t>JavaScriptu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112568"/>
          </a:xfrm>
        </p:spPr>
        <p:txBody>
          <a:bodyPr/>
          <a:lstStyle/>
          <a:p>
            <a:r>
              <a:rPr lang="cs-CZ" sz="2000" dirty="0" err="1" smtClean="0"/>
              <a:t>JavaScript</a:t>
            </a:r>
            <a:r>
              <a:rPr lang="cs-CZ" sz="2000" dirty="0" smtClean="0"/>
              <a:t>  je p</a:t>
            </a:r>
            <a:r>
              <a:rPr lang="cs-CZ" sz="2000" dirty="0" smtClean="0">
                <a:effectLst/>
              </a:rPr>
              <a:t>rogramovací jazyk, </a:t>
            </a:r>
            <a:r>
              <a:rPr lang="cs-CZ" sz="2000" dirty="0" err="1" smtClean="0">
                <a:effectLst/>
              </a:rPr>
              <a:t>ktorý</a:t>
            </a:r>
            <a:r>
              <a:rPr lang="cs-CZ" sz="2000" dirty="0" smtClean="0">
                <a:effectLst/>
              </a:rPr>
              <a:t> </a:t>
            </a:r>
            <a:r>
              <a:rPr lang="cs-CZ" sz="2000" dirty="0" err="1" smtClean="0">
                <a:effectLst/>
              </a:rPr>
              <a:t>sa</a:t>
            </a:r>
            <a:r>
              <a:rPr lang="cs-CZ" sz="2000" dirty="0" smtClean="0">
                <a:effectLst/>
              </a:rPr>
              <a:t> </a:t>
            </a:r>
            <a:r>
              <a:rPr lang="cs-CZ" sz="2000" dirty="0" err="1" smtClean="0">
                <a:effectLst/>
              </a:rPr>
              <a:t>používa</a:t>
            </a:r>
            <a:r>
              <a:rPr lang="cs-CZ" sz="2000" dirty="0" smtClean="0">
                <a:effectLst/>
              </a:rPr>
              <a:t> na webových </a:t>
            </a:r>
            <a:r>
              <a:rPr lang="cs-CZ" sz="2000" dirty="0" err="1" smtClean="0">
                <a:effectLst/>
              </a:rPr>
              <a:t>stránkach</a:t>
            </a:r>
            <a:r>
              <a:rPr lang="cs-CZ" sz="2000" dirty="0" smtClean="0">
                <a:effectLst/>
              </a:rPr>
              <a:t>.</a:t>
            </a:r>
          </a:p>
          <a:p>
            <a:r>
              <a:rPr lang="cs-CZ" sz="2000" dirty="0" smtClean="0">
                <a:effectLst/>
              </a:rPr>
              <a:t>Je </a:t>
            </a:r>
            <a:r>
              <a:rPr lang="cs-CZ" sz="2000" dirty="0" err="1" smtClean="0">
                <a:effectLst/>
              </a:rPr>
              <a:t>multiplatfomový</a:t>
            </a:r>
            <a:endParaRPr lang="cs-CZ" sz="2000" dirty="0" smtClean="0">
              <a:effectLst/>
            </a:endParaRPr>
          </a:p>
          <a:p>
            <a:pPr marL="0" indent="0">
              <a:buNone/>
            </a:pPr>
            <a:endParaRPr lang="cs-CZ" sz="2000" dirty="0" smtClean="0">
              <a:effectLst/>
            </a:endParaRPr>
          </a:p>
          <a:p>
            <a:r>
              <a:rPr lang="cs-CZ" sz="2000" dirty="0" err="1" smtClean="0">
                <a:effectLst/>
              </a:rPr>
              <a:t>JavaScript</a:t>
            </a:r>
            <a:r>
              <a:rPr lang="cs-CZ" sz="2000" dirty="0" smtClean="0">
                <a:effectLst/>
              </a:rPr>
              <a:t> je typu</a:t>
            </a:r>
          </a:p>
          <a:p>
            <a:pPr marL="0" indent="0">
              <a:buNone/>
            </a:pPr>
            <a:r>
              <a:rPr lang="cs-CZ" sz="2000" b="1" dirty="0" smtClean="0">
                <a:effectLst/>
              </a:rPr>
              <a:t>		KLIENT - KLIENT</a:t>
            </a:r>
          </a:p>
          <a:p>
            <a:pPr>
              <a:buNone/>
            </a:pPr>
            <a:r>
              <a:rPr lang="cs-CZ" sz="2000" dirty="0" smtClean="0">
                <a:effectLst/>
              </a:rPr>
              <a:t>To znamená, že </a:t>
            </a:r>
            <a:r>
              <a:rPr lang="cs-CZ" sz="2000" dirty="0" err="1" smtClean="0">
                <a:effectLst/>
              </a:rPr>
              <a:t>beží</a:t>
            </a:r>
            <a:r>
              <a:rPr lang="cs-CZ" sz="2000" dirty="0" smtClean="0">
                <a:effectLst/>
              </a:rPr>
              <a:t> na </a:t>
            </a:r>
            <a:r>
              <a:rPr lang="cs-CZ" sz="2000" dirty="0" err="1" smtClean="0">
                <a:effectLst/>
              </a:rPr>
              <a:t>strane</a:t>
            </a:r>
            <a:r>
              <a:rPr lang="cs-CZ" sz="2000" dirty="0" smtClean="0">
                <a:effectLst/>
              </a:rPr>
              <a:t> klienta. Celý kód </a:t>
            </a:r>
            <a:r>
              <a:rPr lang="cs-CZ" sz="2000" dirty="0" err="1" smtClean="0">
                <a:effectLst/>
              </a:rPr>
              <a:t>spracováva</a:t>
            </a:r>
            <a:r>
              <a:rPr lang="cs-CZ" sz="2000" dirty="0" smtClean="0">
                <a:effectLst/>
              </a:rPr>
              <a:t> </a:t>
            </a:r>
            <a:r>
              <a:rPr lang="cs-CZ" sz="2000" dirty="0" err="1" smtClean="0">
                <a:effectLst/>
              </a:rPr>
              <a:t>vlastný</a:t>
            </a:r>
            <a:r>
              <a:rPr lang="cs-CZ" sz="2000" dirty="0" smtClean="0">
                <a:effectLst/>
              </a:rPr>
              <a:t> počítač.</a:t>
            </a:r>
          </a:p>
          <a:p>
            <a:r>
              <a:rPr lang="cs-CZ" sz="2000" dirty="0" smtClean="0">
                <a:effectLst/>
              </a:rPr>
              <a:t>Používá </a:t>
            </a:r>
            <a:r>
              <a:rPr lang="cs-CZ" sz="2000" dirty="0" err="1" smtClean="0">
                <a:effectLst/>
              </a:rPr>
              <a:t>sa</a:t>
            </a:r>
            <a:r>
              <a:rPr lang="cs-CZ" sz="2000" dirty="0" smtClean="0">
                <a:effectLst/>
              </a:rPr>
              <a:t> pro tvorbu dynamických webových </a:t>
            </a:r>
            <a:r>
              <a:rPr lang="cs-CZ" sz="2000" dirty="0" err="1" smtClean="0">
                <a:effectLst/>
              </a:rPr>
              <a:t>aplikacií</a:t>
            </a:r>
            <a:r>
              <a:rPr lang="cs-CZ" sz="2000" dirty="0" smtClean="0">
                <a:effectLst/>
              </a:rPr>
              <a:t>. </a:t>
            </a:r>
          </a:p>
          <a:p>
            <a:r>
              <a:rPr lang="cs-CZ" sz="2000" dirty="0" smtClean="0">
                <a:effectLst/>
              </a:rPr>
              <a:t>Je postavený na </a:t>
            </a:r>
            <a:r>
              <a:rPr lang="cs-CZ" sz="2000" dirty="0" err="1" smtClean="0">
                <a:effectLst/>
              </a:rPr>
              <a:t>základoch</a:t>
            </a:r>
            <a:r>
              <a:rPr lang="cs-CZ" sz="2000" dirty="0" smtClean="0">
                <a:effectLst/>
              </a:rPr>
              <a:t> jazyka Java a C.</a:t>
            </a:r>
          </a:p>
          <a:p>
            <a:r>
              <a:rPr lang="sk-SK" sz="2000" dirty="0" err="1">
                <a:effectLst/>
              </a:rPr>
              <a:t>Javascript</a:t>
            </a:r>
            <a:r>
              <a:rPr lang="sk-SK" sz="2000" dirty="0">
                <a:effectLst/>
              </a:rPr>
              <a:t> sa nespúšťa na strane servera(ako napríklad PHP alebo ASP) ale </a:t>
            </a:r>
            <a:r>
              <a:rPr lang="sk-SK" sz="2000" u="sng" dirty="0">
                <a:effectLst/>
              </a:rPr>
              <a:t>až po načítaní stránky na strane </a:t>
            </a:r>
            <a:r>
              <a:rPr lang="sk-SK" sz="2000" u="sng" dirty="0" smtClean="0">
                <a:effectLst/>
              </a:rPr>
              <a:t>klienta</a:t>
            </a:r>
            <a:r>
              <a:rPr lang="cs-CZ" sz="2000" dirty="0" smtClean="0"/>
              <a:t>.</a:t>
            </a:r>
          </a:p>
          <a:p>
            <a:pPr lvl="0"/>
            <a:r>
              <a:rPr lang="sk-SK" sz="2000" dirty="0">
                <a:effectLst/>
              </a:rPr>
              <a:t>K tvorbe stránok nepotrebujeme žiadny špecializovaný </a:t>
            </a:r>
            <a:r>
              <a:rPr lang="sk-SK" sz="2400" dirty="0" smtClean="0">
                <a:effectLst/>
              </a:rPr>
              <a:t>software</a:t>
            </a:r>
          </a:p>
          <a:p>
            <a:pPr lvl="0"/>
            <a:r>
              <a:rPr lang="sk-SK" sz="2400" b="1" dirty="0" smtClean="0">
                <a:effectLst/>
              </a:rPr>
              <a:t>Na tvorbu stačí </a:t>
            </a:r>
            <a:r>
              <a:rPr lang="sk-SK" sz="2400" b="1" dirty="0" err="1" smtClean="0">
                <a:effectLst/>
              </a:rPr>
              <a:t>sublime</a:t>
            </a:r>
            <a:r>
              <a:rPr lang="sk-SK" sz="2400" b="1" dirty="0" smtClean="0">
                <a:effectLst/>
              </a:rPr>
              <a:t> text 3</a:t>
            </a:r>
            <a:endParaRPr lang="en-US" sz="2400" b="1" dirty="0">
              <a:effectLst/>
            </a:endParaRPr>
          </a:p>
          <a:p>
            <a:endParaRPr lang="en-US" sz="2400" b="1" dirty="0">
              <a:effectLst/>
            </a:endParaRPr>
          </a:p>
        </p:txBody>
      </p:sp>
      <p:pic>
        <p:nvPicPr>
          <p:cNvPr id="4098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32656"/>
            <a:ext cx="1071562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905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Takto vykoná </a:t>
            </a:r>
            <a:r>
              <a:rPr lang="sk-SK" dirty="0" err="1" smtClean="0"/>
              <a:t>script</a:t>
            </a:r>
            <a:r>
              <a:rPr lang="sk-SK" dirty="0" smtClean="0"/>
              <a:t> v </a:t>
            </a:r>
            <a:r>
              <a:rPr lang="sk-SK" dirty="0" err="1" smtClean="0"/>
              <a:t>Chrome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244408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 descr="Výsledok vyhľadávania obrázkov pre dopyt googl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17032"/>
            <a:ext cx="19050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081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6408712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			</a:t>
            </a:r>
            <a:r>
              <a:rPr lang="sk-SK" dirty="0" smtClean="0">
                <a:solidFill>
                  <a:schemeClr val="tx2">
                    <a:lumMod val="50000"/>
                  </a:schemeClr>
                </a:solidFill>
              </a:rPr>
              <a:t>Objekt typu </a:t>
            </a:r>
            <a:r>
              <a:rPr lang="sk-SK" dirty="0" err="1" smtClean="0">
                <a:solidFill>
                  <a:schemeClr val="tx2">
                    <a:lumMod val="50000"/>
                  </a:schemeClr>
                </a:solidFill>
              </a:rPr>
              <a:t>datum,čas</a:t>
            </a:r>
            <a:endParaRPr lang="sk-SK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000" dirty="0" err="1">
                <a:effectLst/>
              </a:rPr>
              <a:t>Objekt</a:t>
            </a:r>
            <a:r>
              <a:rPr lang="en-US" sz="2000" dirty="0">
                <a:effectLst/>
              </a:rPr>
              <a:t> </a:t>
            </a:r>
            <a:r>
              <a:rPr lang="sk-SK" sz="200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date</a:t>
            </a:r>
            <a:r>
              <a:rPr lang="sk-SK" sz="20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()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2000" dirty="0" err="1">
                <a:effectLst/>
              </a:rPr>
              <a:t>nám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umožňuje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pracovať</a:t>
            </a:r>
            <a:r>
              <a:rPr lang="en-US" sz="2000" dirty="0">
                <a:effectLst/>
              </a:rPr>
              <a:t> s </a:t>
            </a:r>
            <a:r>
              <a:rPr lang="en-US" sz="2000" dirty="0" err="1">
                <a:effectLst/>
              </a:rPr>
              <a:t>dátumami</a:t>
            </a:r>
            <a:r>
              <a:rPr lang="en-US" sz="2000" dirty="0" smtClean="0">
                <a:effectLst/>
              </a:rPr>
              <a:t>.</a:t>
            </a:r>
            <a:endParaRPr lang="sk-SK" sz="2000" dirty="0" smtClean="0">
              <a:effectLst/>
            </a:endParaRPr>
          </a:p>
          <a:p>
            <a:r>
              <a:rPr lang="sk-SK" sz="2000" dirty="0" smtClean="0">
                <a:effectLst/>
              </a:rPr>
              <a:t>Pomocou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new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</a:rPr>
              <a:t> Date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()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sk-SK" sz="2000" dirty="0" smtClean="0">
                <a:effectLst/>
              </a:rPr>
              <a:t>sa </a:t>
            </a:r>
            <a:r>
              <a:rPr lang="en-US" sz="2000" dirty="0" err="1" smtClean="0">
                <a:effectLst/>
              </a:rPr>
              <a:t>vytvorí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>
                <a:effectLst/>
              </a:rPr>
              <a:t>nový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objekt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dátumu</a:t>
            </a:r>
            <a:r>
              <a:rPr lang="en-US" sz="2000" dirty="0">
                <a:effectLst/>
              </a:rPr>
              <a:t> s </a:t>
            </a:r>
            <a:r>
              <a:rPr lang="en-US" sz="2000" dirty="0" err="1">
                <a:effectLst/>
              </a:rPr>
              <a:t>aktuálnym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dátumom</a:t>
            </a:r>
            <a:r>
              <a:rPr lang="en-US" sz="2000" dirty="0">
                <a:effectLst/>
              </a:rPr>
              <a:t> a </a:t>
            </a:r>
            <a:r>
              <a:rPr lang="en-US" sz="2000" dirty="0" err="1">
                <a:effectLst/>
              </a:rPr>
              <a:t>časom</a:t>
            </a:r>
            <a:endParaRPr lang="sk-SK" sz="2000" dirty="0">
              <a:effectLst/>
            </a:endParaRPr>
          </a:p>
          <a:p>
            <a:r>
              <a:rPr lang="en-US" sz="2000" dirty="0">
                <a:effectLst/>
              </a:rPr>
              <a:t>Na </a:t>
            </a:r>
            <a:r>
              <a:rPr lang="en-US" sz="2000" dirty="0" err="1">
                <a:effectLst/>
              </a:rPr>
              <a:t>získanie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časti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dátumu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sa</a:t>
            </a:r>
            <a:r>
              <a:rPr lang="en-US" sz="2000" dirty="0">
                <a:effectLst/>
              </a:rPr>
              <a:t> </a:t>
            </a:r>
            <a:r>
              <a:rPr lang="en-US" sz="2000" dirty="0" err="1" smtClean="0">
                <a:effectLst/>
              </a:rPr>
              <a:t>používajú</a:t>
            </a:r>
            <a:r>
              <a:rPr lang="sk-SK" sz="2000" dirty="0" smtClean="0">
                <a:effectLst/>
              </a:rPr>
              <a:t> nasledovné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metódy</a:t>
            </a:r>
            <a:r>
              <a:rPr lang="sk-SK" sz="2000" dirty="0" smtClean="0">
                <a:effectLst/>
              </a:rPr>
              <a:t>:</a:t>
            </a:r>
          </a:p>
          <a:p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</a:rPr>
              <a:t>getHours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()</a:t>
            </a:r>
            <a:r>
              <a:rPr lang="sk-SK" sz="2000" dirty="0" smtClean="0">
                <a:effectLst/>
              </a:rPr>
              <a:t>...........................</a:t>
            </a:r>
            <a:r>
              <a:rPr lang="sk-SK" sz="2000" dirty="0">
                <a:effectLst/>
              </a:rPr>
              <a:t>	Získajte hodinu (0-23</a:t>
            </a:r>
            <a:r>
              <a:rPr lang="sk-SK" sz="2000" dirty="0" smtClean="0">
                <a:effectLst/>
              </a:rPr>
              <a:t>)</a:t>
            </a:r>
          </a:p>
          <a:p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</a:rPr>
              <a:t>getMinutes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()</a:t>
            </a:r>
            <a:r>
              <a:rPr lang="sk-SK" sz="2000" dirty="0">
                <a:effectLst/>
              </a:rPr>
              <a:t>........................ Získajte minúty (0 - 59</a:t>
            </a:r>
            <a:r>
              <a:rPr lang="sk-SK" sz="2000" dirty="0" smtClean="0">
                <a:effectLst/>
              </a:rPr>
              <a:t>)</a:t>
            </a:r>
          </a:p>
          <a:p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effectLst/>
              </a:rPr>
              <a:t>getSeconds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()</a:t>
            </a:r>
            <a:r>
              <a:rPr lang="sk-SK" sz="20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...................</a:t>
            </a:r>
            <a:r>
              <a:rPr lang="sk-SK" sz="2000" dirty="0">
                <a:effectLst/>
              </a:rPr>
              <a:t> Získajte </a:t>
            </a:r>
            <a:r>
              <a:rPr lang="sk-SK" sz="2000" dirty="0" smtClean="0">
                <a:effectLst/>
              </a:rPr>
              <a:t>sekundy </a:t>
            </a:r>
            <a:r>
              <a:rPr lang="sk-SK" sz="2000" dirty="0">
                <a:effectLst/>
              </a:rPr>
              <a:t>(0 - 59</a:t>
            </a:r>
            <a:r>
              <a:rPr lang="sk-SK" sz="2000" dirty="0" smtClean="0">
                <a:effectLst/>
              </a:rPr>
              <a:t>)</a:t>
            </a:r>
          </a:p>
          <a:p>
            <a:pPr marL="0" indent="0">
              <a:buNone/>
            </a:pPr>
            <a:endParaRPr lang="sk-SK" sz="2000" dirty="0" smtClean="0">
              <a:effectLst/>
            </a:endParaRPr>
          </a:p>
          <a:p>
            <a:pPr marL="0" indent="0">
              <a:buNone/>
            </a:pPr>
            <a:r>
              <a:rPr lang="sk-SK" sz="2000" dirty="0" smtClean="0">
                <a:effectLst/>
              </a:rPr>
              <a:t>		Budeme potrebovať opakované volanie funkcie</a:t>
            </a:r>
          </a:p>
          <a:p>
            <a:pPr marL="0" indent="0">
              <a:buNone/>
            </a:pPr>
            <a:endParaRPr lang="sk-SK" sz="2000" dirty="0" smtClean="0">
              <a:effectLst/>
            </a:endParaRPr>
          </a:p>
          <a:p>
            <a:r>
              <a:rPr lang="en-US" sz="2000" dirty="0" err="1" smtClean="0">
                <a:effectLst/>
              </a:rPr>
              <a:t>Metóda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</a:rPr>
              <a:t>setTimeout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</a:rPr>
              <a:t> () </a:t>
            </a:r>
            <a:r>
              <a:rPr lang="en-US" sz="2000" dirty="0" err="1">
                <a:effectLst/>
              </a:rPr>
              <a:t>vyvolá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funkciu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alebo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vyhodnotí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výraz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zadanom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počte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milisekúnd</a:t>
            </a:r>
            <a:r>
              <a:rPr lang="en-US" sz="2000" dirty="0" smtClean="0">
                <a:effectLst/>
              </a:rPr>
              <a:t>.</a:t>
            </a:r>
            <a:endParaRPr lang="sk-SK" sz="2000" dirty="0" smtClean="0">
              <a:effectLst/>
            </a:endParaRPr>
          </a:p>
          <a:p>
            <a:r>
              <a:rPr lang="sk-SK" sz="2000" dirty="0" smtClean="0">
                <a:effectLst/>
              </a:rPr>
              <a:t>SYNTAX:</a:t>
            </a:r>
          </a:p>
          <a:p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</a:rPr>
              <a:t>setTimeout</a:t>
            </a:r>
            <a:r>
              <a:rPr lang="en-US" sz="2000" dirty="0">
                <a:effectLst/>
              </a:rPr>
              <a:t>(</a:t>
            </a:r>
            <a:r>
              <a:rPr lang="en-US" sz="2000" i="1" dirty="0">
                <a:effectLst/>
              </a:rPr>
              <a:t>function, </a:t>
            </a:r>
            <a:r>
              <a:rPr lang="en-US" sz="2000" i="1" dirty="0" smtClean="0">
                <a:effectLst/>
              </a:rPr>
              <a:t>milliseconds</a:t>
            </a:r>
            <a:r>
              <a:rPr lang="en-US" sz="2000" dirty="0" smtClean="0">
                <a:effectLst/>
              </a:rPr>
              <a:t>)</a:t>
            </a:r>
            <a:endParaRPr lang="sk-SK" sz="2000" dirty="0" smtClean="0">
              <a:effectLst/>
            </a:endParaRPr>
          </a:p>
          <a:p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</a:rPr>
              <a:t>setInterval</a:t>
            </a:r>
            <a:r>
              <a:rPr lang="en-US" sz="2000" dirty="0">
                <a:effectLst/>
              </a:rPr>
              <a:t> ( </a:t>
            </a:r>
            <a:r>
              <a:rPr lang="en-US" sz="2000" i="1" dirty="0" err="1">
                <a:effectLst/>
              </a:rPr>
              <a:t>funkcia</a:t>
            </a:r>
            <a:r>
              <a:rPr lang="en-US" sz="2000" i="1" dirty="0">
                <a:effectLst/>
              </a:rPr>
              <a:t>, </a:t>
            </a:r>
            <a:r>
              <a:rPr lang="en-US" sz="2000" i="1" dirty="0" err="1">
                <a:effectLst/>
              </a:rPr>
              <a:t>milisekundy</a:t>
            </a:r>
            <a:r>
              <a:rPr lang="en-US" sz="2000" dirty="0">
                <a:effectLst/>
              </a:rPr>
              <a:t> ) </a:t>
            </a:r>
            <a:br>
              <a:rPr lang="en-US" sz="2000" dirty="0">
                <a:effectLst/>
              </a:rPr>
            </a:br>
            <a:r>
              <a:rPr lang="en-US" sz="2000" dirty="0" err="1">
                <a:effectLst/>
              </a:rPr>
              <a:t>Rovnaké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ako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setTimeout</a:t>
            </a:r>
            <a:r>
              <a:rPr lang="en-US" sz="2000" dirty="0">
                <a:effectLst/>
              </a:rPr>
              <a:t> (), ale </a:t>
            </a:r>
            <a:r>
              <a:rPr lang="en-US" sz="2000" dirty="0" err="1">
                <a:effectLst/>
              </a:rPr>
              <a:t>opakuje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vykonávanie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funkcie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nepretržite</a:t>
            </a:r>
            <a:r>
              <a:rPr lang="en-US" sz="2000" dirty="0">
                <a:effectLst/>
              </a:rPr>
              <a:t>.</a:t>
            </a:r>
          </a:p>
          <a:p>
            <a:endParaRPr lang="sk-SK" sz="2000" dirty="0">
              <a:effectLst/>
            </a:endParaRPr>
          </a:p>
          <a:p>
            <a:endParaRPr lang="sk-SK" sz="2000" dirty="0" smtClean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endParaRPr lang="sk-SK" sz="2000" dirty="0" smtClean="0">
              <a:effectLst/>
            </a:endParaRPr>
          </a:p>
          <a:p>
            <a:endParaRPr lang="sk-SK" sz="2000" dirty="0" smtClean="0"/>
          </a:p>
          <a:p>
            <a:pPr marL="0" indent="0">
              <a:buNone/>
            </a:pPr>
            <a:endParaRPr lang="sk-SK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216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76256" y="1916832"/>
            <a:ext cx="2612976" cy="3312368"/>
          </a:xfrm>
        </p:spPr>
        <p:txBody>
          <a:bodyPr/>
          <a:lstStyle/>
          <a:p>
            <a:r>
              <a:rPr lang="sk-SK" dirty="0" smtClean="0"/>
              <a:t>Objekt typu DATE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943725" cy="639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745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8460432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348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1038"/>
            <a:ext cx="8820472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627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366963"/>
            <a:ext cx="79914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256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371600"/>
          </a:xfrm>
        </p:spPr>
        <p:txBody>
          <a:bodyPr/>
          <a:lstStyle/>
          <a:p>
            <a:r>
              <a:rPr lang="sk-SK" dirty="0" smtClean="0"/>
              <a:t>Celý </a:t>
            </a:r>
            <a:r>
              <a:rPr lang="sk-SK" dirty="0" err="1" smtClean="0"/>
              <a:t>datum</a:t>
            </a:r>
            <a:r>
              <a:rPr lang="sk-SK" dirty="0" smtClean="0"/>
              <a:t> a čas po slovensky?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32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271828"/>
            <a:ext cx="8892480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402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Toto treba dať do stránok</a:t>
            </a:r>
            <a:endParaRPr lang="sk-SK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9036496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465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Objekt typu MATH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effectLst/>
              </a:rPr>
              <a:t>V JS sa pre generovanie náhodného čísla používa </a:t>
            </a:r>
            <a:r>
              <a:rPr lang="sk-SK" dirty="0" err="1" smtClean="0">
                <a:solidFill>
                  <a:schemeClr val="tx2">
                    <a:lumMod val="75000"/>
                  </a:schemeClr>
                </a:solidFill>
                <a:effectLst/>
              </a:rPr>
              <a:t>Math.random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  <a:effectLst/>
              </a:rPr>
              <a:t>().</a:t>
            </a:r>
          </a:p>
          <a:p>
            <a:r>
              <a:rPr lang="sk-SK" sz="2800" dirty="0">
                <a:effectLst/>
              </a:rPr>
              <a:t>var </a:t>
            </a:r>
            <a:r>
              <a:rPr lang="sk-SK" sz="2800" dirty="0" err="1">
                <a:solidFill>
                  <a:schemeClr val="tx2">
                    <a:lumMod val="75000"/>
                  </a:schemeClr>
                </a:solidFill>
                <a:effectLst/>
              </a:rPr>
              <a:t>nahodne</a:t>
            </a:r>
            <a:r>
              <a:rPr lang="sk-SK" sz="2800" dirty="0">
                <a:effectLst/>
              </a:rPr>
              <a:t> = </a:t>
            </a:r>
            <a:r>
              <a:rPr lang="sk-SK" sz="2800" dirty="0" err="1">
                <a:effectLst/>
              </a:rPr>
              <a:t>Math.random</a:t>
            </a:r>
            <a:r>
              <a:rPr lang="sk-SK" sz="2800" dirty="0" smtClean="0">
                <a:effectLst/>
              </a:rPr>
              <a:t>();generovanie</a:t>
            </a:r>
            <a:endParaRPr lang="sk-SK" dirty="0" smtClean="0">
              <a:effectLst/>
            </a:endParaRPr>
          </a:p>
          <a:p>
            <a:r>
              <a:rPr lang="sk-SK" sz="2800" dirty="0" err="1">
                <a:solidFill>
                  <a:schemeClr val="tx2">
                    <a:lumMod val="75000"/>
                  </a:schemeClr>
                </a:solidFill>
                <a:effectLst/>
              </a:rPr>
              <a:t>nahodne</a:t>
            </a:r>
            <a:r>
              <a:rPr lang="sk-SK" sz="2800" dirty="0">
                <a:effectLst/>
              </a:rPr>
              <a:t> = </a:t>
            </a:r>
            <a:r>
              <a:rPr lang="sk-SK" sz="2800" dirty="0" err="1">
                <a:effectLst/>
              </a:rPr>
              <a:t>Math.floor</a:t>
            </a:r>
            <a:r>
              <a:rPr lang="sk-SK" sz="2800" dirty="0">
                <a:effectLst/>
              </a:rPr>
              <a:t>(</a:t>
            </a:r>
            <a:r>
              <a:rPr lang="sk-SK" sz="2800" dirty="0" err="1">
                <a:solidFill>
                  <a:schemeClr val="tx2">
                    <a:lumMod val="75000"/>
                  </a:schemeClr>
                </a:solidFill>
                <a:effectLst/>
              </a:rPr>
              <a:t>nahodne</a:t>
            </a:r>
            <a:r>
              <a:rPr lang="sk-SK" sz="2800" dirty="0" smtClean="0">
                <a:effectLst/>
              </a:rPr>
              <a:t>);</a:t>
            </a:r>
            <a:r>
              <a:rPr lang="sk-SK" sz="2800" dirty="0" err="1" smtClean="0">
                <a:effectLst/>
              </a:rPr>
              <a:t>zaokruhlovane</a:t>
            </a:r>
            <a:endParaRPr lang="sk-SK" sz="2800" dirty="0" smtClean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r>
              <a:rPr lang="sk-SK" dirty="0">
                <a:effectLst/>
              </a:rPr>
              <a:t>Metóda </a:t>
            </a:r>
            <a:r>
              <a:rPr lang="sk-SK" dirty="0" err="1" smtClean="0">
                <a:solidFill>
                  <a:schemeClr val="tx2">
                    <a:lumMod val="75000"/>
                  </a:schemeClr>
                </a:solidFill>
                <a:effectLst/>
              </a:rPr>
              <a:t>Math.floor</a:t>
            </a:r>
            <a:r>
              <a:rPr lang="sk-SK" dirty="0" smtClean="0">
                <a:effectLst/>
              </a:rPr>
              <a:t> zaokrúhľuje </a:t>
            </a:r>
            <a:r>
              <a:rPr lang="sk-SK" dirty="0">
                <a:effectLst/>
              </a:rPr>
              <a:t>nadol</a:t>
            </a:r>
            <a:endParaRPr lang="en-US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68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48464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75252"/>
            <a:ext cx="889248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595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275040" cy="1371600"/>
          </a:xfrm>
        </p:spPr>
        <p:txBody>
          <a:bodyPr/>
          <a:lstStyle/>
          <a:p>
            <a:pPr algn="l"/>
            <a:r>
              <a:rPr lang="sk-SK" sz="3600" dirty="0" smtClean="0"/>
              <a:t>ÚVOD DO PREMENNÝCH V JS</a:t>
            </a:r>
            <a:endParaRPr lang="en-US" sz="3600" dirty="0"/>
          </a:p>
        </p:txBody>
      </p:sp>
      <p:sp>
        <p:nvSpPr>
          <p:cNvPr id="3" name="BlokTextu 2"/>
          <p:cNvSpPr txBox="1"/>
          <p:nvPr/>
        </p:nvSpPr>
        <p:spPr>
          <a:xfrm>
            <a:off x="539552" y="1700808"/>
            <a:ext cx="82809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2400" dirty="0" smtClean="0"/>
              <a:t>Premenná je </a:t>
            </a:r>
            <a:r>
              <a:rPr lang="sk-SK" sz="2400" dirty="0"/>
              <a:t>miesto v pamäti počítača.  </a:t>
            </a:r>
            <a:endParaRPr lang="sk-SK" sz="2400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2400" dirty="0" smtClean="0"/>
              <a:t>Používame </a:t>
            </a:r>
            <a:r>
              <a:rPr lang="sk-SK" sz="2400" dirty="0"/>
              <a:t>ich k uchovaniu hodnôt s ktorými chceme v programe pracovať.</a:t>
            </a:r>
            <a:endParaRPr lang="en-US" sz="2400" b="1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2400" dirty="0" smtClean="0"/>
              <a:t>Premennú </a:t>
            </a:r>
            <a:r>
              <a:rPr lang="sk-SK" sz="2400" dirty="0"/>
              <a:t>si môžeme predstaviť ako </a:t>
            </a:r>
            <a:r>
              <a:rPr lang="sk-SK" sz="2400" dirty="0" err="1"/>
              <a:t>krabicu</a:t>
            </a:r>
            <a:r>
              <a:rPr lang="sk-SK" sz="2400" dirty="0"/>
              <a:t> s </a:t>
            </a:r>
            <a:r>
              <a:rPr lang="sk-SK" sz="2400" dirty="0" smtClean="0"/>
              <a:t>kartičkami.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2400" dirty="0" smtClean="0"/>
              <a:t> </a:t>
            </a:r>
            <a:r>
              <a:rPr lang="sk-SK" sz="2400" dirty="0"/>
              <a:t>Na </a:t>
            </a:r>
            <a:r>
              <a:rPr lang="sk-SK" sz="2400" dirty="0" smtClean="0"/>
              <a:t>obal napíšeme </a:t>
            </a:r>
            <a:r>
              <a:rPr lang="sk-SK" sz="2400" dirty="0"/>
              <a:t>všeobecný popis </a:t>
            </a:r>
            <a:r>
              <a:rPr lang="sk-SK" sz="2400" dirty="0" smtClean="0"/>
              <a:t>toho čo </a:t>
            </a:r>
            <a:r>
              <a:rPr lang="sk-SK" sz="2400" dirty="0" err="1"/>
              <a:t>krabica</a:t>
            </a:r>
            <a:r>
              <a:rPr lang="sk-SK" sz="2400" dirty="0"/>
              <a:t> obsahuje</a:t>
            </a:r>
            <a:r>
              <a:rPr lang="sk-SK" sz="24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2400" dirty="0" smtClean="0"/>
              <a:t>Na </a:t>
            </a:r>
            <a:r>
              <a:rPr lang="sk-SK" sz="2400" dirty="0"/>
              <a:t>to aby sme si zapamätali obsah </a:t>
            </a:r>
            <a:r>
              <a:rPr lang="sk-SK" sz="2400" dirty="0" err="1"/>
              <a:t>krabice</a:t>
            </a:r>
            <a:r>
              <a:rPr lang="sk-SK" sz="2400" dirty="0"/>
              <a:t> stačí si zapamätať názov </a:t>
            </a:r>
            <a:r>
              <a:rPr lang="sk-SK" sz="2400" dirty="0" smtClean="0"/>
              <a:t>obalu.</a:t>
            </a:r>
            <a:endParaRPr lang="en-US" sz="2400" b="1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/>
          </a:p>
        </p:txBody>
      </p:sp>
      <p:pic>
        <p:nvPicPr>
          <p:cNvPr id="16388" name="Picture 4" descr="Výsledok vyhľadávania obrázkov pre dopyt memory 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726" y="-13693"/>
            <a:ext cx="2466781" cy="19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0928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3"/>
            <a:ext cx="7115175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309944"/>
            <a:ext cx="7756351" cy="158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83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Pokračovať v príkladoch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Str.105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312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úvisiaci obrázo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757" y="356328"/>
            <a:ext cx="1905000" cy="1905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40" y="692696"/>
            <a:ext cx="6282777" cy="575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6830757" y="3212976"/>
            <a:ext cx="177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bmi.html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072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ýsledok vyhľadávania obrázkov pre dopyt googl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54129"/>
            <a:ext cx="19050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4218"/>
            <a:ext cx="54483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974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Grafika </a:t>
            </a:r>
            <a:r>
              <a:rPr lang="sk-SK" dirty="0" err="1" smtClean="0"/>
              <a:t>canvas</a:t>
            </a:r>
            <a:r>
              <a:rPr lang="sk-SK" dirty="0" smtClean="0"/>
              <a:t> </a:t>
            </a:r>
            <a:r>
              <a:rPr lang="sk-SK" dirty="0" err="1" smtClean="0"/>
              <a:t>svg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871736"/>
          </a:xfrm>
        </p:spPr>
        <p:txBody>
          <a:bodyPr/>
          <a:lstStyle/>
          <a:p>
            <a:r>
              <a:rPr lang="sk-SK" dirty="0" smtClean="0">
                <a:hlinkClick r:id="rId2" action="ppaction://hlinkfile"/>
              </a:rPr>
              <a:t>Odkaz na dokument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337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371600"/>
          </a:xfrm>
        </p:spPr>
        <p:txBody>
          <a:bodyPr/>
          <a:lstStyle/>
          <a:p>
            <a:pPr algn="l"/>
            <a:r>
              <a:rPr lang="sk-SK" sz="3600" dirty="0" smtClean="0"/>
              <a:t>             Práce s obrázkami</a:t>
            </a:r>
            <a:br>
              <a:rPr lang="sk-SK" sz="3600" dirty="0" smtClean="0"/>
            </a:br>
            <a:r>
              <a:rPr lang="pl-PL" sz="2400" b="1" dirty="0">
                <a:effectLst/>
              </a:rPr>
              <a:t>animácia</a:t>
            </a:r>
            <a:r>
              <a:rPr lang="pl-PL" sz="3600" b="1" dirty="0">
                <a:effectLst/>
              </a:rPr>
              <a:t/>
            </a:r>
            <a:br>
              <a:rPr lang="pl-PL" sz="3600" b="1" dirty="0">
                <a:effectLst/>
              </a:rPr>
            </a:br>
            <a:r>
              <a:rPr lang="pl-PL" sz="2000" dirty="0">
                <a:effectLst/>
              </a:rPr>
              <a:t>Je založená na opakovanom striedanie obrázkov:</a:t>
            </a:r>
            <a:br>
              <a:rPr lang="pl-PL" sz="2000" dirty="0">
                <a:effectLst/>
              </a:rPr>
            </a:b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44824"/>
            <a:ext cx="8352928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336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734" y="332656"/>
            <a:ext cx="4020426" cy="190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735" y="2402497"/>
            <a:ext cx="4020426" cy="2065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762" y="4698020"/>
            <a:ext cx="2642370" cy="199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299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err="1">
                <a:effectLst/>
              </a:rPr>
              <a:t>Veľmi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často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sa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stretnete</a:t>
            </a:r>
            <a:r>
              <a:rPr lang="en-US" sz="1800" dirty="0">
                <a:effectLst/>
              </a:rPr>
              <a:t> s </a:t>
            </a:r>
            <a:r>
              <a:rPr lang="en-US" sz="1800" dirty="0" err="1">
                <a:effectLst/>
              </a:rPr>
              <a:t>obrázkami</a:t>
            </a:r>
            <a:r>
              <a:rPr lang="en-US" sz="1800" dirty="0">
                <a:effectLst/>
              </a:rPr>
              <a:t>, </a:t>
            </a:r>
            <a:r>
              <a:rPr lang="en-US" sz="1800" dirty="0" err="1">
                <a:effectLst/>
              </a:rPr>
              <a:t>ktoré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sa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po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nabehnutí</a:t>
            </a:r>
            <a:r>
              <a:rPr lang="en-US" sz="1800" dirty="0">
                <a:effectLst/>
              </a:rPr>
              <a:t> </a:t>
            </a:r>
            <a:r>
              <a:rPr lang="en-US" sz="1800" dirty="0" err="1" smtClean="0">
                <a:effectLst/>
              </a:rPr>
              <a:t>myš</a:t>
            </a:r>
            <a:r>
              <a:rPr lang="sk-SK" sz="1800" dirty="0" err="1" smtClean="0">
                <a:effectLst/>
              </a:rPr>
              <a:t>ou</a:t>
            </a:r>
            <a:r>
              <a:rPr lang="en-US" sz="1800" dirty="0" smtClean="0">
                <a:effectLst/>
              </a:rPr>
              <a:t> </a:t>
            </a:r>
            <a:r>
              <a:rPr lang="en-US" sz="1800" dirty="0" err="1" smtClean="0">
                <a:effectLst/>
              </a:rPr>
              <a:t>zmen</a:t>
            </a:r>
            <a:r>
              <a:rPr lang="sk-SK" sz="1800" dirty="0" err="1" smtClean="0">
                <a:effectLst/>
              </a:rPr>
              <a:t>ia</a:t>
            </a:r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604448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834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764704"/>
            <a:ext cx="20383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467" y="3429000"/>
            <a:ext cx="197167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814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ZADANIE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727720"/>
          </a:xfrm>
        </p:spPr>
        <p:txBody>
          <a:bodyPr/>
          <a:lstStyle/>
          <a:p>
            <a:pPr marL="0" indent="0">
              <a:buNone/>
            </a:pPr>
            <a:r>
              <a:rPr lang="sk-SK" smtClean="0"/>
              <a:t>Vypracujte material o Javascripte</a:t>
            </a:r>
          </a:p>
          <a:p>
            <a:pPr marL="0" indent="0">
              <a:buNone/>
            </a:pPr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827584" y="3212976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smtClean="0">
                <a:hlinkClick r:id="rId2" action="ppaction://hlinkfile"/>
              </a:rPr>
              <a:t>zadanie1 JAVASCRIPT\index.html</a:t>
            </a:r>
            <a:endParaRPr lang="sk-SK" sz="3200"/>
          </a:p>
        </p:txBody>
      </p:sp>
    </p:spTree>
    <p:extLst>
      <p:ext uri="{BB962C8B-B14F-4D97-AF65-F5344CB8AC3E}">
        <p14:creationId xmlns:p14="http://schemas.microsoft.com/office/powerpoint/2010/main" val="122803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ýsledok vyhľadávania obrázkov pre dopyt memory vari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296150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1907704" y="33265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LOKALIZÁCIA  PREMENNEJ  x V </a:t>
            </a:r>
            <a:r>
              <a:rPr lang="sk-SK" dirty="0" err="1" smtClean="0"/>
              <a:t>PAMäTI</a:t>
            </a:r>
            <a:r>
              <a:rPr lang="sk-SK" dirty="0" smtClean="0"/>
              <a:t>  POČÍTAČA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88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ešte 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Žeby </a:t>
            </a:r>
            <a:r>
              <a:rPr lang="sk-SK" dirty="0" err="1" smtClean="0"/>
              <a:t>ajax</a:t>
            </a:r>
            <a:endParaRPr lang="sk-SK" dirty="0" smtClean="0"/>
          </a:p>
          <a:p>
            <a:r>
              <a:rPr lang="sk-SK" dirty="0" err="1" smtClean="0"/>
              <a:t>jQUERY</a:t>
            </a:r>
            <a:endParaRPr lang="sk-SK" dirty="0" smtClean="0"/>
          </a:p>
          <a:p>
            <a:r>
              <a:rPr lang="sk-SK" smtClean="0"/>
              <a:t>bootstrap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417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79512" y="438944"/>
            <a:ext cx="8229600" cy="1371600"/>
          </a:xfrm>
        </p:spPr>
        <p:txBody>
          <a:bodyPr/>
          <a:lstStyle/>
          <a:p>
            <a:r>
              <a:rPr lang="sk-SK" sz="3600" dirty="0">
                <a:effectLst/>
              </a:rPr>
              <a:t>Zásady tvorby a použitia premennej</a:t>
            </a:r>
            <a:r>
              <a:rPr lang="en-US" sz="3600" b="1" dirty="0">
                <a:effectLst/>
              </a:rPr>
              <a:t/>
            </a:r>
            <a:br>
              <a:rPr lang="en-US" sz="3600" b="1" dirty="0">
                <a:effectLst/>
              </a:rPr>
            </a:br>
            <a:endParaRPr lang="en-US" sz="3600" dirty="0">
              <a:effectLst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569062" y="1484784"/>
            <a:ext cx="806489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k-SK" dirty="0"/>
              <a:t>Pri prvom použití premennej použijeme slovíčko </a:t>
            </a:r>
            <a:r>
              <a:rPr lang="sk-SK" dirty="0">
                <a:solidFill>
                  <a:schemeClr val="tx2">
                    <a:lumMod val="50000"/>
                  </a:schemeClr>
                </a:solidFill>
              </a:rPr>
              <a:t>var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k-SK" dirty="0"/>
              <a:t>V </a:t>
            </a:r>
            <a:r>
              <a:rPr lang="sk-SK" dirty="0" err="1"/>
              <a:t>javascripte</a:t>
            </a:r>
            <a:r>
              <a:rPr lang="sk-SK" dirty="0"/>
              <a:t> sa pri premenných rozlišujú malé a </a:t>
            </a:r>
            <a:r>
              <a:rPr lang="sk-SK" dirty="0" err="1"/>
              <a:t>veľke</a:t>
            </a:r>
            <a:r>
              <a:rPr lang="sk-SK" dirty="0"/>
              <a:t> </a:t>
            </a:r>
            <a:r>
              <a:rPr lang="sk-SK" dirty="0" smtClean="0"/>
              <a:t>písmená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k-SK" dirty="0"/>
              <a:t>Pri voľbe </a:t>
            </a:r>
            <a:r>
              <a:rPr lang="sk-SK" dirty="0" err="1"/>
              <a:t>premených</a:t>
            </a:r>
            <a:r>
              <a:rPr lang="sk-SK" dirty="0"/>
              <a:t> </a:t>
            </a:r>
            <a:r>
              <a:rPr lang="sk-SK" dirty="0" smtClean="0"/>
              <a:t>môžeme </a:t>
            </a:r>
            <a:r>
              <a:rPr lang="sk-SK" dirty="0"/>
              <a:t>použiť číslice a </a:t>
            </a:r>
            <a:r>
              <a:rPr lang="sk-SK" dirty="0" err="1"/>
              <a:t>podtržítko</a:t>
            </a:r>
            <a:r>
              <a:rPr lang="sk-SK" dirty="0"/>
              <a:t> </a:t>
            </a:r>
            <a:r>
              <a:rPr lang="sk-SK" dirty="0" smtClean="0">
                <a:solidFill>
                  <a:schemeClr val="tx2">
                    <a:lumMod val="50000"/>
                  </a:schemeClr>
                </a:solidFill>
              </a:rPr>
              <a:t>_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k-SK" dirty="0"/>
              <a:t>Na začiatku mena premennej nesmie byť </a:t>
            </a:r>
            <a:r>
              <a:rPr lang="sk-SK" dirty="0" smtClean="0"/>
              <a:t>číslo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k-SK" dirty="0"/>
              <a:t>Vyberať pre mená premennej výstižné </a:t>
            </a:r>
            <a:r>
              <a:rPr lang="sk-SK" dirty="0" smtClean="0"/>
              <a:t>názvy podľa obsahu ktorý majú miesť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k-SK" dirty="0"/>
              <a:t>V mene premennej sa nesmie použiť medzera ani pomlčku</a:t>
            </a:r>
            <a:endParaRPr lang="en-US" b="1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k-SK" dirty="0"/>
              <a:t>Vyvarujte sa použitiu diakritiky v názve premennej</a:t>
            </a:r>
            <a:endParaRPr lang="en-US" b="1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k-SK" dirty="0"/>
              <a:t>Ak sme už označili premennú slovíčkom var nemusíme ho pri </a:t>
            </a:r>
            <a:r>
              <a:rPr lang="sk-SK" dirty="0" err="1"/>
              <a:t>daľšom</a:t>
            </a:r>
            <a:r>
              <a:rPr lang="sk-SK" dirty="0"/>
              <a:t> použití </a:t>
            </a:r>
            <a:r>
              <a:rPr lang="sk-SK" dirty="0" smtClean="0"/>
              <a:t>používať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p:pic>
        <p:nvPicPr>
          <p:cNvPr id="9218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980728"/>
            <a:ext cx="1071562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5792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79512" y="125832"/>
            <a:ext cx="8229600" cy="1371600"/>
          </a:xfrm>
        </p:spPr>
        <p:txBody>
          <a:bodyPr/>
          <a:lstStyle/>
          <a:p>
            <a:r>
              <a:rPr lang="sk-SK" sz="3600" dirty="0" smtClean="0">
                <a:effectLst/>
              </a:rPr>
              <a:t>Príklady deklarovania premennej</a:t>
            </a:r>
            <a:endParaRPr lang="en-US" sz="3600" dirty="0">
              <a:effectLst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645752" y="1124744"/>
            <a:ext cx="8064896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dirty="0" smtClean="0">
                <a:solidFill>
                  <a:srgbClr val="00B0F0"/>
                </a:solidFill>
              </a:rPr>
              <a:t>Toto je správne: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k-SK" dirty="0" smtClean="0"/>
              <a:t>Koblihy1,male_koblihy</a:t>
            </a:r>
            <a:endParaRPr lang="en-US" b="1" dirty="0" smtClean="0"/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k-SK" dirty="0" smtClean="0"/>
              <a:t> Kobli1ha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k-SK" dirty="0" err="1" smtClean="0"/>
              <a:t>vyskaStromu,vyska_stromu</a:t>
            </a:r>
            <a:endParaRPr lang="sk-SK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k-SK" dirty="0" smtClean="0"/>
              <a:t>Polomer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k-SK" dirty="0" err="1" smtClean="0"/>
              <a:t>Sirka</a:t>
            </a:r>
            <a:endParaRPr lang="sk-SK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k-SK" dirty="0" err="1" smtClean="0"/>
              <a:t>Strana_A</a:t>
            </a:r>
            <a:endParaRPr lang="sk-SK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sk-SK" b="1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k-SK" b="1" dirty="0" smtClean="0">
                <a:solidFill>
                  <a:srgbClr val="00B0F0"/>
                </a:solidFill>
              </a:rPr>
              <a:t>A toto  je neprávne: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k-SK" dirty="0"/>
              <a:t>1kobliha</a:t>
            </a:r>
            <a:endParaRPr lang="en-US" b="1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k-SK" dirty="0" err="1"/>
              <a:t>Vyska</a:t>
            </a:r>
            <a:r>
              <a:rPr lang="sk-SK" dirty="0"/>
              <a:t>  </a:t>
            </a:r>
            <a:r>
              <a:rPr lang="sk-SK" dirty="0" err="1" smtClean="0"/>
              <a:t>stromu,vyska-stromu</a:t>
            </a:r>
            <a:endParaRPr lang="sk-SK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k-SK" dirty="0" err="1"/>
              <a:t>výškaStromu</a:t>
            </a:r>
            <a:endParaRPr lang="en-US" b="1" dirty="0"/>
          </a:p>
          <a:p>
            <a:pPr lvl="0">
              <a:lnSpc>
                <a:spcPct val="150000"/>
              </a:lnSpc>
            </a:pPr>
            <a:endParaRPr lang="en-US" b="1" dirty="0"/>
          </a:p>
        </p:txBody>
      </p:sp>
      <p:pic>
        <p:nvPicPr>
          <p:cNvPr id="10242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40768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624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79512" y="438944"/>
            <a:ext cx="8229600" cy="1371600"/>
          </a:xfrm>
        </p:spPr>
        <p:txBody>
          <a:bodyPr/>
          <a:lstStyle/>
          <a:p>
            <a:r>
              <a:rPr lang="sk-SK" sz="3600" dirty="0" smtClean="0">
                <a:effectLst/>
              </a:rPr>
              <a:t>Typy premennej</a:t>
            </a:r>
            <a:r>
              <a:rPr lang="en-US" sz="3600" b="1" dirty="0">
                <a:effectLst/>
              </a:rPr>
              <a:t/>
            </a:r>
            <a:br>
              <a:rPr lang="en-US" sz="3600" b="1" dirty="0">
                <a:effectLst/>
              </a:rPr>
            </a:br>
            <a:endParaRPr lang="en-US" sz="3600" dirty="0">
              <a:effectLst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651861" y="3573016"/>
            <a:ext cx="8064896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k-SK" b="1" dirty="0"/>
              <a:t> </a:t>
            </a:r>
            <a:r>
              <a:rPr lang="sk-SK" dirty="0" smtClean="0"/>
              <a:t>Číselná </a:t>
            </a:r>
            <a:r>
              <a:rPr lang="sk-SK" dirty="0" err="1" smtClean="0"/>
              <a:t>premenná-obsahuje</a:t>
            </a:r>
            <a:r>
              <a:rPr lang="sk-SK" dirty="0" smtClean="0"/>
              <a:t> celé alebo reálne číslo(12,1.44)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sk-SK" dirty="0" err="1" smtClean="0"/>
              <a:t>Reťazcová</a:t>
            </a:r>
            <a:r>
              <a:rPr lang="sk-SK" dirty="0" smtClean="0"/>
              <a:t> </a:t>
            </a:r>
            <a:r>
              <a:rPr lang="sk-SK" dirty="0" err="1" smtClean="0"/>
              <a:t>premenná-obsahuje</a:t>
            </a:r>
            <a:r>
              <a:rPr lang="sk-SK" dirty="0" smtClean="0"/>
              <a:t> text(TOTO je text v </a:t>
            </a:r>
            <a:r>
              <a:rPr lang="sk-SK" dirty="0" err="1" smtClean="0"/>
              <a:t>reťazcovej</a:t>
            </a:r>
            <a:r>
              <a:rPr lang="sk-SK" dirty="0" smtClean="0"/>
              <a:t> premennej)</a:t>
            </a:r>
          </a:p>
          <a:p>
            <a:pPr>
              <a:lnSpc>
                <a:spcPct val="150000"/>
              </a:lnSpc>
            </a:pPr>
            <a:endParaRPr lang="sk-SK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cs-CZ" dirty="0" smtClean="0"/>
              <a:t>Logická </a:t>
            </a:r>
            <a:r>
              <a:rPr lang="cs-CZ" dirty="0" err="1" smtClean="0"/>
              <a:t>premnná</a:t>
            </a:r>
            <a:r>
              <a:rPr lang="cs-CZ" dirty="0" smtClean="0"/>
              <a:t>-obsahuje </a:t>
            </a:r>
            <a:r>
              <a:rPr lang="cs-CZ" dirty="0" err="1" smtClean="0"/>
              <a:t>logickú</a:t>
            </a:r>
            <a:r>
              <a:rPr lang="cs-CZ" dirty="0" smtClean="0"/>
              <a:t> hodnotu (TRUE,FALSE)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971600" y="141277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BlokTextu 6"/>
          <p:cNvSpPr txBox="1"/>
          <p:nvPr/>
        </p:nvSpPr>
        <p:spPr>
          <a:xfrm>
            <a:off x="651861" y="1407027"/>
            <a:ext cx="71604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k-SK" i="1" dirty="0"/>
              <a:t>V </a:t>
            </a:r>
            <a:r>
              <a:rPr lang="sk-SK" i="1" dirty="0" err="1"/>
              <a:t>javascripte</a:t>
            </a:r>
            <a:r>
              <a:rPr lang="sk-SK" i="1" dirty="0"/>
              <a:t> nie je potrebné deklarovať typ premennej</a:t>
            </a:r>
            <a:r>
              <a:rPr lang="sk-SK" i="1" dirty="0" smtClean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sk-SK" i="1" dirty="0"/>
          </a:p>
          <a:p>
            <a:pPr marL="285750" indent="-285750">
              <a:buFont typeface="Wingdings" pitchFamily="2" charset="2"/>
              <a:buChar char="Ø"/>
            </a:pPr>
            <a:r>
              <a:rPr lang="sk-SK" i="1" dirty="0"/>
              <a:t>JS sám určí či ide o </a:t>
            </a:r>
            <a:r>
              <a:rPr lang="sk-SK" i="1" dirty="0" err="1"/>
              <a:t>číslo,text</a:t>
            </a:r>
            <a:r>
              <a:rPr lang="sk-SK" i="1" dirty="0"/>
              <a:t> alebo logickú premennú  podľa obsahu </a:t>
            </a:r>
            <a:r>
              <a:rPr lang="sk-SK" i="1" dirty="0" smtClean="0"/>
              <a:t>,aký  </a:t>
            </a:r>
            <a:r>
              <a:rPr lang="sk-SK" i="1" smtClean="0"/>
              <a:t>jej  priradíme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k-SK" b="1" i="1" smtClean="0"/>
              <a:t>JS rozoznáva  tieto typy premenných:</a:t>
            </a:r>
            <a:endParaRPr lang="en-US" b="1" dirty="0"/>
          </a:p>
          <a:p>
            <a:endParaRPr lang="en-US" dirty="0"/>
          </a:p>
        </p:txBody>
      </p:sp>
      <p:pic>
        <p:nvPicPr>
          <p:cNvPr id="8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008" y="168692"/>
            <a:ext cx="1482749" cy="19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123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/>
          <p:nvPr/>
        </p:nvSpPr>
        <p:spPr>
          <a:xfrm>
            <a:off x="899592" y="436021"/>
            <a:ext cx="7414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dirty="0" smtClean="0"/>
              <a:t>ARITMETICKÉ OPERÁTORY PRE ČÍSELNÉ PREMENNÉ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96" y="1384093"/>
            <a:ext cx="6244392" cy="427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84093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597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/>
          <p:nvPr/>
        </p:nvSpPr>
        <p:spPr>
          <a:xfrm>
            <a:off x="899592" y="436021"/>
            <a:ext cx="6859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dirty="0" smtClean="0"/>
              <a:t>OPERÁTORY PRIRADENIA </a:t>
            </a:r>
            <a:r>
              <a:rPr lang="sk-SK" sz="2400" dirty="0" err="1" smtClean="0"/>
              <a:t>HODNôT</a:t>
            </a:r>
            <a:r>
              <a:rPr lang="sk-SK" sz="2400" dirty="0" smtClean="0"/>
              <a:t> PREMENNÝM</a:t>
            </a:r>
            <a:endParaRPr lang="en-US" sz="2400" dirty="0"/>
          </a:p>
        </p:txBody>
      </p:sp>
      <p:pic>
        <p:nvPicPr>
          <p:cNvPr id="8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980728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64103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639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79512" y="438944"/>
            <a:ext cx="8229600" cy="1371600"/>
          </a:xfrm>
        </p:spPr>
        <p:txBody>
          <a:bodyPr/>
          <a:lstStyle/>
          <a:p>
            <a:r>
              <a:rPr lang="sk-SK" sz="3600" b="1" dirty="0" smtClean="0">
                <a:effectLst/>
              </a:rPr>
              <a:t>Čo platí o premenných</a:t>
            </a:r>
            <a:r>
              <a:rPr lang="en-US" sz="3600" b="1" dirty="0">
                <a:effectLst/>
              </a:rPr>
              <a:t/>
            </a:r>
            <a:br>
              <a:rPr lang="en-US" sz="3600" b="1" dirty="0">
                <a:effectLst/>
              </a:rPr>
            </a:br>
            <a:endParaRPr lang="en-US" sz="3600" dirty="0">
              <a:effectLst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467544" y="1597442"/>
            <a:ext cx="8064896" cy="49552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k-SK" sz="2000" dirty="0" smtClean="0"/>
              <a:t>Premenná pred prvým použitím musí byť definovaná pomocou slova </a:t>
            </a:r>
            <a:r>
              <a:rPr lang="sk-SK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var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err="1" smtClean="0"/>
              <a:t>Pri</a:t>
            </a:r>
            <a:r>
              <a:rPr lang="en-US" sz="2000" dirty="0" smtClean="0"/>
              <a:t> </a:t>
            </a:r>
            <a:r>
              <a:rPr lang="en-US" sz="2000" dirty="0" err="1"/>
              <a:t>pridávaní</a:t>
            </a:r>
            <a:r>
              <a:rPr lang="en-US" sz="2000" dirty="0"/>
              <a:t> </a:t>
            </a:r>
            <a:r>
              <a:rPr lang="en-US" sz="2000" dirty="0" err="1"/>
              <a:t>čísla</a:t>
            </a:r>
            <a:r>
              <a:rPr lang="en-US" sz="2000" dirty="0"/>
              <a:t> </a:t>
            </a:r>
            <a:r>
              <a:rPr lang="sk-SK" sz="2000" dirty="0" smtClean="0"/>
              <a:t>ku</a:t>
            </a:r>
            <a:r>
              <a:rPr lang="en-US" sz="2000" dirty="0" smtClean="0"/>
              <a:t> </a:t>
            </a:r>
            <a:r>
              <a:rPr lang="en-US" sz="2000" dirty="0" err="1" smtClean="0"/>
              <a:t>reťazc</a:t>
            </a:r>
            <a:r>
              <a:rPr lang="sk-SK" sz="2000" dirty="0" smtClean="0"/>
              <a:t>u</a:t>
            </a:r>
            <a:r>
              <a:rPr lang="en-US" sz="2000" dirty="0" smtClean="0"/>
              <a:t> </a:t>
            </a:r>
            <a:r>
              <a:rPr lang="en-US" sz="2000" dirty="0" err="1"/>
              <a:t>bude</a:t>
            </a:r>
            <a:r>
              <a:rPr lang="en-US" sz="2000" dirty="0"/>
              <a:t> </a:t>
            </a:r>
            <a:r>
              <a:rPr lang="en-US" sz="2000" dirty="0" err="1"/>
              <a:t>kód</a:t>
            </a:r>
            <a:r>
              <a:rPr lang="en-US" sz="2000" dirty="0"/>
              <a:t> JavaScript </a:t>
            </a:r>
            <a:r>
              <a:rPr lang="en-US" sz="2000" dirty="0" err="1"/>
              <a:t>považovať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reťazec</a:t>
            </a:r>
            <a:r>
              <a:rPr lang="en-US" sz="2000" dirty="0" smtClean="0"/>
              <a:t>.</a:t>
            </a:r>
            <a:endParaRPr lang="sk-SK" sz="2000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sk-SK" sz="2000" dirty="0" smtClean="0"/>
              <a:t>J</a:t>
            </a:r>
            <a:r>
              <a:rPr lang="en-US" sz="2000" dirty="0" err="1" smtClean="0"/>
              <a:t>avaScript</a:t>
            </a:r>
            <a:r>
              <a:rPr lang="en-US" sz="2000" dirty="0" smtClean="0"/>
              <a:t> </a:t>
            </a:r>
            <a:r>
              <a:rPr lang="en-US" sz="2000" dirty="0" err="1"/>
              <a:t>hodnotí</a:t>
            </a:r>
            <a:r>
              <a:rPr lang="en-US" sz="2000" dirty="0"/>
              <a:t> </a:t>
            </a:r>
            <a:r>
              <a:rPr lang="en-US" sz="2000" dirty="0" err="1"/>
              <a:t>výrazy</a:t>
            </a:r>
            <a:r>
              <a:rPr lang="en-US" sz="2000" dirty="0"/>
              <a:t> </a:t>
            </a:r>
            <a:r>
              <a:rPr lang="en-US" sz="2000" dirty="0" err="1"/>
              <a:t>zľava</a:t>
            </a:r>
            <a:r>
              <a:rPr lang="en-US" sz="2000" dirty="0"/>
              <a:t> </a:t>
            </a:r>
            <a:r>
              <a:rPr lang="en-US" sz="2000" dirty="0" err="1"/>
              <a:t>doprava</a:t>
            </a:r>
            <a:r>
              <a:rPr lang="en-US" sz="2000" dirty="0" smtClean="0"/>
              <a:t>.</a:t>
            </a:r>
            <a:endParaRPr lang="sk-SK" sz="2000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000" dirty="0"/>
              <a:t>JavaScript </a:t>
            </a:r>
            <a:r>
              <a:rPr lang="en-US" sz="2000" dirty="0" err="1"/>
              <a:t>má</a:t>
            </a:r>
            <a:r>
              <a:rPr lang="en-US" sz="2000" dirty="0"/>
              <a:t> </a:t>
            </a:r>
            <a:r>
              <a:rPr lang="en-US" sz="2000" dirty="0" err="1"/>
              <a:t>dynamické</a:t>
            </a:r>
            <a:r>
              <a:rPr lang="en-US" sz="2000" dirty="0"/>
              <a:t> </a:t>
            </a:r>
            <a:r>
              <a:rPr lang="en-US" sz="2000" dirty="0" err="1"/>
              <a:t>typy</a:t>
            </a:r>
            <a:r>
              <a:rPr lang="en-US" sz="2000" dirty="0"/>
              <a:t>. To </a:t>
            </a:r>
            <a:r>
              <a:rPr lang="en-US" sz="2000" dirty="0" err="1"/>
              <a:t>znamená</a:t>
            </a:r>
            <a:r>
              <a:rPr lang="en-US" sz="2000" dirty="0"/>
              <a:t>, </a:t>
            </a:r>
            <a:r>
              <a:rPr lang="en-US" sz="2000" dirty="0" err="1"/>
              <a:t>že</a:t>
            </a:r>
            <a:r>
              <a:rPr lang="en-US" sz="2000" dirty="0"/>
              <a:t> </a:t>
            </a:r>
            <a:r>
              <a:rPr lang="en-US" sz="2000" dirty="0" err="1"/>
              <a:t>rovnakú</a:t>
            </a:r>
            <a:r>
              <a:rPr lang="en-US" sz="2000" dirty="0"/>
              <a:t> </a:t>
            </a:r>
            <a:r>
              <a:rPr lang="en-US" sz="2000" dirty="0" err="1"/>
              <a:t>premennú</a:t>
            </a:r>
            <a:r>
              <a:rPr lang="en-US" sz="2000" dirty="0"/>
              <a:t> je </a:t>
            </a:r>
            <a:r>
              <a:rPr lang="en-US" sz="2000" dirty="0" err="1"/>
              <a:t>možné</a:t>
            </a:r>
            <a:r>
              <a:rPr lang="en-US" sz="2000" dirty="0"/>
              <a:t> </a:t>
            </a:r>
            <a:r>
              <a:rPr lang="en-US" sz="2000" dirty="0" err="1"/>
              <a:t>použiť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uchovávanie</a:t>
            </a:r>
            <a:r>
              <a:rPr lang="en-US" sz="2000" dirty="0"/>
              <a:t> </a:t>
            </a:r>
            <a:r>
              <a:rPr lang="en-US" sz="2000" dirty="0" err="1"/>
              <a:t>rôznych</a:t>
            </a:r>
            <a:r>
              <a:rPr lang="en-US" sz="2000" dirty="0"/>
              <a:t> </a:t>
            </a:r>
            <a:r>
              <a:rPr lang="en-US" sz="2000" dirty="0" err="1"/>
              <a:t>typov</a:t>
            </a:r>
            <a:r>
              <a:rPr lang="en-US" sz="2000" dirty="0"/>
              <a:t> </a:t>
            </a:r>
            <a:r>
              <a:rPr lang="en-US" sz="2000" dirty="0" err="1" smtClean="0"/>
              <a:t>údajov</a:t>
            </a:r>
            <a:endParaRPr lang="sk-SK" sz="2000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sk-SK" sz="2000" dirty="0" smtClean="0"/>
              <a:t>Na zadanie reťazca do premennej jednoduché alebo</a:t>
            </a:r>
            <a:r>
              <a:rPr lang="en-US" sz="2000" dirty="0" smtClean="0"/>
              <a:t> </a:t>
            </a:r>
            <a:r>
              <a:rPr lang="en-US" sz="2000" dirty="0" err="1"/>
              <a:t>dvojité</a:t>
            </a:r>
            <a:r>
              <a:rPr lang="en-US" sz="2000" dirty="0"/>
              <a:t> </a:t>
            </a:r>
            <a:r>
              <a:rPr lang="en-US" sz="2000" dirty="0" err="1" smtClean="0"/>
              <a:t>úvodzovky</a:t>
            </a:r>
            <a:r>
              <a:rPr lang="sk-SK" sz="2000" b="1" dirty="0"/>
              <a:t> </a:t>
            </a:r>
            <a:endParaRPr lang="sk-SK" sz="2000" b="1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000" dirty="0" err="1"/>
              <a:t>Čísla</a:t>
            </a:r>
            <a:r>
              <a:rPr lang="en-US" sz="2000" dirty="0"/>
              <a:t> je </a:t>
            </a:r>
            <a:r>
              <a:rPr lang="en-US" sz="2000" dirty="0" err="1"/>
              <a:t>možné</a:t>
            </a:r>
            <a:r>
              <a:rPr lang="en-US" sz="2000" dirty="0"/>
              <a:t> </a:t>
            </a:r>
            <a:r>
              <a:rPr lang="en-US" sz="2000" dirty="0" err="1"/>
              <a:t>písať</a:t>
            </a:r>
            <a:r>
              <a:rPr lang="en-US" sz="2000" dirty="0"/>
              <a:t> s </a:t>
            </a:r>
            <a:r>
              <a:rPr lang="en-US" sz="2000" dirty="0" err="1"/>
              <a:t>alebo</a:t>
            </a:r>
            <a:r>
              <a:rPr lang="en-US" sz="2000" dirty="0"/>
              <a:t> </a:t>
            </a:r>
            <a:r>
              <a:rPr lang="en-US" sz="2000" dirty="0" err="1"/>
              <a:t>bez</a:t>
            </a:r>
            <a:r>
              <a:rPr lang="en-US" sz="2000" dirty="0"/>
              <a:t> </a:t>
            </a:r>
            <a:r>
              <a:rPr lang="en-US" sz="2000" dirty="0" err="1"/>
              <a:t>desatinných</a:t>
            </a:r>
            <a:r>
              <a:rPr lang="en-US" sz="2000" dirty="0"/>
              <a:t> </a:t>
            </a:r>
            <a:r>
              <a:rPr lang="en-US" sz="2000" dirty="0" err="1" smtClean="0"/>
              <a:t>čísel</a:t>
            </a:r>
            <a:endParaRPr lang="sk-SK" sz="2000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sk-SK" sz="2000" dirty="0" smtClean="0"/>
              <a:t>Premenné typu </a:t>
            </a:r>
            <a:r>
              <a:rPr lang="en-US" sz="2000" dirty="0" smtClean="0"/>
              <a:t>Boole</a:t>
            </a:r>
            <a:r>
              <a:rPr lang="sk-SK" sz="2000" dirty="0" err="1" smtClean="0"/>
              <a:t>an</a:t>
            </a:r>
            <a:r>
              <a:rPr lang="en-US" sz="2000" dirty="0" smtClean="0"/>
              <a:t> </a:t>
            </a:r>
            <a:r>
              <a:rPr lang="en-US" sz="2000" dirty="0" err="1"/>
              <a:t>môžu</a:t>
            </a:r>
            <a:r>
              <a:rPr lang="en-US" sz="2000" dirty="0"/>
              <a:t> </a:t>
            </a:r>
            <a:r>
              <a:rPr lang="en-US" sz="2000" dirty="0" err="1"/>
              <a:t>mať</a:t>
            </a:r>
            <a:r>
              <a:rPr lang="en-US" sz="2000" dirty="0"/>
              <a:t> </a:t>
            </a:r>
            <a:r>
              <a:rPr lang="en-US" sz="2000" dirty="0" err="1"/>
              <a:t>iba</a:t>
            </a:r>
            <a:r>
              <a:rPr lang="en-US" sz="2000" dirty="0"/>
              <a:t> </a:t>
            </a:r>
            <a:r>
              <a:rPr lang="en-US" sz="2000" dirty="0" err="1"/>
              <a:t>dve</a:t>
            </a:r>
            <a:r>
              <a:rPr lang="en-US" sz="2000" dirty="0"/>
              <a:t> </a:t>
            </a:r>
            <a:r>
              <a:rPr lang="en-US" sz="2000" dirty="0" err="1"/>
              <a:t>hodnoty</a:t>
            </a:r>
            <a:r>
              <a:rPr lang="en-US" sz="2000" dirty="0"/>
              <a:t>: true </a:t>
            </a:r>
            <a:r>
              <a:rPr lang="en-US" sz="2000" dirty="0" err="1"/>
              <a:t>alebo</a:t>
            </a:r>
            <a:r>
              <a:rPr lang="en-US" sz="2000" dirty="0"/>
              <a:t> false</a:t>
            </a:r>
            <a:r>
              <a:rPr lang="en-US" sz="2000" dirty="0" smtClean="0"/>
              <a:t>.</a:t>
            </a:r>
            <a:endParaRPr lang="sk-SK" sz="2000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000" dirty="0" smtClean="0"/>
              <a:t>V</a:t>
            </a:r>
            <a:r>
              <a:rPr lang="sk-SK" sz="2000" dirty="0" smtClean="0"/>
              <a:t> premennej bez hodnoty je táto premenná nedefinovaná ani čo do hodnoty ani čo do typu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000" dirty="0" err="1"/>
              <a:t>Polia</a:t>
            </a:r>
            <a:r>
              <a:rPr lang="en-US" sz="2000" dirty="0"/>
              <a:t> </a:t>
            </a:r>
            <a:r>
              <a:rPr lang="en-US" sz="2000" dirty="0" smtClean="0"/>
              <a:t>JavaScript</a:t>
            </a:r>
            <a:r>
              <a:rPr lang="sk-SK" sz="2000" dirty="0" smtClean="0"/>
              <a:t>u</a:t>
            </a:r>
            <a:r>
              <a:rPr lang="en-US" sz="2000" dirty="0" smtClean="0"/>
              <a:t> </a:t>
            </a:r>
            <a:r>
              <a:rPr lang="en-US" sz="2000" dirty="0" err="1"/>
              <a:t>sú</a:t>
            </a:r>
            <a:r>
              <a:rPr lang="en-US" sz="2000" dirty="0"/>
              <a:t> </a:t>
            </a:r>
            <a:r>
              <a:rPr lang="en-US" sz="2000" dirty="0" err="1"/>
              <a:t>napísané</a:t>
            </a:r>
            <a:r>
              <a:rPr lang="en-US" sz="2000" dirty="0"/>
              <a:t> s </a:t>
            </a:r>
            <a:r>
              <a:rPr lang="en-US" sz="2000" dirty="0" err="1"/>
              <a:t>hranatými</a:t>
            </a:r>
            <a:r>
              <a:rPr lang="en-US" sz="2000" dirty="0"/>
              <a:t> </a:t>
            </a:r>
            <a:r>
              <a:rPr lang="en-US" sz="2000" dirty="0" err="1"/>
              <a:t>zátvorkami</a:t>
            </a:r>
            <a:r>
              <a:rPr lang="en-US" sz="2000" dirty="0"/>
              <a:t>.</a:t>
            </a:r>
            <a:endParaRPr lang="sk-SK" sz="2000" dirty="0" smtClean="0"/>
          </a:p>
          <a:p>
            <a:pPr marL="285750" indent="-285750" algn="just">
              <a:buFont typeface="Wingdings" pitchFamily="2" charset="2"/>
              <a:buChar char="Ø"/>
            </a:pPr>
            <a:endParaRPr lang="en-US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971600" y="141277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68692"/>
            <a:ext cx="1071563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7555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/>
              <a:t>JavaScript ­ Vstup a výstup </a:t>
            </a:r>
            <a:r>
              <a:rPr lang="sk-SK" sz="4000" smtClean="0"/>
              <a:t>údajov</a:t>
            </a:r>
            <a:endParaRPr lang="sk-SK" sz="400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51856"/>
          </a:xfrm>
        </p:spPr>
        <p:txBody>
          <a:bodyPr/>
          <a:lstStyle/>
          <a:p>
            <a:r>
              <a:rPr lang="sk-SK" sz="2400" dirty="0" smtClean="0"/>
              <a:t>Vstup údajov</a:t>
            </a:r>
          </a:p>
          <a:p>
            <a:pPr marL="0" indent="0">
              <a:buNone/>
            </a:pPr>
            <a:r>
              <a:rPr lang="sk-SK" sz="2400" dirty="0"/>
              <a:t>	</a:t>
            </a:r>
            <a:r>
              <a:rPr lang="sk-SK" sz="2400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prompt</a:t>
            </a:r>
            <a:endParaRPr lang="sk-SK" sz="2400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sk-SK" sz="2400" dirty="0"/>
              <a:t>	</a:t>
            </a:r>
            <a:r>
              <a:rPr lang="sk-SK" sz="2400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input</a:t>
            </a:r>
            <a:endParaRPr lang="sk-SK" sz="24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 bwMode="auto">
          <a:xfrm>
            <a:off x="347965" y="3356992"/>
            <a:ext cx="849694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r>
              <a:rPr lang="sk-SK" sz="2400" dirty="0" smtClean="0"/>
              <a:t>Výstup údajov</a:t>
            </a:r>
            <a:endParaRPr lang="sk-SK" dirty="0" smtClean="0"/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sz="2400" dirty="0"/>
              <a:t> </a:t>
            </a:r>
            <a:r>
              <a:rPr lang="sk-SK" sz="2400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alert</a:t>
            </a:r>
            <a:endParaRPr lang="sk-SK" sz="2400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sk-SK" sz="2400" dirty="0"/>
              <a:t>	</a:t>
            </a:r>
            <a:r>
              <a:rPr lang="sk-SK" sz="24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2400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document.write-</a:t>
            </a:r>
            <a:r>
              <a:rPr lang="sk-SK" sz="2400" dirty="0" err="1"/>
              <a:t>metoda</a:t>
            </a:r>
            <a:r>
              <a:rPr lang="sk-SK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2400" dirty="0" err="1"/>
              <a:t>write</a:t>
            </a:r>
            <a:r>
              <a:rPr lang="sk-SK" sz="2400" dirty="0"/>
              <a:t> objektu </a:t>
            </a:r>
            <a:r>
              <a:rPr lang="sk-SK" sz="2400" dirty="0" err="1" smtClean="0"/>
              <a:t>document</a:t>
            </a:r>
            <a:endParaRPr lang="sk-SK" sz="2400" dirty="0" smtClean="0"/>
          </a:p>
          <a:p>
            <a:pPr marL="0" indent="0">
              <a:buNone/>
            </a:pPr>
            <a:r>
              <a:rPr lang="sk-SK" sz="2400" dirty="0"/>
              <a:t>	</a:t>
            </a:r>
            <a:r>
              <a:rPr lang="sk-SK" sz="24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2400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innerHTML</a:t>
            </a:r>
            <a:r>
              <a:rPr lang="sk-SK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-</a:t>
            </a:r>
            <a:r>
              <a:rPr lang="sk-SK" sz="2400" dirty="0"/>
              <a:t> </a:t>
            </a:r>
            <a:r>
              <a:rPr lang="sk-SK" sz="2400" dirty="0" smtClean="0"/>
              <a:t>priradením </a:t>
            </a:r>
            <a:r>
              <a:rPr lang="sk-SK" sz="2400" dirty="0"/>
              <a:t>hodnoty vlastnosti </a:t>
            </a:r>
            <a:r>
              <a:rPr lang="sk-SK" sz="2400" dirty="0" smtClean="0"/>
              <a:t>					</a:t>
            </a:r>
            <a:r>
              <a:rPr lang="sk-SK" sz="2400" dirty="0" err="1" smtClean="0"/>
              <a:t>innerHTML</a:t>
            </a:r>
            <a:r>
              <a:rPr lang="sk-SK" sz="2400" dirty="0" smtClean="0"/>
              <a:t> </a:t>
            </a:r>
            <a:r>
              <a:rPr lang="sk-SK" sz="2400" dirty="0"/>
              <a:t>objektu </a:t>
            </a:r>
            <a:r>
              <a:rPr lang="sk-SK" sz="2400" dirty="0" smtClean="0"/>
              <a:t>dokument</a:t>
            </a:r>
          </a:p>
          <a:p>
            <a:pPr marL="0" indent="0">
              <a:buNone/>
            </a:pPr>
            <a:r>
              <a:rPr lang="sk-SK" sz="2400" dirty="0" smtClean="0"/>
              <a:t>	</a:t>
            </a:r>
            <a:r>
              <a:rPr lang="sk-SK" sz="2400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Console</a:t>
            </a:r>
            <a:r>
              <a:rPr lang="sk-SK" sz="24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 </a:t>
            </a:r>
            <a:r>
              <a:rPr lang="sk-SK" sz="2400" dirty="0" smtClean="0"/>
              <a:t>     -pri aktivované konzoly(</a:t>
            </a:r>
            <a:r>
              <a:rPr lang="sk-SK" sz="2400" dirty="0" err="1" smtClean="0"/>
              <a:t>inspect</a:t>
            </a:r>
            <a:r>
              <a:rPr lang="sk-SK" sz="2400" dirty="0" smtClean="0"/>
              <a:t>)</a:t>
            </a:r>
          </a:p>
          <a:p>
            <a:pPr marL="0" indent="0">
              <a:buNone/>
            </a:pPr>
            <a:r>
              <a:rPr lang="sk-SK" sz="2400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PR.document.getElementById</a:t>
            </a:r>
            <a:r>
              <a:rPr lang="sk-SK" sz="24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("</a:t>
            </a:r>
            <a:r>
              <a:rPr lang="sk-SK" sz="2400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demo</a:t>
            </a:r>
            <a:r>
              <a:rPr lang="sk-SK" sz="24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").</a:t>
            </a:r>
            <a:r>
              <a:rPr lang="sk-SK" sz="2400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innerHTML</a:t>
            </a:r>
            <a:r>
              <a:rPr lang="sk-SK" sz="24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=</a:t>
            </a:r>
            <a:r>
              <a:rPr lang="sk-SK" sz="24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„text". </a:t>
            </a:r>
            <a:endParaRPr lang="sk-SK" sz="24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916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123950"/>
            <a:ext cx="7991475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741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HLÁŠKY</a:t>
            </a:r>
            <a:br>
              <a:rPr lang="sk-SK" dirty="0" smtClean="0"/>
            </a:b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2636912"/>
            <a:ext cx="8229600" cy="1951856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Slúžia na interakciu skriptu s </a:t>
            </a:r>
            <a:r>
              <a:rPr lang="sk-SK" dirty="0" err="1" smtClean="0"/>
              <a:t>uživateľom</a:t>
            </a: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r>
              <a:rPr lang="sk-SK" dirty="0" err="1" smtClean="0"/>
              <a:t>alert</a:t>
            </a:r>
            <a:endParaRPr lang="sk-SK" dirty="0" smtClean="0"/>
          </a:p>
          <a:p>
            <a:r>
              <a:rPr lang="sk-SK" dirty="0" err="1" smtClean="0"/>
              <a:t>confirm</a:t>
            </a:r>
            <a:endParaRPr lang="sk-SK" dirty="0" smtClean="0"/>
          </a:p>
          <a:p>
            <a:r>
              <a:rPr lang="sk-SK" dirty="0" err="1" smtClean="0"/>
              <a:t>prompt</a:t>
            </a:r>
            <a:endParaRPr lang="sk-SK" dirty="0" smtClean="0"/>
          </a:p>
          <a:p>
            <a:pPr marL="0" indent="0">
              <a:buNone/>
            </a:pPr>
            <a:endParaRPr lang="sk-SK" dirty="0" smtClean="0"/>
          </a:p>
        </p:txBody>
      </p:sp>
      <p:pic>
        <p:nvPicPr>
          <p:cNvPr id="4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658" y="3789040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232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HLÁŠKY-výstraha</a:t>
            </a:r>
            <a:r>
              <a:rPr lang="sk-SK" dirty="0" smtClean="0"/>
              <a:t/>
            </a:r>
            <a:br>
              <a:rPr lang="sk-SK" dirty="0" smtClean="0"/>
            </a:br>
            <a:endParaRPr lang="en-US" dirty="0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150227"/>
              </p:ext>
            </p:extLst>
          </p:nvPr>
        </p:nvGraphicFramePr>
        <p:xfrm>
          <a:off x="1524000" y="1397000"/>
          <a:ext cx="6096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832"/>
                <a:gridCol w="4560168"/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Typ </a:t>
                      </a:r>
                      <a:r>
                        <a:rPr lang="sk-SK" dirty="0" err="1" smtClean="0"/>
                        <a:t>hlášky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Syntax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alert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alert</a:t>
                      </a: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“hláška");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BlokTextu 6"/>
          <p:cNvSpPr txBox="1"/>
          <p:nvPr/>
        </p:nvSpPr>
        <p:spPr>
          <a:xfrm>
            <a:off x="1115616" y="3043647"/>
            <a:ext cx="72728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B0F0"/>
                </a:solidFill>
              </a:rPr>
              <a:t>Popis </a:t>
            </a:r>
            <a:r>
              <a:rPr lang="sk-SK" dirty="0" err="1" smtClean="0">
                <a:solidFill>
                  <a:srgbClr val="00B0F0"/>
                </a:solidFill>
              </a:rPr>
              <a:t>hlášky</a:t>
            </a:r>
            <a:r>
              <a:rPr lang="sk-SK" dirty="0" smtClean="0">
                <a:solidFill>
                  <a:srgbClr val="00B0F0"/>
                </a:solidFill>
              </a:rPr>
              <a:t>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k-SK" smtClean="0"/>
              <a:t>príkaz alert </a:t>
            </a:r>
            <a:r>
              <a:rPr lang="sk-SK" dirty="0"/>
              <a:t>zobrazí upozorňovacie okienko s textom</a:t>
            </a:r>
            <a:r>
              <a:rPr lang="sk-SK" dirty="0" smtClean="0"/>
              <a:t>.</a:t>
            </a:r>
          </a:p>
          <a:p>
            <a:endParaRPr lang="sk-SK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sk-SK" dirty="0"/>
              <a:t>Text v zátvorke a v úvodzovkách sa vypíše do dialógu spolu s tlačidlom OK</a:t>
            </a:r>
            <a:r>
              <a:rPr lang="sk-SK" dirty="0" smtClean="0"/>
              <a:t>.</a:t>
            </a:r>
          </a:p>
          <a:p>
            <a:endParaRPr lang="sk-SK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sk-SK" dirty="0" err="1" smtClean="0"/>
              <a:t>Hláška</a:t>
            </a:r>
            <a:r>
              <a:rPr lang="sk-SK" dirty="0" smtClean="0"/>
              <a:t> </a:t>
            </a:r>
            <a:r>
              <a:rPr lang="sk-SK" dirty="0" err="1" smtClean="0"/>
              <a:t>zmizne,keď</a:t>
            </a:r>
            <a:r>
              <a:rPr lang="sk-SK" dirty="0" smtClean="0"/>
              <a:t> sa stlačí tlačidlo OK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542" y="186147"/>
            <a:ext cx="1676056" cy="223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022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403648" y="71837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Priklad</a:t>
            </a:r>
            <a:r>
              <a:rPr lang="sk-SK" dirty="0" smtClean="0"/>
              <a:t> na </a:t>
            </a:r>
            <a:r>
              <a:rPr lang="sk-SK" dirty="0" err="1" smtClean="0"/>
              <a:t>hlášku</a:t>
            </a:r>
            <a:r>
              <a:rPr lang="sk-SK" dirty="0" smtClean="0"/>
              <a:t> </a:t>
            </a:r>
            <a:r>
              <a:rPr lang="sk-SK" dirty="0" err="1" smtClean="0"/>
              <a:t>alert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7" y="1484784"/>
            <a:ext cx="7058025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32284"/>
            <a:ext cx="1905000" cy="1905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704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Takto sa vykoná </a:t>
            </a:r>
            <a:r>
              <a:rPr lang="sk-SK" dirty="0" err="1" smtClean="0"/>
              <a:t>script</a:t>
            </a:r>
            <a:r>
              <a:rPr lang="sk-SK" dirty="0" smtClean="0"/>
              <a:t> v </a:t>
            </a:r>
            <a:r>
              <a:rPr lang="sk-SK" dirty="0" err="1" smtClean="0"/>
              <a:t>Chrome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34" y="2343956"/>
            <a:ext cx="6589610" cy="230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 descr="Výsledok vyhľadávania obrázkov pre dopyt googl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789040"/>
            <a:ext cx="19050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81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HLÁŠKY-</a:t>
            </a:r>
            <a:r>
              <a:rPr lang="sk-SK" dirty="0" err="1">
                <a:effectLst/>
              </a:rPr>
              <a:t>potvrď</a:t>
            </a:r>
            <a:r>
              <a:rPr lang="sk-SK" dirty="0" smtClean="0"/>
              <a:t/>
            </a:r>
            <a:br>
              <a:rPr lang="sk-SK" dirty="0" smtClean="0"/>
            </a:br>
            <a:endParaRPr lang="en-US" dirty="0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271636"/>
              </p:ext>
            </p:extLst>
          </p:nvPr>
        </p:nvGraphicFramePr>
        <p:xfrm>
          <a:off x="1524000" y="1397000"/>
          <a:ext cx="6096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832"/>
                <a:gridCol w="4560168"/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Typ </a:t>
                      </a:r>
                      <a:r>
                        <a:rPr lang="sk-SK" dirty="0" err="1" smtClean="0"/>
                        <a:t>hlášky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Syntax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confirm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confirm</a:t>
                      </a: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“hláška");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BlokTextu 6"/>
          <p:cNvSpPr txBox="1"/>
          <p:nvPr/>
        </p:nvSpPr>
        <p:spPr>
          <a:xfrm>
            <a:off x="1115616" y="3043647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B0F0"/>
                </a:solidFill>
              </a:rPr>
              <a:t>Popis </a:t>
            </a:r>
            <a:r>
              <a:rPr lang="sk-SK" dirty="0" err="1" smtClean="0">
                <a:solidFill>
                  <a:srgbClr val="00B0F0"/>
                </a:solidFill>
              </a:rPr>
              <a:t>hlášky</a:t>
            </a:r>
            <a:r>
              <a:rPr lang="sk-SK" dirty="0" smtClean="0">
                <a:solidFill>
                  <a:srgbClr val="00B0F0"/>
                </a:solidFill>
              </a:rPr>
              <a:t>:</a:t>
            </a:r>
          </a:p>
          <a:p>
            <a:endParaRPr lang="sk-SK" dirty="0" smtClean="0">
              <a:solidFill>
                <a:srgbClr val="00B0F0"/>
              </a:solidFill>
            </a:endParaRPr>
          </a:p>
          <a:p>
            <a:r>
              <a:rPr lang="sk-SK" dirty="0"/>
              <a:t>Potvrdzujúci dialóg. Možnosti sú áno / nie. Návratová hodnota je </a:t>
            </a:r>
            <a:r>
              <a:rPr lang="sk-SK" dirty="0" err="1"/>
              <a:t>true</a:t>
            </a:r>
            <a:r>
              <a:rPr lang="sk-SK" dirty="0"/>
              <a:t> alebo </a:t>
            </a:r>
            <a:r>
              <a:rPr lang="sk-SK" dirty="0" err="1"/>
              <a:t>false</a:t>
            </a:r>
            <a:r>
              <a:rPr lang="sk-SK" dirty="0"/>
              <a:t>.</a:t>
            </a:r>
            <a:endParaRPr lang="en-US" dirty="0"/>
          </a:p>
          <a:p>
            <a:endParaRPr lang="sk-SK" dirty="0" smtClean="0">
              <a:solidFill>
                <a:srgbClr val="00B0F0"/>
              </a:solidFill>
            </a:endParaRPr>
          </a:p>
        </p:txBody>
      </p:sp>
      <p:pic>
        <p:nvPicPr>
          <p:cNvPr id="8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520975"/>
            <a:ext cx="1440160" cy="192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7524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403648" y="71837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Priklad</a:t>
            </a:r>
            <a:r>
              <a:rPr lang="sk-SK" dirty="0" smtClean="0"/>
              <a:t> na </a:t>
            </a:r>
            <a:r>
              <a:rPr lang="sk-SK" dirty="0" err="1" smtClean="0"/>
              <a:t>hlášku</a:t>
            </a:r>
            <a:r>
              <a:rPr lang="sk-SK" dirty="0" smtClean="0"/>
              <a:t>  </a:t>
            </a:r>
            <a:r>
              <a:rPr lang="sk-SK" dirty="0" err="1" smtClean="0"/>
              <a:t>confirm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40768"/>
            <a:ext cx="6400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88268"/>
            <a:ext cx="1905000" cy="1905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276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Takto sa vykoná </a:t>
            </a:r>
            <a:r>
              <a:rPr lang="sk-SK" dirty="0" err="1" smtClean="0"/>
              <a:t>script</a:t>
            </a:r>
            <a:r>
              <a:rPr lang="sk-SK" dirty="0" smtClean="0"/>
              <a:t> v </a:t>
            </a:r>
            <a:r>
              <a:rPr lang="sk-SK" dirty="0" err="1" smtClean="0"/>
              <a:t>Chrome</a:t>
            </a:r>
            <a:endParaRPr 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5" y="2695575"/>
            <a:ext cx="5999990" cy="205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 descr="Výsledok vyhľadávania obrázkov pre dopyt googl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22240"/>
            <a:ext cx="19050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567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0696" y="188640"/>
            <a:ext cx="8229600" cy="1008112"/>
          </a:xfrm>
        </p:spPr>
        <p:txBody>
          <a:bodyPr/>
          <a:lstStyle/>
          <a:p>
            <a:r>
              <a:rPr lang="sk-SK" dirty="0" err="1" smtClean="0"/>
              <a:t>HLÁŠKY-výzva</a:t>
            </a:r>
            <a:r>
              <a:rPr lang="sk-SK" dirty="0" smtClean="0"/>
              <a:t/>
            </a:r>
            <a:br>
              <a:rPr lang="sk-SK" dirty="0" smtClean="0"/>
            </a:br>
            <a:endParaRPr lang="en-US" dirty="0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943678"/>
              </p:ext>
            </p:extLst>
          </p:nvPr>
        </p:nvGraphicFramePr>
        <p:xfrm>
          <a:off x="1187624" y="1052736"/>
          <a:ext cx="744048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564"/>
                <a:gridCol w="5565924"/>
              </a:tblGrid>
              <a:tr h="355064">
                <a:tc>
                  <a:txBody>
                    <a:bodyPr/>
                    <a:lstStyle/>
                    <a:p>
                      <a:r>
                        <a:rPr lang="sk-SK" dirty="0" smtClean="0"/>
                        <a:t>Typ </a:t>
                      </a:r>
                      <a:r>
                        <a:rPr lang="sk-SK" dirty="0" err="1" smtClean="0"/>
                        <a:t>hlášky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Syntax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prompt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prompt (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hláška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r>
                        <a:rPr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Preddefinovaná</a:t>
                      </a: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hodnota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prompt("Please enter your name", "Harry Potter");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bdĺžnik 2"/>
          <p:cNvSpPr/>
          <p:nvPr/>
        </p:nvSpPr>
        <p:spPr>
          <a:xfrm>
            <a:off x="429852" y="2708920"/>
            <a:ext cx="84799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POPIS HL</a:t>
            </a:r>
            <a:r>
              <a:rPr lang="sk-SK" dirty="0" smtClean="0">
                <a:solidFill>
                  <a:srgbClr val="FF0000"/>
                </a:solidFill>
              </a:rPr>
              <a:t>ÁŠKY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err="1"/>
              <a:t>Metóda</a:t>
            </a:r>
            <a:r>
              <a:rPr lang="en-US" dirty="0"/>
              <a:t> prompt () </a:t>
            </a:r>
            <a:r>
              <a:rPr lang="en-US" dirty="0" err="1"/>
              <a:t>zobrazí</a:t>
            </a:r>
            <a:r>
              <a:rPr lang="en-US" dirty="0"/>
              <a:t> </a:t>
            </a:r>
            <a:r>
              <a:rPr lang="en-US" dirty="0" err="1"/>
              <a:t>dialógové</a:t>
            </a:r>
            <a:r>
              <a:rPr lang="en-US" dirty="0"/>
              <a:t> </a:t>
            </a:r>
            <a:r>
              <a:rPr lang="en-US" dirty="0" err="1"/>
              <a:t>okno</a:t>
            </a:r>
            <a:r>
              <a:rPr lang="en-US" dirty="0"/>
              <a:t>, </a:t>
            </a:r>
            <a:r>
              <a:rPr lang="en-US" dirty="0" err="1"/>
              <a:t>ktoré</a:t>
            </a:r>
            <a:r>
              <a:rPr lang="en-US" dirty="0"/>
              <a:t> </a:t>
            </a:r>
            <a:r>
              <a:rPr lang="en-US" dirty="0" err="1"/>
              <a:t>vyzve</a:t>
            </a:r>
            <a:r>
              <a:rPr lang="en-US" dirty="0"/>
              <a:t> </a:t>
            </a:r>
            <a:r>
              <a:rPr lang="en-US" dirty="0" err="1"/>
              <a:t>návštevníka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vstup</a:t>
            </a:r>
            <a:r>
              <a:rPr lang="en-US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Rýchle</a:t>
            </a:r>
            <a:r>
              <a:rPr lang="en-US" dirty="0"/>
              <a:t> </a:t>
            </a:r>
            <a:r>
              <a:rPr lang="en-US" dirty="0" err="1"/>
              <a:t>políčko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často</a:t>
            </a:r>
            <a:r>
              <a:rPr lang="en-US" dirty="0"/>
              <a:t> </a:t>
            </a:r>
            <a:r>
              <a:rPr lang="en-US" dirty="0" err="1"/>
              <a:t>používa</a:t>
            </a:r>
            <a:r>
              <a:rPr lang="en-US" dirty="0"/>
              <a:t>, 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chcete</a:t>
            </a:r>
            <a:r>
              <a:rPr lang="en-US" dirty="0"/>
              <a:t>,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používateľ</a:t>
            </a:r>
            <a:r>
              <a:rPr lang="en-US" dirty="0"/>
              <a:t> </a:t>
            </a:r>
            <a:r>
              <a:rPr lang="en-US" dirty="0" err="1"/>
              <a:t>zadal</a:t>
            </a:r>
            <a:r>
              <a:rPr lang="en-US" dirty="0"/>
              <a:t> </a:t>
            </a:r>
            <a:r>
              <a:rPr lang="en-US" dirty="0" err="1"/>
              <a:t>hodnotu</a:t>
            </a:r>
            <a:r>
              <a:rPr lang="en-US" dirty="0"/>
              <a:t> </a:t>
            </a:r>
            <a:r>
              <a:rPr lang="en-US" dirty="0" err="1"/>
              <a:t>pred</a:t>
            </a:r>
            <a:r>
              <a:rPr lang="en-US" dirty="0"/>
              <a:t> </a:t>
            </a:r>
            <a:r>
              <a:rPr lang="en-US" dirty="0" err="1"/>
              <a:t>zadaním</a:t>
            </a:r>
            <a:r>
              <a:rPr lang="en-US" dirty="0"/>
              <a:t> </a:t>
            </a:r>
            <a:r>
              <a:rPr lang="en-US" dirty="0" err="1"/>
              <a:t>stránky</a:t>
            </a:r>
            <a:r>
              <a:rPr lang="en-US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Keď</a:t>
            </a:r>
            <a:r>
              <a:rPr lang="en-US" dirty="0" smtClean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objaví</a:t>
            </a:r>
            <a:r>
              <a:rPr lang="en-US" dirty="0"/>
              <a:t> </a:t>
            </a:r>
            <a:r>
              <a:rPr lang="en-US" dirty="0" err="1"/>
              <a:t>výzva</a:t>
            </a:r>
            <a:r>
              <a:rPr lang="en-US" dirty="0"/>
              <a:t>, </a:t>
            </a:r>
            <a:r>
              <a:rPr lang="en-US" dirty="0" err="1"/>
              <a:t>používateľ</a:t>
            </a:r>
            <a:r>
              <a:rPr lang="en-US" dirty="0"/>
              <a:t> </a:t>
            </a:r>
            <a:r>
              <a:rPr lang="en-US" dirty="0" err="1"/>
              <a:t>musí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zadaní</a:t>
            </a:r>
            <a:r>
              <a:rPr lang="en-US" dirty="0"/>
              <a:t> </a:t>
            </a:r>
            <a:r>
              <a:rPr lang="en-US" dirty="0" err="1"/>
              <a:t>vstupnej</a:t>
            </a:r>
            <a:r>
              <a:rPr lang="en-US" dirty="0"/>
              <a:t> </a:t>
            </a:r>
            <a:r>
              <a:rPr lang="en-US" dirty="0" err="1"/>
              <a:t>hodnoty</a:t>
            </a:r>
            <a:r>
              <a:rPr lang="en-US" dirty="0"/>
              <a:t> </a:t>
            </a:r>
            <a:r>
              <a:rPr lang="en-US" dirty="0" err="1"/>
              <a:t>kliknúť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tlačidlo</a:t>
            </a:r>
            <a:r>
              <a:rPr lang="en-US" dirty="0"/>
              <a:t> "OK" </a:t>
            </a:r>
            <a:r>
              <a:rPr lang="en-US" dirty="0" err="1"/>
              <a:t>alebo</a:t>
            </a:r>
            <a:r>
              <a:rPr lang="en-US" dirty="0"/>
              <a:t> "Cancel". </a:t>
            </a:r>
            <a:endParaRPr lang="sk-SK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Nepoužívajte</a:t>
            </a:r>
            <a:r>
              <a:rPr lang="en-US" dirty="0" smtClean="0"/>
              <a:t> </a:t>
            </a:r>
            <a:r>
              <a:rPr lang="en-US" dirty="0" err="1"/>
              <a:t>nadmerne</a:t>
            </a:r>
            <a:r>
              <a:rPr lang="en-US" dirty="0"/>
              <a:t> </a:t>
            </a:r>
            <a:r>
              <a:rPr lang="en-US" dirty="0" err="1"/>
              <a:t>túto</a:t>
            </a:r>
            <a:r>
              <a:rPr lang="en-US" dirty="0"/>
              <a:t> </a:t>
            </a:r>
            <a:r>
              <a:rPr lang="en-US" dirty="0" err="1"/>
              <a:t>metódu</a:t>
            </a:r>
            <a:r>
              <a:rPr lang="en-US" dirty="0"/>
              <a:t>, </a:t>
            </a:r>
            <a:r>
              <a:rPr lang="en-US" dirty="0" err="1"/>
              <a:t>pretože</a:t>
            </a:r>
            <a:r>
              <a:rPr lang="en-US" dirty="0"/>
              <a:t> </a:t>
            </a:r>
            <a:r>
              <a:rPr lang="en-US" dirty="0" err="1"/>
              <a:t>zabraňuje</a:t>
            </a:r>
            <a:r>
              <a:rPr lang="en-US" dirty="0"/>
              <a:t> </a:t>
            </a:r>
            <a:r>
              <a:rPr lang="en-US" dirty="0" err="1"/>
              <a:t>používateľovi</a:t>
            </a:r>
            <a:r>
              <a:rPr lang="en-US" dirty="0"/>
              <a:t> v </a:t>
            </a:r>
            <a:r>
              <a:rPr lang="en-US" dirty="0" err="1"/>
              <a:t>prístupe</a:t>
            </a:r>
            <a:r>
              <a:rPr lang="en-US" dirty="0"/>
              <a:t> k </a:t>
            </a:r>
            <a:r>
              <a:rPr lang="en-US" dirty="0" err="1"/>
              <a:t>iným</a:t>
            </a:r>
            <a:r>
              <a:rPr lang="en-US" dirty="0"/>
              <a:t> </a:t>
            </a:r>
            <a:r>
              <a:rPr lang="en-US" dirty="0" err="1"/>
              <a:t>častiam</a:t>
            </a:r>
            <a:r>
              <a:rPr lang="en-US" dirty="0"/>
              <a:t> </a:t>
            </a:r>
            <a:r>
              <a:rPr lang="en-US" dirty="0" err="1"/>
              <a:t>stránky</a:t>
            </a:r>
            <a:r>
              <a:rPr lang="en-US" dirty="0"/>
              <a:t>, </a:t>
            </a:r>
            <a:r>
              <a:rPr lang="en-US" dirty="0" err="1"/>
              <a:t>kým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okno</a:t>
            </a:r>
            <a:r>
              <a:rPr lang="en-US" dirty="0"/>
              <a:t> </a:t>
            </a:r>
            <a:r>
              <a:rPr lang="en-US" dirty="0" err="1"/>
              <a:t>neuzavrie</a:t>
            </a:r>
            <a:r>
              <a:rPr lang="en-US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Metóda</a:t>
            </a:r>
            <a:r>
              <a:rPr lang="en-US" dirty="0"/>
              <a:t> prompt () </a:t>
            </a:r>
            <a:r>
              <a:rPr lang="en-US" dirty="0" err="1"/>
              <a:t>vráti</a:t>
            </a:r>
            <a:r>
              <a:rPr lang="en-US" dirty="0"/>
              <a:t> </a:t>
            </a:r>
            <a:r>
              <a:rPr lang="en-US" dirty="0" err="1"/>
              <a:t>vstupnú</a:t>
            </a:r>
            <a:r>
              <a:rPr lang="en-US" dirty="0"/>
              <a:t> </a:t>
            </a:r>
            <a:r>
              <a:rPr lang="en-US" dirty="0" err="1"/>
              <a:t>hodnotu</a:t>
            </a:r>
            <a:r>
              <a:rPr lang="en-US" dirty="0"/>
              <a:t>, 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používateľ</a:t>
            </a:r>
            <a:r>
              <a:rPr lang="en-US" dirty="0"/>
              <a:t> </a:t>
            </a:r>
            <a:r>
              <a:rPr lang="en-US" dirty="0" err="1"/>
              <a:t>klikne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tlačidlo</a:t>
            </a:r>
            <a:r>
              <a:rPr lang="en-US" dirty="0"/>
              <a:t> "OK". 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používateľ</a:t>
            </a:r>
            <a:r>
              <a:rPr lang="en-US" dirty="0"/>
              <a:t> </a:t>
            </a:r>
            <a:r>
              <a:rPr lang="en-US" dirty="0" err="1"/>
              <a:t>klikne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"</a:t>
            </a:r>
            <a:r>
              <a:rPr lang="en-US" dirty="0" err="1"/>
              <a:t>Zrušiť</a:t>
            </a:r>
            <a:r>
              <a:rPr lang="en-US" dirty="0"/>
              <a:t>", </a:t>
            </a:r>
            <a:r>
              <a:rPr lang="en-US" dirty="0" err="1"/>
              <a:t>metóda</a:t>
            </a:r>
            <a:r>
              <a:rPr lang="en-US" dirty="0"/>
              <a:t> </a:t>
            </a:r>
            <a:r>
              <a:rPr lang="en-US" dirty="0" err="1"/>
              <a:t>vráti</a:t>
            </a:r>
            <a:r>
              <a:rPr lang="en-US" dirty="0"/>
              <a:t> </a:t>
            </a:r>
            <a:r>
              <a:rPr lang="en-US" dirty="0" err="1"/>
              <a:t>hodnotu</a:t>
            </a:r>
            <a:r>
              <a:rPr lang="en-US" dirty="0"/>
              <a:t> null</a:t>
            </a:r>
            <a:r>
              <a:rPr lang="en-US" dirty="0" smtClean="0"/>
              <a:t>.</a:t>
            </a:r>
            <a:endParaRPr lang="sk-SK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/>
              <a:t>Hodnotu </a:t>
            </a:r>
            <a:r>
              <a:rPr lang="sk-SK" dirty="0" err="1" smtClean="0"/>
              <a:t>hlášky</a:t>
            </a:r>
            <a:r>
              <a:rPr lang="sk-SK" dirty="0" smtClean="0"/>
              <a:t> ukladáme do </a:t>
            </a:r>
            <a:r>
              <a:rPr lang="sk-SK" dirty="0" err="1" smtClean="0"/>
              <a:t>premennej.Premená</a:t>
            </a:r>
            <a:r>
              <a:rPr lang="sk-SK" dirty="0" smtClean="0"/>
              <a:t> je typu </a:t>
            </a:r>
            <a:r>
              <a:rPr lang="sk-SK" dirty="0" err="1" smtClean="0"/>
              <a:t>string.Ak</a:t>
            </a:r>
            <a:r>
              <a:rPr lang="sk-SK" dirty="0" smtClean="0"/>
              <a:t> ju chceme použiť ako číslo musíme ju zmeniť pomocou funkcie </a:t>
            </a:r>
            <a:r>
              <a:rPr lang="sk-SK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Number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endParaRPr lang="sk-SK" dirty="0" smtClean="0">
              <a:solidFill>
                <a:srgbClr val="FF0000"/>
              </a:solidFill>
            </a:endParaRPr>
          </a:p>
        </p:txBody>
      </p:sp>
      <p:pic>
        <p:nvPicPr>
          <p:cNvPr id="8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008999" cy="134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0174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403648" y="71837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Priklad</a:t>
            </a:r>
            <a:r>
              <a:rPr lang="sk-SK" dirty="0" smtClean="0"/>
              <a:t> na </a:t>
            </a:r>
            <a:r>
              <a:rPr lang="sk-SK" dirty="0" err="1" smtClean="0"/>
              <a:t>hlášku</a:t>
            </a:r>
            <a:r>
              <a:rPr lang="sk-SK" dirty="0" smtClean="0"/>
              <a:t>  </a:t>
            </a:r>
            <a:r>
              <a:rPr lang="sk-SK" dirty="0" err="1" smtClean="0"/>
              <a:t>prompt</a:t>
            </a:r>
            <a:endParaRPr lang="en-US" dirty="0"/>
          </a:p>
        </p:txBody>
      </p:sp>
      <p:pic>
        <p:nvPicPr>
          <p:cNvPr id="5" name="Picture 4" descr="Súvisiaci obrázo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88268"/>
            <a:ext cx="1905000" cy="1905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41" y="2564904"/>
            <a:ext cx="780097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048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Takto sa vykoná </a:t>
            </a:r>
            <a:r>
              <a:rPr lang="sk-SK" dirty="0" err="1" smtClean="0"/>
              <a:t>script</a:t>
            </a:r>
            <a:r>
              <a:rPr lang="sk-SK" dirty="0" smtClean="0"/>
              <a:t> v </a:t>
            </a:r>
            <a:r>
              <a:rPr lang="sk-SK" dirty="0" err="1" smtClean="0"/>
              <a:t>Chrome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0848"/>
            <a:ext cx="421957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87" y="4005064"/>
            <a:ext cx="59150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Výsledok vyhľadávania obrázkov pre dopyt googl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457376"/>
            <a:ext cx="19050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828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r>
              <a:rPr lang="cs-CZ" b="1" dirty="0">
                <a:effectLst/>
              </a:rPr>
              <a:t>Výhody jazyka </a:t>
            </a:r>
            <a:r>
              <a:rPr lang="cs-CZ" b="1" dirty="0" err="1" smtClean="0">
                <a:effectLst/>
              </a:rPr>
              <a:t>JavaScript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/>
          <a:lstStyle/>
          <a:p>
            <a:pPr lvl="0"/>
            <a:r>
              <a:rPr lang="cs-CZ" sz="1800" dirty="0" err="1" smtClean="0">
                <a:effectLst/>
              </a:rPr>
              <a:t>JavaScript</a:t>
            </a:r>
            <a:r>
              <a:rPr lang="cs-CZ" sz="1800" dirty="0" smtClean="0">
                <a:effectLst/>
              </a:rPr>
              <a:t> je jazyk jednoduchý na </a:t>
            </a:r>
            <a:r>
              <a:rPr lang="cs-CZ" sz="1800" dirty="0" err="1" smtClean="0">
                <a:effectLst/>
              </a:rPr>
              <a:t>pochopenie</a:t>
            </a:r>
            <a:endParaRPr lang="cs-CZ" sz="1800" dirty="0" smtClean="0">
              <a:effectLst/>
            </a:endParaRPr>
          </a:p>
          <a:p>
            <a:pPr marL="0" lvl="0" indent="0">
              <a:buNone/>
            </a:pPr>
            <a:endParaRPr lang="cs-CZ" sz="1800" dirty="0" smtClean="0">
              <a:effectLst/>
            </a:endParaRPr>
          </a:p>
          <a:p>
            <a:pPr lvl="0"/>
            <a:r>
              <a:rPr lang="cs-CZ" sz="1800" dirty="0" err="1" smtClean="0">
                <a:effectLst/>
              </a:rPr>
              <a:t>Akékoľvek</a:t>
            </a:r>
            <a:r>
              <a:rPr lang="cs-CZ" sz="1800" dirty="0" smtClean="0">
                <a:effectLst/>
              </a:rPr>
              <a:t>  </a:t>
            </a:r>
            <a:r>
              <a:rPr lang="cs-CZ" sz="1800" dirty="0" err="1" smtClean="0">
                <a:effectLst/>
              </a:rPr>
              <a:t>skriptovanie</a:t>
            </a:r>
            <a:r>
              <a:rPr lang="cs-CZ" sz="1800" dirty="0" smtClean="0">
                <a:effectLst/>
              </a:rPr>
              <a:t> </a:t>
            </a:r>
            <a:r>
              <a:rPr lang="cs-CZ" sz="1800" dirty="0" err="1" smtClean="0">
                <a:effectLst/>
              </a:rPr>
              <a:t>sa</a:t>
            </a:r>
            <a:r>
              <a:rPr lang="cs-CZ" sz="1800" dirty="0" smtClean="0">
                <a:effectLst/>
              </a:rPr>
              <a:t>  </a:t>
            </a:r>
            <a:r>
              <a:rPr lang="cs-CZ" sz="1800" dirty="0" err="1" smtClean="0">
                <a:effectLst/>
              </a:rPr>
              <a:t>vykonáva</a:t>
            </a:r>
            <a:r>
              <a:rPr lang="cs-CZ" sz="1800" dirty="0" smtClean="0">
                <a:effectLst/>
              </a:rPr>
              <a:t> na stran klienta. K činnosti </a:t>
            </a:r>
            <a:r>
              <a:rPr lang="cs-CZ" sz="1800" dirty="0" err="1" smtClean="0">
                <a:effectLst/>
              </a:rPr>
              <a:t>nepotrebujeme</a:t>
            </a:r>
            <a:r>
              <a:rPr lang="cs-CZ" sz="1800" dirty="0" smtClean="0">
                <a:effectLst/>
              </a:rPr>
              <a:t> server. </a:t>
            </a:r>
          </a:p>
          <a:p>
            <a:pPr lvl="0">
              <a:lnSpc>
                <a:spcPct val="150000"/>
              </a:lnSpc>
            </a:pPr>
            <a:endParaRPr lang="cs-CZ" sz="1800" dirty="0" smtClean="0">
              <a:effectLst/>
            </a:endParaRPr>
          </a:p>
          <a:p>
            <a:pPr lvl="0"/>
            <a:r>
              <a:rPr lang="cs-CZ" sz="1800" dirty="0" smtClean="0">
                <a:effectLst/>
              </a:rPr>
              <a:t>Podobná syntaxe jazyku Java a C.</a:t>
            </a:r>
            <a:endParaRPr lang="cs-CZ" sz="1800" dirty="0">
              <a:effectLst/>
            </a:endParaRPr>
          </a:p>
          <a:p>
            <a:pPr lvl="0"/>
            <a:endParaRPr lang="cs-CZ" sz="1800" dirty="0" smtClean="0">
              <a:effectLst/>
            </a:endParaRPr>
          </a:p>
          <a:p>
            <a:pPr lvl="0"/>
            <a:r>
              <a:rPr lang="cs-CZ" sz="1800" dirty="0" smtClean="0">
                <a:effectLst/>
              </a:rPr>
              <a:t>Je to jazyk interpretovaný a objektový, tzn. že </a:t>
            </a:r>
            <a:r>
              <a:rPr lang="cs-CZ" sz="1800" dirty="0" err="1" smtClean="0">
                <a:effectLst/>
              </a:rPr>
              <a:t>sa</a:t>
            </a:r>
            <a:r>
              <a:rPr lang="cs-CZ" sz="1800" dirty="0" smtClean="0">
                <a:effectLst/>
              </a:rPr>
              <a:t> nemusí kompilovat a využívá zabudovaných </a:t>
            </a:r>
            <a:r>
              <a:rPr lang="cs-CZ" sz="1800" dirty="0" err="1" smtClean="0">
                <a:effectLst/>
              </a:rPr>
              <a:t>objektov</a:t>
            </a:r>
            <a:r>
              <a:rPr lang="cs-CZ" sz="1800" dirty="0" smtClean="0">
                <a:effectLst/>
              </a:rPr>
              <a:t> v </a:t>
            </a:r>
            <a:r>
              <a:rPr lang="cs-CZ" sz="1800" dirty="0" err="1" smtClean="0">
                <a:effectLst/>
              </a:rPr>
              <a:t>prehliadači</a:t>
            </a:r>
            <a:r>
              <a:rPr lang="cs-CZ" sz="1800" dirty="0" smtClean="0">
                <a:effectLst/>
              </a:rPr>
              <a:t>.</a:t>
            </a:r>
          </a:p>
          <a:p>
            <a:pPr lvl="0"/>
            <a:endParaRPr lang="cs-CZ" sz="1800" dirty="0">
              <a:effectLst/>
            </a:endParaRPr>
          </a:p>
          <a:p>
            <a:pPr lvl="0"/>
            <a:r>
              <a:rPr lang="cs-CZ" sz="1800" dirty="0" err="1" smtClean="0">
                <a:effectLst/>
              </a:rPr>
              <a:t>Interpreter</a:t>
            </a:r>
            <a:r>
              <a:rPr lang="cs-CZ" sz="1800" dirty="0" smtClean="0">
                <a:effectLst/>
              </a:rPr>
              <a:t> </a:t>
            </a:r>
            <a:r>
              <a:rPr lang="cs-CZ" sz="1800" dirty="0" err="1" smtClean="0">
                <a:effectLst/>
              </a:rPr>
              <a:t>načíta</a:t>
            </a:r>
            <a:r>
              <a:rPr lang="cs-CZ" sz="1800" dirty="0" smtClean="0">
                <a:effectLst/>
              </a:rPr>
              <a:t> </a:t>
            </a:r>
            <a:r>
              <a:rPr lang="cs-CZ" sz="1800" dirty="0" err="1" smtClean="0">
                <a:effectLst/>
              </a:rPr>
              <a:t>riadok</a:t>
            </a:r>
            <a:r>
              <a:rPr lang="cs-CZ" sz="1800" dirty="0" smtClean="0">
                <a:effectLst/>
              </a:rPr>
              <a:t> </a:t>
            </a:r>
            <a:r>
              <a:rPr lang="cs-CZ" sz="1800" dirty="0" err="1" smtClean="0">
                <a:effectLst/>
              </a:rPr>
              <a:t>kódu,preloží</a:t>
            </a:r>
            <a:r>
              <a:rPr lang="cs-CZ" sz="1800" dirty="0" smtClean="0">
                <a:effectLst/>
              </a:rPr>
              <a:t> ho a </a:t>
            </a:r>
            <a:r>
              <a:rPr lang="cs-CZ" sz="1800" dirty="0" err="1" smtClean="0">
                <a:effectLst/>
              </a:rPr>
              <a:t>hneď</a:t>
            </a:r>
            <a:r>
              <a:rPr lang="cs-CZ" sz="1800" dirty="0" smtClean="0">
                <a:effectLst/>
              </a:rPr>
              <a:t> vykoná</a:t>
            </a:r>
          </a:p>
          <a:p>
            <a:pPr lvl="0"/>
            <a:endParaRPr lang="cs-CZ" sz="1800" dirty="0" smtClean="0">
              <a:effectLst/>
            </a:endParaRPr>
          </a:p>
          <a:p>
            <a:pPr lvl="0"/>
            <a:r>
              <a:rPr lang="cs-CZ" sz="1800" dirty="0" err="1" smtClean="0">
                <a:effectLst/>
              </a:rPr>
              <a:t>Interpretujú</a:t>
            </a:r>
            <a:r>
              <a:rPr lang="cs-CZ" sz="1800" dirty="0" smtClean="0">
                <a:effectLst/>
              </a:rPr>
              <a:t> </a:t>
            </a:r>
            <a:r>
              <a:rPr lang="cs-CZ" sz="1800" dirty="0" err="1" smtClean="0">
                <a:effectLst/>
              </a:rPr>
              <a:t>sa</a:t>
            </a:r>
            <a:r>
              <a:rPr lang="cs-CZ" sz="1800" dirty="0" smtClean="0">
                <a:effectLst/>
              </a:rPr>
              <a:t> </a:t>
            </a:r>
            <a:r>
              <a:rPr lang="cs-CZ" sz="1800" dirty="0" err="1" smtClean="0">
                <a:effectLst/>
              </a:rPr>
              <a:t>riadky</a:t>
            </a:r>
            <a:r>
              <a:rPr lang="cs-CZ" sz="1800" dirty="0" smtClean="0">
                <a:effectLst/>
              </a:rPr>
              <a:t> kódu v poradí jako je to </a:t>
            </a:r>
            <a:r>
              <a:rPr lang="cs-CZ" sz="1800" dirty="0" err="1" smtClean="0">
                <a:effectLst/>
              </a:rPr>
              <a:t>zapísané</a:t>
            </a:r>
            <a:r>
              <a:rPr lang="cs-CZ" sz="1800" dirty="0" smtClean="0">
                <a:effectLst/>
              </a:rPr>
              <a:t> v kóde stránky</a:t>
            </a:r>
          </a:p>
          <a:p>
            <a:pPr lvl="0"/>
            <a:endParaRPr lang="cs-CZ" sz="1800" dirty="0" smtClean="0">
              <a:effectLst/>
            </a:endParaRPr>
          </a:p>
          <a:p>
            <a:pPr lvl="0"/>
            <a:r>
              <a:rPr lang="cs-CZ" sz="1800" dirty="0" smtClean="0">
                <a:effectLst/>
              </a:rPr>
              <a:t>K </a:t>
            </a:r>
            <a:r>
              <a:rPr lang="cs-CZ" sz="1800" dirty="0" err="1" smtClean="0">
                <a:effectLst/>
              </a:rPr>
              <a:t>dispozícií</a:t>
            </a:r>
            <a:r>
              <a:rPr lang="cs-CZ" sz="1800" dirty="0" smtClean="0">
                <a:effectLst/>
              </a:rPr>
              <a:t> je </a:t>
            </a:r>
            <a:r>
              <a:rPr lang="cs-CZ" sz="1800" dirty="0" err="1" smtClean="0">
                <a:effectLst/>
              </a:rPr>
              <a:t>veľké</a:t>
            </a:r>
            <a:r>
              <a:rPr lang="cs-CZ" sz="1800" dirty="0" smtClean="0">
                <a:effectLst/>
              </a:rPr>
              <a:t> </a:t>
            </a:r>
            <a:r>
              <a:rPr lang="cs-CZ" sz="1800" dirty="0" err="1" smtClean="0">
                <a:effectLst/>
              </a:rPr>
              <a:t>množstvo</a:t>
            </a:r>
            <a:r>
              <a:rPr lang="cs-CZ" sz="1800" dirty="0" smtClean="0">
                <a:effectLst/>
              </a:rPr>
              <a:t> už  hotového kódu.</a:t>
            </a:r>
            <a:endParaRPr lang="cs-CZ" sz="1800" dirty="0">
              <a:effectLst/>
            </a:endParaRPr>
          </a:p>
        </p:txBody>
      </p:sp>
      <p:pic>
        <p:nvPicPr>
          <p:cNvPr id="5122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199" y="836712"/>
            <a:ext cx="156617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653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371600"/>
          </a:xfrm>
        </p:spPr>
        <p:txBody>
          <a:bodyPr/>
          <a:lstStyle/>
          <a:p>
            <a:r>
              <a:rPr lang="sk-SK" u="sng" dirty="0">
                <a:effectLst/>
              </a:rPr>
              <a:t>Komentáre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628800"/>
            <a:ext cx="8496944" cy="4114800"/>
          </a:xfrm>
        </p:spPr>
        <p:txBody>
          <a:bodyPr/>
          <a:lstStyle/>
          <a:p>
            <a:r>
              <a:rPr lang="sk-SK" dirty="0">
                <a:effectLst/>
              </a:rPr>
              <a:t>Vložené texty programu,  ktoré nám program </a:t>
            </a:r>
            <a:r>
              <a:rPr lang="sk-SK" dirty="0" smtClean="0">
                <a:effectLst/>
              </a:rPr>
              <a:t>žiadnym spôsobom </a:t>
            </a:r>
            <a:r>
              <a:rPr lang="sk-SK" dirty="0">
                <a:effectLst/>
              </a:rPr>
              <a:t>neovplyvňujú</a:t>
            </a:r>
            <a:r>
              <a:rPr lang="sk-SK" dirty="0" smtClean="0">
                <a:effectLst/>
              </a:rPr>
              <a:t>.</a:t>
            </a:r>
          </a:p>
          <a:p>
            <a:r>
              <a:rPr lang="sk-SK" dirty="0" smtClean="0">
                <a:effectLst/>
              </a:rPr>
              <a:t> </a:t>
            </a:r>
            <a:r>
              <a:rPr lang="sk-SK" dirty="0">
                <a:effectLst/>
              </a:rPr>
              <a:t>Sú to poznámky k jednotlivým častiam programu</a:t>
            </a:r>
            <a:r>
              <a:rPr lang="sk-SK" dirty="0" smtClean="0">
                <a:effectLst/>
              </a:rPr>
              <a:t>.</a:t>
            </a:r>
          </a:p>
          <a:p>
            <a:r>
              <a:rPr lang="sk-SK" dirty="0" smtClean="0">
                <a:effectLst/>
              </a:rPr>
              <a:t>Môžu </a:t>
            </a:r>
            <a:r>
              <a:rPr lang="sk-SK" dirty="0">
                <a:effectLst/>
              </a:rPr>
              <a:t>nám ozrejmiť čo to vlastne v programe vykonávame</a:t>
            </a:r>
            <a:r>
              <a:rPr lang="sk-SK" dirty="0" smtClean="0">
                <a:effectLst/>
              </a:rPr>
              <a:t>.</a:t>
            </a:r>
          </a:p>
          <a:p>
            <a:r>
              <a:rPr lang="sk-SK" dirty="0" smtClean="0">
                <a:effectLst/>
              </a:rPr>
              <a:t>Môže </a:t>
            </a:r>
            <a:r>
              <a:rPr lang="sk-SK" dirty="0">
                <a:effectLst/>
              </a:rPr>
              <a:t>slúžiť ako vysvetľujúci komentár pre niekoho kto bude náš program skúmať.</a:t>
            </a:r>
            <a:endParaRPr lang="en-US" b="1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9677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371600"/>
          </a:xfrm>
        </p:spPr>
        <p:txBody>
          <a:bodyPr/>
          <a:lstStyle/>
          <a:p>
            <a:r>
              <a:rPr lang="sk-SK" u="sng" dirty="0">
                <a:effectLst/>
              </a:rPr>
              <a:t>Komentáre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628800"/>
            <a:ext cx="8496944" cy="4114800"/>
          </a:xfrm>
        </p:spPr>
        <p:txBody>
          <a:bodyPr/>
          <a:lstStyle/>
          <a:p>
            <a:r>
              <a:rPr lang="sk-SK" sz="2000" dirty="0">
                <a:effectLst/>
              </a:rPr>
              <a:t>Riadkov</a:t>
            </a:r>
            <a:r>
              <a:rPr lang="cs-CZ" sz="2000" dirty="0">
                <a:effectLst/>
              </a:rPr>
              <a:t>ý k</a:t>
            </a:r>
            <a:r>
              <a:rPr lang="sk-SK" sz="2000" dirty="0" err="1">
                <a:effectLst/>
              </a:rPr>
              <a:t>omentár</a:t>
            </a:r>
            <a:r>
              <a:rPr lang="sk-SK" sz="2000" dirty="0">
                <a:effectLst/>
              </a:rPr>
              <a:t> začína znakom dve normálne </a:t>
            </a:r>
            <a:r>
              <a:rPr lang="sk-SK" sz="2000" dirty="0" err="1">
                <a:effectLst/>
              </a:rPr>
              <a:t>lomítka</a:t>
            </a:r>
            <a:r>
              <a:rPr lang="sk-SK" sz="2000" dirty="0">
                <a:effectLst/>
              </a:rPr>
              <a:t> //</a:t>
            </a:r>
            <a:endParaRPr lang="en-US" sz="2000" b="1" dirty="0">
              <a:effectLst/>
            </a:endParaRPr>
          </a:p>
          <a:p>
            <a:endParaRPr lang="en-US" b="1" dirty="0">
              <a:effectLst/>
            </a:endParaRPr>
          </a:p>
          <a:p>
            <a:pPr marL="0" indent="0">
              <a:buNone/>
            </a:pPr>
            <a:r>
              <a:rPr lang="sk-SK" dirty="0">
                <a:effectLst/>
              </a:rPr>
              <a:t> </a:t>
            </a:r>
            <a:r>
              <a:rPr lang="sk-SK" sz="2400" i="1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// V </a:t>
            </a:r>
            <a:r>
              <a:rPr lang="sk-SK" sz="2400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tomto </a:t>
            </a:r>
            <a:r>
              <a:rPr lang="sk-SK" sz="2400" i="1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riadku urobíme </a:t>
            </a:r>
            <a:r>
              <a:rPr lang="sk-SK" sz="2400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súčet</a:t>
            </a:r>
          </a:p>
          <a:p>
            <a:r>
              <a:rPr lang="sk-SK" sz="2000" dirty="0">
                <a:effectLst/>
              </a:rPr>
              <a:t>Komentár na viac riadkov</a:t>
            </a:r>
            <a:endParaRPr lang="en-US" sz="2000" dirty="0">
              <a:effectLst/>
            </a:endParaRPr>
          </a:p>
          <a:p>
            <a:r>
              <a:rPr lang="sk-SK" sz="2000" dirty="0">
                <a:effectLst/>
              </a:rPr>
              <a:t>Na začiatku komentára a na konci použijeme </a:t>
            </a:r>
            <a:r>
              <a:rPr lang="sk-SK" sz="2000" dirty="0" err="1">
                <a:effectLst/>
              </a:rPr>
              <a:t>lomítko</a:t>
            </a:r>
            <a:r>
              <a:rPr lang="sk-SK" sz="2000" dirty="0">
                <a:effectLst/>
              </a:rPr>
              <a:t> a hviezdičku /*...........*/</a:t>
            </a:r>
            <a:endParaRPr lang="en-US" sz="2000" dirty="0">
              <a:effectLst/>
            </a:endParaRPr>
          </a:p>
          <a:p>
            <a:r>
              <a:rPr lang="sk-SK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sk-SK" sz="1400" i="1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/*</a:t>
            </a:r>
            <a:endParaRPr lang="en-US" sz="1400" dirty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  <a:p>
            <a:r>
              <a:rPr lang="sk-SK" sz="1400" i="1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   </a:t>
            </a:r>
            <a:r>
              <a:rPr lang="sk-SK" sz="1400" i="1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Javascrip</a:t>
            </a:r>
            <a:r>
              <a:rPr lang="sk-SK" sz="1400" i="1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sk-SK" sz="1400" i="1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Tútorial</a:t>
            </a:r>
            <a:endParaRPr lang="en-US" sz="1400" dirty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  <a:p>
            <a:r>
              <a:rPr lang="sk-SK" sz="1400" i="1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   </a:t>
            </a:r>
            <a:r>
              <a:rPr lang="sk-SK" sz="1400" i="1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Téma:komentáre</a:t>
            </a:r>
            <a:endParaRPr lang="en-US" sz="1400" dirty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  <a:p>
            <a:r>
              <a:rPr lang="sk-SK" sz="1400" i="1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   Vytvorené:15.Júľa 2016</a:t>
            </a:r>
            <a:endParaRPr lang="en-US" sz="1400" dirty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  <a:p>
            <a:r>
              <a:rPr lang="sk-SK" sz="1400" i="1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    */</a:t>
            </a:r>
            <a:r>
              <a:rPr lang="sk-SK" sz="14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   </a:t>
            </a:r>
            <a:endParaRPr lang="en-US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99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Písomka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031976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sk-SK" sz="2000" dirty="0" smtClean="0"/>
              <a:t>Ako sa označuje jednoriadkový komentár?</a:t>
            </a:r>
          </a:p>
          <a:p>
            <a:pPr marL="457200" indent="-457200">
              <a:buFont typeface="+mj-lt"/>
              <a:buAutoNum type="arabicParenR"/>
            </a:pPr>
            <a:r>
              <a:rPr lang="sk-SK" sz="2000" dirty="0" smtClean="0"/>
              <a:t>Na čo slúži  </a:t>
            </a:r>
            <a:r>
              <a:rPr lang="sk-SK" sz="2000" dirty="0" err="1" smtClean="0"/>
              <a:t>hláška</a:t>
            </a:r>
            <a:r>
              <a:rPr lang="sk-SK" sz="2000" dirty="0" smtClean="0"/>
              <a:t>?</a:t>
            </a:r>
          </a:p>
          <a:p>
            <a:pPr marL="457200" indent="-457200">
              <a:buFont typeface="+mj-lt"/>
              <a:buAutoNum type="arabicParenR"/>
            </a:pPr>
            <a:r>
              <a:rPr lang="sk-SK" sz="2000" dirty="0" err="1" smtClean="0"/>
              <a:t>Uvedte</a:t>
            </a:r>
            <a:r>
              <a:rPr lang="sk-SK" sz="2000" dirty="0" smtClean="0"/>
              <a:t> čo je to premenná?</a:t>
            </a:r>
          </a:p>
          <a:p>
            <a:pPr marL="457200" indent="-457200">
              <a:buFont typeface="+mj-lt"/>
              <a:buAutoNum type="arabicParenR"/>
            </a:pPr>
            <a:r>
              <a:rPr lang="sk-SK" sz="2000" dirty="0" err="1" smtClean="0"/>
              <a:t>Uvedte</a:t>
            </a:r>
            <a:r>
              <a:rPr lang="sk-SK" sz="2000" dirty="0" smtClean="0"/>
              <a:t> príklad správneho pomenovania premennej?</a:t>
            </a:r>
          </a:p>
          <a:p>
            <a:pPr marL="457200" indent="-457200">
              <a:buFont typeface="+mj-lt"/>
              <a:buAutoNum type="arabicParenR"/>
            </a:pPr>
            <a:r>
              <a:rPr lang="sk-SK" sz="2000" dirty="0" err="1" smtClean="0"/>
              <a:t>Uvedte</a:t>
            </a:r>
            <a:r>
              <a:rPr lang="sk-SK" sz="2000" dirty="0" smtClean="0"/>
              <a:t> príklad nesprávneho </a:t>
            </a:r>
            <a:r>
              <a:rPr lang="sk-SK" sz="2000" dirty="0" err="1" smtClean="0"/>
              <a:t>pomenuvania</a:t>
            </a:r>
            <a:r>
              <a:rPr lang="sk-SK" sz="2000" dirty="0" smtClean="0"/>
              <a:t> premennej?</a:t>
            </a:r>
          </a:p>
          <a:p>
            <a:pPr marL="457200" indent="-457200">
              <a:buFont typeface="+mj-lt"/>
              <a:buAutoNum type="arabicParenR"/>
            </a:pPr>
            <a:r>
              <a:rPr lang="sk-SK" sz="2000" dirty="0" smtClean="0"/>
              <a:t>Ako sa môže prejavovať </a:t>
            </a:r>
            <a:r>
              <a:rPr lang="sk-SK" sz="2000" dirty="0" err="1" smtClean="0"/>
              <a:t>javascript</a:t>
            </a:r>
            <a:r>
              <a:rPr lang="sk-SK" sz="2000" dirty="0" smtClean="0"/>
              <a:t>?</a:t>
            </a:r>
          </a:p>
          <a:p>
            <a:pPr marL="457200" indent="-457200">
              <a:buFont typeface="+mj-lt"/>
              <a:buAutoNum type="arabicParenR"/>
            </a:pPr>
            <a:r>
              <a:rPr lang="sk-SK" sz="2000" dirty="0" smtClean="0"/>
              <a:t>Kde všade môže byť umiestnený </a:t>
            </a:r>
            <a:r>
              <a:rPr lang="sk-SK" sz="2000" dirty="0" err="1" smtClean="0"/>
              <a:t>javascript</a:t>
            </a:r>
            <a:r>
              <a:rPr lang="sk-SK" sz="2000" dirty="0" smtClean="0"/>
              <a:t>?</a:t>
            </a:r>
          </a:p>
          <a:p>
            <a:pPr marL="457200" indent="-457200">
              <a:buFont typeface="+mj-lt"/>
              <a:buAutoNum type="arabicParenR"/>
            </a:pPr>
            <a:r>
              <a:rPr lang="sk-SK" sz="2000" dirty="0" smtClean="0"/>
              <a:t>Potrebuje </a:t>
            </a:r>
            <a:r>
              <a:rPr lang="sk-SK" sz="2000" dirty="0" err="1" smtClean="0"/>
              <a:t>script</a:t>
            </a:r>
            <a:r>
              <a:rPr lang="sk-SK" sz="2000" dirty="0" smtClean="0"/>
              <a:t> pripojenie na </a:t>
            </a:r>
            <a:r>
              <a:rPr lang="sk-SK" sz="2000" dirty="0" err="1" smtClean="0"/>
              <a:t>neaký</a:t>
            </a:r>
            <a:r>
              <a:rPr lang="sk-SK" sz="2000" dirty="0" smtClean="0"/>
              <a:t> server?</a:t>
            </a:r>
          </a:p>
          <a:p>
            <a:endParaRPr lang="sk-SK" sz="2000" dirty="0" smtClean="0"/>
          </a:p>
          <a:p>
            <a:endParaRPr lang="sk-SK" sz="2000" dirty="0" smtClean="0"/>
          </a:p>
          <a:p>
            <a:pPr marL="0" indent="0">
              <a:buNone/>
            </a:pPr>
            <a:endParaRPr lang="sk-SK" sz="2000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8049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Písomka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03648" y="1988840"/>
            <a:ext cx="6779096" cy="3031976"/>
          </a:xfrm>
        </p:spPr>
        <p:txBody>
          <a:bodyPr/>
          <a:lstStyle/>
          <a:p>
            <a:r>
              <a:rPr lang="sk-SK" sz="2000" dirty="0" smtClean="0"/>
              <a:t>10 bodov		1</a:t>
            </a:r>
          </a:p>
          <a:p>
            <a:r>
              <a:rPr lang="sk-SK" sz="2000" dirty="0" smtClean="0"/>
              <a:t>9-7 bodov		2</a:t>
            </a:r>
          </a:p>
          <a:p>
            <a:r>
              <a:rPr lang="sk-SK" sz="2000" dirty="0" smtClean="0"/>
              <a:t>6-5 bodov		3</a:t>
            </a:r>
          </a:p>
          <a:p>
            <a:r>
              <a:rPr lang="sk-SK" sz="2000" dirty="0" smtClean="0"/>
              <a:t>4-3 body 		4</a:t>
            </a:r>
          </a:p>
          <a:p>
            <a:r>
              <a:rPr lang="sk-SK" sz="2000" dirty="0" smtClean="0"/>
              <a:t>2,1,0 bodov	 	5</a:t>
            </a:r>
          </a:p>
          <a:p>
            <a:endParaRPr lang="sk-SK" sz="2000" dirty="0" smtClean="0"/>
          </a:p>
          <a:p>
            <a:pPr marL="0" indent="0">
              <a:buNone/>
            </a:pPr>
            <a:endParaRPr lang="sk-SK" sz="2000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033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PRÍKLADY NA PREMENNÉ A HLÁŠKY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1951856"/>
          </a:xfrm>
        </p:spPr>
        <p:txBody>
          <a:bodyPr/>
          <a:lstStyle/>
          <a:p>
            <a:pPr marL="0" indent="0">
              <a:buNone/>
            </a:pPr>
            <a:r>
              <a:rPr lang="sk-SK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kruh.html</a:t>
            </a:r>
            <a:endParaRPr lang="sk-SK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sk-SK" dirty="0" smtClean="0"/>
              <a:t>Obvod</a:t>
            </a:r>
          </a:p>
          <a:p>
            <a:pPr lvl="1"/>
            <a:r>
              <a:rPr lang="sk-SK" dirty="0" smtClean="0"/>
              <a:t>Obsah</a:t>
            </a:r>
            <a:endParaRPr lang="en-US" dirty="0"/>
          </a:p>
        </p:txBody>
      </p:sp>
      <p:pic>
        <p:nvPicPr>
          <p:cNvPr id="34818" name="Picture 2" descr="Výsledok vyhľadávania obrázkov pre dopyt vetvenie animated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52936"/>
            <a:ext cx="3048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853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57262"/>
            <a:ext cx="8748464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8680"/>
            <a:ext cx="1905000" cy="1905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54129"/>
            <a:ext cx="592713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7128792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Výsledok vyhľadávania obrázkov pre dopyt googl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54129"/>
            <a:ext cx="19050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32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PRÍKLADY NA PREMENNÉ A HLÁŠKY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1951856"/>
          </a:xfrm>
        </p:spPr>
        <p:txBody>
          <a:bodyPr/>
          <a:lstStyle/>
          <a:p>
            <a:pPr marL="0" indent="0">
              <a:buNone/>
            </a:pPr>
            <a:r>
              <a:rPr lang="sk-SK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spotreba.html</a:t>
            </a:r>
            <a:endParaRPr lang="sk-SK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sk-SK" sz="2000" dirty="0" smtClean="0"/>
              <a:t>VSTUP</a:t>
            </a:r>
          </a:p>
          <a:p>
            <a:pPr lvl="1">
              <a:buFont typeface="Arial" pitchFamily="34" charset="0"/>
              <a:buChar char="•"/>
            </a:pPr>
            <a:r>
              <a:rPr lang="sk-SK" sz="1600" dirty="0" smtClean="0"/>
              <a:t>spotreba na sto km</a:t>
            </a:r>
          </a:p>
          <a:p>
            <a:pPr lvl="1"/>
            <a:r>
              <a:rPr lang="sk-SK" sz="1600" dirty="0" smtClean="0"/>
              <a:t>počet odjazdených km</a:t>
            </a:r>
          </a:p>
          <a:p>
            <a:pPr lvl="1"/>
            <a:r>
              <a:rPr lang="sk-SK" sz="1600" dirty="0" smtClean="0"/>
              <a:t>cena za 1 liter</a:t>
            </a:r>
          </a:p>
          <a:p>
            <a:pPr marL="0" indent="0">
              <a:buNone/>
            </a:pPr>
            <a:endParaRPr lang="sk-SK" sz="2000" dirty="0" smtClean="0"/>
          </a:p>
          <a:p>
            <a:r>
              <a:rPr lang="sk-SK" sz="2000" dirty="0" smtClean="0"/>
              <a:t>VÝSTUP</a:t>
            </a:r>
          </a:p>
          <a:p>
            <a:pPr lvl="1"/>
            <a:r>
              <a:rPr lang="sk-SK" sz="1600" dirty="0" smtClean="0"/>
              <a:t>Spotreba benzínu</a:t>
            </a:r>
          </a:p>
          <a:p>
            <a:pPr lvl="1"/>
            <a:r>
              <a:rPr lang="sk-SK" sz="1600" dirty="0" smtClean="0"/>
              <a:t>Cena za benzín</a:t>
            </a:r>
          </a:p>
          <a:p>
            <a:pPr marL="0" indent="0">
              <a:buNone/>
            </a:pPr>
            <a:r>
              <a:rPr lang="sk-SK" sz="2000" dirty="0"/>
              <a:t>	</a:t>
            </a:r>
            <a:endParaRPr lang="sk-SK" sz="2000" dirty="0" smtClean="0"/>
          </a:p>
          <a:p>
            <a:endParaRPr lang="en-US" dirty="0"/>
          </a:p>
        </p:txBody>
      </p:sp>
      <p:pic>
        <p:nvPicPr>
          <p:cNvPr id="32770" name="Picture 2" descr="Výsledok vyhľadávania obrázkov pre dopyt vetvenie animated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64904"/>
            <a:ext cx="3048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128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036496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6328"/>
            <a:ext cx="1905000" cy="1905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120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ýsledok vyhľadávania obrázkov pre dopyt googl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54129"/>
            <a:ext cx="19050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95" y="223605"/>
            <a:ext cx="3740393" cy="147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18" y="1894084"/>
            <a:ext cx="3735069" cy="145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79" y="3364186"/>
            <a:ext cx="3853329" cy="148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90" y="4941168"/>
            <a:ext cx="8529736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820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/>
          <a:lstStyle/>
          <a:p>
            <a:r>
              <a:rPr lang="cs-CZ" b="1" dirty="0">
                <a:effectLst/>
              </a:rPr>
              <a:t>Nevýhody jazyka </a:t>
            </a:r>
            <a:r>
              <a:rPr lang="cs-CZ" b="1" dirty="0" err="1" smtClean="0">
                <a:effectLst/>
              </a:rPr>
              <a:t>JavaScript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3264"/>
          </a:xfrm>
        </p:spPr>
        <p:txBody>
          <a:bodyPr/>
          <a:lstStyle/>
          <a:p>
            <a:r>
              <a:rPr lang="cs-CZ" sz="2800" dirty="0" err="1" smtClean="0">
                <a:effectLst/>
              </a:rPr>
              <a:t>JavaScript</a:t>
            </a:r>
            <a:r>
              <a:rPr lang="cs-CZ" sz="2800" dirty="0" smtClean="0">
                <a:effectLst/>
              </a:rPr>
              <a:t>  je jazyk interpretovaný</a:t>
            </a:r>
            <a:endParaRPr lang="cs-CZ" sz="2800" dirty="0">
              <a:effectLst/>
            </a:endParaRPr>
          </a:p>
          <a:p>
            <a:pPr lvl="0"/>
            <a:endParaRPr lang="cs-CZ" sz="1400" dirty="0" smtClean="0">
              <a:effectLst/>
            </a:endParaRPr>
          </a:p>
          <a:p>
            <a:r>
              <a:rPr lang="cs-CZ" sz="2800" b="1" dirty="0">
                <a:effectLst/>
              </a:rPr>
              <a:t>Interpretovaný </a:t>
            </a:r>
            <a:r>
              <a:rPr lang="cs-CZ" sz="2800" b="1" dirty="0" smtClean="0">
                <a:effectLst/>
              </a:rPr>
              <a:t>jazyk</a:t>
            </a:r>
          </a:p>
          <a:p>
            <a:pPr lvl="1"/>
            <a:r>
              <a:rPr lang="cs-CZ" sz="2400" dirty="0" smtClean="0">
                <a:effectLst/>
              </a:rPr>
              <a:t>Je </a:t>
            </a:r>
            <a:r>
              <a:rPr lang="cs-CZ" sz="2400" dirty="0" err="1" smtClean="0">
                <a:effectLst/>
              </a:rPr>
              <a:t>prekladaný</a:t>
            </a:r>
            <a:r>
              <a:rPr lang="cs-CZ" sz="2400" dirty="0" smtClean="0">
                <a:effectLst/>
              </a:rPr>
              <a:t> až za chodu programu</a:t>
            </a:r>
          </a:p>
          <a:p>
            <a:pPr lvl="1"/>
            <a:r>
              <a:rPr lang="cs-CZ" sz="2400" dirty="0" err="1" smtClean="0">
                <a:effectLst/>
              </a:rPr>
              <a:t>Interpretovanie</a:t>
            </a:r>
            <a:r>
              <a:rPr lang="cs-CZ" sz="2400" dirty="0" smtClean="0">
                <a:effectLst/>
              </a:rPr>
              <a:t> kódu je teda </a:t>
            </a:r>
            <a:r>
              <a:rPr lang="cs-CZ" sz="2400" dirty="0" err="1" smtClean="0">
                <a:effectLst/>
              </a:rPr>
              <a:t>pomalšie</a:t>
            </a:r>
            <a:endParaRPr lang="cs-CZ" sz="2400" dirty="0" smtClean="0">
              <a:effectLst/>
            </a:endParaRPr>
          </a:p>
          <a:p>
            <a:pPr lvl="1"/>
            <a:endParaRPr lang="cs-CZ" sz="2400" dirty="0" smtClean="0">
              <a:effectLst/>
            </a:endParaRPr>
          </a:p>
          <a:p>
            <a:r>
              <a:rPr lang="cs-CZ" sz="2800" dirty="0" smtClean="0">
                <a:effectLst/>
              </a:rPr>
              <a:t>Jazyk </a:t>
            </a:r>
            <a:r>
              <a:rPr lang="cs-CZ" sz="2800" dirty="0" err="1" smtClean="0">
                <a:effectLst/>
              </a:rPr>
              <a:t>JavaScript</a:t>
            </a:r>
            <a:r>
              <a:rPr lang="cs-CZ" sz="2800" dirty="0" smtClean="0">
                <a:effectLst/>
              </a:rPr>
              <a:t> je závislý na daném </a:t>
            </a:r>
            <a:r>
              <a:rPr lang="cs-CZ" sz="2800" dirty="0" err="1" smtClean="0">
                <a:effectLst/>
              </a:rPr>
              <a:t>prehliadači</a:t>
            </a:r>
            <a:endParaRPr lang="cs-CZ" sz="2800" dirty="0" smtClean="0">
              <a:effectLst/>
            </a:endParaRPr>
          </a:p>
          <a:p>
            <a:endParaRPr lang="cs-CZ" sz="2800" dirty="0" smtClean="0">
              <a:effectLst/>
            </a:endParaRPr>
          </a:p>
          <a:p>
            <a:r>
              <a:rPr lang="cs-CZ" sz="2800" dirty="0" smtClean="0">
                <a:effectLst/>
              </a:rPr>
              <a:t>Je tzv. case </a:t>
            </a:r>
            <a:r>
              <a:rPr lang="cs-CZ" sz="2800" dirty="0" err="1" smtClean="0">
                <a:effectLst/>
              </a:rPr>
              <a:t>sensitivny</a:t>
            </a:r>
            <a:r>
              <a:rPr lang="cs-CZ" sz="2800" dirty="0" smtClean="0">
                <a:effectLst/>
              </a:rPr>
              <a:t>. </a:t>
            </a:r>
          </a:p>
          <a:p>
            <a:r>
              <a:rPr lang="cs-CZ" sz="2800" dirty="0" smtClean="0">
                <a:effectLst/>
              </a:rPr>
              <a:t>To znamená, že záleží na velikosti písma v zápise kódu.</a:t>
            </a:r>
            <a:endParaRPr lang="cs-CZ" sz="2800" dirty="0">
              <a:effectLst/>
            </a:endParaRPr>
          </a:p>
        </p:txBody>
      </p:sp>
      <p:pic>
        <p:nvPicPr>
          <p:cNvPr id="1026" name="Picture 2" descr="https://i.ytimg.com/vi/Tif2a8vXeAA/hq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229200"/>
            <a:ext cx="1440268" cy="140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1125854"/>
            <a:ext cx="1656238" cy="220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2063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Štvťročné preskúšanie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1375792"/>
          </a:xfrm>
        </p:spPr>
        <p:txBody>
          <a:bodyPr/>
          <a:lstStyle/>
          <a:p>
            <a:pPr marL="0" indent="0">
              <a:buNone/>
            </a:pPr>
            <a:r>
              <a:rPr lang="sk-SK" smtClean="0"/>
              <a:t>1.Teória</a:t>
            </a:r>
          </a:p>
          <a:p>
            <a:pPr marL="0" indent="0">
              <a:buNone/>
            </a:pPr>
            <a:r>
              <a:rPr lang="sk-SK" smtClean="0"/>
              <a:t>2.Tvorba webovej aplikácia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0907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Štvťročné</a:t>
            </a:r>
            <a:r>
              <a:rPr lang="sk-SK" dirty="0" smtClean="0"/>
              <a:t> preskúšanie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2304256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Teória:</a:t>
            </a:r>
          </a:p>
          <a:p>
            <a:pPr marL="514350" indent="-514350">
              <a:buFont typeface="+mj-lt"/>
              <a:buAutoNum type="arabicParenR"/>
            </a:pPr>
            <a:r>
              <a:rPr lang="sk-SK" dirty="0" err="1"/>
              <a:t>Uvedte</a:t>
            </a:r>
            <a:r>
              <a:rPr lang="sk-SK" dirty="0"/>
              <a:t> syntax </a:t>
            </a:r>
            <a:r>
              <a:rPr lang="sk-SK" dirty="0" err="1"/>
              <a:t>hlášky</a:t>
            </a:r>
            <a:r>
              <a:rPr lang="sk-SK" dirty="0"/>
              <a:t> </a:t>
            </a:r>
            <a:r>
              <a:rPr lang="sk-SK" dirty="0" err="1"/>
              <a:t>prompt</a:t>
            </a:r>
            <a:r>
              <a:rPr lang="sk-SK" dirty="0"/>
              <a:t>?</a:t>
            </a:r>
          </a:p>
          <a:p>
            <a:pPr marL="514350" indent="-514350">
              <a:buFont typeface="+mj-lt"/>
              <a:buAutoNum type="arabicParenR"/>
            </a:pPr>
            <a:r>
              <a:rPr lang="sk-SK" dirty="0"/>
              <a:t>Ktorá </a:t>
            </a:r>
            <a:r>
              <a:rPr lang="sk-SK" dirty="0" err="1"/>
              <a:t>hláška</a:t>
            </a:r>
            <a:r>
              <a:rPr lang="sk-SK" dirty="0"/>
              <a:t> slúži na vloženie hodnôt?</a:t>
            </a:r>
          </a:p>
          <a:p>
            <a:pPr marL="514350" indent="-514350">
              <a:buFont typeface="+mj-lt"/>
              <a:buAutoNum type="arabicParenR"/>
            </a:pPr>
            <a:r>
              <a:rPr lang="sk-SK" dirty="0"/>
              <a:t>Vymenujte typy </a:t>
            </a:r>
            <a:r>
              <a:rPr lang="sk-SK" dirty="0" err="1"/>
              <a:t>hlášok</a:t>
            </a:r>
            <a:r>
              <a:rPr lang="sk-SK" dirty="0" smtClean="0"/>
              <a:t>?</a:t>
            </a:r>
          </a:p>
          <a:p>
            <a:pPr marL="514350" indent="-514350">
              <a:buFont typeface="+mj-lt"/>
              <a:buAutoNum type="arabicParenR"/>
            </a:pPr>
            <a:r>
              <a:rPr lang="sk-SK" dirty="0" err="1"/>
              <a:t>Uvedte</a:t>
            </a:r>
            <a:r>
              <a:rPr lang="sk-SK" dirty="0"/>
              <a:t> na čo slúži </a:t>
            </a:r>
            <a:r>
              <a:rPr lang="sk-SK" dirty="0" err="1"/>
              <a:t>hláška</a:t>
            </a:r>
            <a:r>
              <a:rPr lang="sk-SK" dirty="0" smtClean="0"/>
              <a:t>?</a:t>
            </a:r>
          </a:p>
          <a:p>
            <a:pPr marL="514350" indent="-514350">
              <a:buFont typeface="+mj-lt"/>
              <a:buAutoNum type="arabicParenR"/>
            </a:pPr>
            <a:r>
              <a:rPr lang="sk-SK" dirty="0"/>
              <a:t>Ktorá </a:t>
            </a:r>
            <a:r>
              <a:rPr lang="sk-SK" dirty="0" err="1"/>
              <a:t>hláška</a:t>
            </a:r>
            <a:r>
              <a:rPr lang="sk-SK" dirty="0"/>
              <a:t> slúži iba na výstup údajov?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514350" indent="-514350">
              <a:buFont typeface="+mj-lt"/>
              <a:buAutoNum type="arabicParenR"/>
            </a:pPr>
            <a:endParaRPr lang="sk-SK" dirty="0" smtClean="0"/>
          </a:p>
          <a:p>
            <a:pPr marL="514350" indent="-514350">
              <a:buFont typeface="+mj-lt"/>
              <a:buAutoNum type="arabicParenR"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325366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Štvťročné preskúšanie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720080"/>
          </a:xfrm>
        </p:spPr>
        <p:txBody>
          <a:bodyPr/>
          <a:lstStyle/>
          <a:p>
            <a:pPr marL="0" indent="0">
              <a:buNone/>
            </a:pPr>
            <a:r>
              <a:rPr lang="sk-SK" smtClean="0"/>
              <a:t>Teória vyhodnotenie:</a:t>
            </a:r>
          </a:p>
          <a:p>
            <a:pPr marL="0" indent="0">
              <a:buNone/>
            </a:pPr>
            <a:endParaRPr lang="sk-SK" smtClean="0"/>
          </a:p>
          <a:p>
            <a:pPr marL="514350" indent="-514350">
              <a:buFont typeface="+mj-lt"/>
              <a:buAutoNum type="arabicParenR"/>
            </a:pPr>
            <a:endParaRPr lang="sk-SK" smtClean="0"/>
          </a:p>
          <a:p>
            <a:pPr marL="514350" indent="-514350">
              <a:buFont typeface="+mj-lt"/>
              <a:buAutoNum type="arabicParenR"/>
            </a:pPr>
            <a:endParaRPr lang="sk-SK" smtClean="0"/>
          </a:p>
          <a:p>
            <a:pPr marL="514350" indent="-514350">
              <a:buFont typeface="+mj-lt"/>
              <a:buAutoNum type="arabicParenR"/>
            </a:pPr>
            <a:endParaRPr lang="sk-SK" smtClean="0"/>
          </a:p>
          <a:p>
            <a:pPr marL="0" indent="0">
              <a:buNone/>
            </a:pPr>
            <a:endParaRPr lang="sk-SK" smtClean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265604"/>
              </p:ext>
            </p:extLst>
          </p:nvPr>
        </p:nvGraphicFramePr>
        <p:xfrm>
          <a:off x="1403648" y="2852936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mtClean="0"/>
                        <a:t>body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mtClean="0"/>
                        <a:t>známka</a:t>
                      </a:r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mtClean="0"/>
                        <a:t>5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mtClean="0"/>
                        <a:t>1</a:t>
                      </a:r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mtClean="0"/>
                        <a:t>4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mtClean="0"/>
                        <a:t>2</a:t>
                      </a:r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mtClean="0"/>
                        <a:t>3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mtClean="0"/>
                        <a:t>3</a:t>
                      </a:r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mtClean="0"/>
                        <a:t>2,1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mtClean="0"/>
                        <a:t>4</a:t>
                      </a:r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mtClean="0"/>
                        <a:t>0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mtClean="0"/>
                        <a:t>5</a:t>
                      </a:r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073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Štvťročné</a:t>
            </a:r>
            <a:r>
              <a:rPr lang="sk-SK" dirty="0" smtClean="0"/>
              <a:t> </a:t>
            </a:r>
            <a:r>
              <a:rPr lang="sk-SK" dirty="0" err="1" smtClean="0"/>
              <a:t>preskúšanie-odpovede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1800200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Teória: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800" dirty="0" err="1" smtClean="0"/>
              <a:t>Uvedte</a:t>
            </a:r>
            <a:r>
              <a:rPr lang="sk-SK" sz="2800" dirty="0" smtClean="0"/>
              <a:t> na čo slúži </a:t>
            </a:r>
            <a:r>
              <a:rPr lang="sk-SK" sz="2800" dirty="0" err="1" smtClean="0"/>
              <a:t>hláška</a:t>
            </a:r>
            <a:r>
              <a:rPr lang="sk-SK" sz="2800" dirty="0"/>
              <a:t>? </a:t>
            </a:r>
            <a:r>
              <a:rPr lang="sk-SK" sz="2800" dirty="0">
                <a:solidFill>
                  <a:srgbClr val="0070C0"/>
                </a:solidFill>
              </a:rPr>
              <a:t>Slúžia na interakciu skriptu s </a:t>
            </a:r>
            <a:r>
              <a:rPr lang="sk-SK" sz="2800" dirty="0" err="1" smtClean="0">
                <a:solidFill>
                  <a:srgbClr val="0070C0"/>
                </a:solidFill>
              </a:rPr>
              <a:t>uživateľom</a:t>
            </a:r>
            <a:endParaRPr lang="sk-SK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sk-SK" sz="2800" dirty="0" smtClean="0"/>
              <a:t>Vymenujte typy </a:t>
            </a:r>
            <a:r>
              <a:rPr lang="sk-SK" sz="2800" dirty="0" err="1" smtClean="0"/>
              <a:t>hlášok</a:t>
            </a:r>
            <a:r>
              <a:rPr lang="sk-SK" sz="2800" dirty="0"/>
              <a:t>? </a:t>
            </a:r>
            <a:r>
              <a:rPr lang="sk-SK" sz="2800" dirty="0" err="1" smtClean="0">
                <a:solidFill>
                  <a:srgbClr val="0070C0"/>
                </a:solidFill>
              </a:rPr>
              <a:t>alert,confirm,prompt</a:t>
            </a:r>
            <a:endParaRPr lang="sk-SK" sz="2800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sk-SK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sk-SK" sz="2800" dirty="0" smtClean="0"/>
              <a:t>Ktorá </a:t>
            </a:r>
            <a:r>
              <a:rPr lang="sk-SK" sz="2800" dirty="0" err="1" smtClean="0"/>
              <a:t>hláška</a:t>
            </a:r>
            <a:r>
              <a:rPr lang="sk-SK" sz="2800" dirty="0" smtClean="0"/>
              <a:t> slúži iba na výstup </a:t>
            </a:r>
            <a:r>
              <a:rPr lang="sk-SK" sz="2800" dirty="0" err="1" smtClean="0"/>
              <a:t>údajov?</a:t>
            </a:r>
            <a:r>
              <a:rPr lang="sk-SK" sz="2800" dirty="0" err="1" smtClean="0">
                <a:solidFill>
                  <a:srgbClr val="0070C0"/>
                </a:solidFill>
              </a:rPr>
              <a:t>alert</a:t>
            </a:r>
            <a:endParaRPr lang="sk-SK" sz="2800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sk-SK" sz="2800" dirty="0" smtClean="0"/>
              <a:t>Ktorá </a:t>
            </a:r>
            <a:r>
              <a:rPr lang="sk-SK" sz="2800" dirty="0" err="1" smtClean="0"/>
              <a:t>hláška</a:t>
            </a:r>
            <a:r>
              <a:rPr lang="sk-SK" sz="2800" dirty="0" smtClean="0"/>
              <a:t> slúži na vloženie </a:t>
            </a:r>
            <a:r>
              <a:rPr lang="sk-SK" sz="2800" dirty="0" err="1" smtClean="0"/>
              <a:t>hodnôt?</a:t>
            </a:r>
            <a:r>
              <a:rPr lang="sk-SK" sz="2800" dirty="0" err="1" smtClean="0">
                <a:solidFill>
                  <a:srgbClr val="0070C0"/>
                </a:solidFill>
              </a:rPr>
              <a:t>prompt</a:t>
            </a:r>
            <a:endParaRPr lang="sk-SK" sz="2800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sk-SK" sz="2800" dirty="0" err="1" smtClean="0"/>
              <a:t>Uvedte</a:t>
            </a:r>
            <a:r>
              <a:rPr lang="sk-SK" sz="2800" dirty="0" smtClean="0"/>
              <a:t> syntax </a:t>
            </a:r>
            <a:r>
              <a:rPr lang="sk-SK" sz="2800" dirty="0" err="1" smtClean="0"/>
              <a:t>hlášky</a:t>
            </a:r>
            <a:r>
              <a:rPr lang="sk-SK" sz="2800" dirty="0" smtClean="0"/>
              <a:t> </a:t>
            </a:r>
            <a:r>
              <a:rPr lang="sk-SK" sz="2800" dirty="0" err="1" smtClean="0"/>
              <a:t>prompt</a:t>
            </a:r>
            <a:r>
              <a:rPr lang="sk-SK" sz="28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kern="1200" dirty="0">
                <a:solidFill>
                  <a:schemeClr val="dk1"/>
                </a:solidFill>
                <a:effectLst/>
              </a:rPr>
              <a:t>prompt ( </a:t>
            </a:r>
            <a:r>
              <a:rPr lang="en-GB" sz="2800" kern="1200" dirty="0">
                <a:solidFill>
                  <a:schemeClr val="dk1"/>
                </a:solidFill>
                <a:effectLst/>
              </a:rPr>
              <a:t>”</a:t>
            </a:r>
            <a:r>
              <a:rPr lang="cs-CZ" sz="2800" kern="1200" dirty="0">
                <a:solidFill>
                  <a:schemeClr val="dk1"/>
                </a:solidFill>
                <a:effectLst/>
              </a:rPr>
              <a:t>hláška</a:t>
            </a:r>
            <a:r>
              <a:rPr lang="en-GB" sz="2800" kern="1200" dirty="0">
                <a:solidFill>
                  <a:schemeClr val="dk1"/>
                </a:solidFill>
                <a:effectLst/>
              </a:rPr>
              <a:t>”</a:t>
            </a:r>
            <a:r>
              <a:rPr lang="cs-CZ" sz="2800" kern="1200" dirty="0">
                <a:solidFill>
                  <a:schemeClr val="dk1"/>
                </a:solidFill>
                <a:effectLst/>
              </a:rPr>
              <a:t>,</a:t>
            </a:r>
            <a:r>
              <a:rPr lang="en-GB" sz="2800" kern="1200" dirty="0">
                <a:solidFill>
                  <a:schemeClr val="dk1"/>
                </a:solidFill>
                <a:effectLst/>
              </a:rPr>
              <a:t>”</a:t>
            </a:r>
            <a:r>
              <a:rPr lang="cs-CZ" sz="2800" kern="1200" dirty="0" err="1">
                <a:solidFill>
                  <a:schemeClr val="dk1"/>
                </a:solidFill>
                <a:effectLst/>
              </a:rPr>
              <a:t>Preddefinovaná</a:t>
            </a:r>
            <a:r>
              <a:rPr lang="cs-CZ" sz="2800" kern="1200" dirty="0">
                <a:solidFill>
                  <a:schemeClr val="dk1"/>
                </a:solidFill>
                <a:effectLst/>
              </a:rPr>
              <a:t> hodnota</a:t>
            </a:r>
            <a:r>
              <a:rPr lang="en-GB" sz="2800" kern="1200" dirty="0">
                <a:solidFill>
                  <a:schemeClr val="dk1"/>
                </a:solidFill>
                <a:effectLst/>
              </a:rPr>
              <a:t>”</a:t>
            </a:r>
            <a:r>
              <a:rPr lang="cs-CZ" sz="2800" kern="1200" dirty="0">
                <a:solidFill>
                  <a:schemeClr val="dk1"/>
                </a:solidFill>
                <a:effectLst/>
              </a:rPr>
              <a:t>);</a:t>
            </a:r>
          </a:p>
          <a:p>
            <a:pPr marL="514350" indent="-514350">
              <a:buFont typeface="+mj-lt"/>
              <a:buAutoNum type="arabicPeriod"/>
            </a:pPr>
            <a:endParaRPr lang="sk-SK" sz="2800" dirty="0" smtClean="0"/>
          </a:p>
          <a:p>
            <a:pPr marL="514350" indent="-514350">
              <a:buFont typeface="+mj-lt"/>
              <a:buAutoNum type="arabicPeriod"/>
            </a:pP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5333236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371600"/>
          </a:xfrm>
        </p:spPr>
        <p:txBody>
          <a:bodyPr/>
          <a:lstStyle/>
          <a:p>
            <a:r>
              <a:rPr lang="sk-SK" smtClean="0"/>
              <a:t>Štvťročné preskúšanie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3168352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2.Tvorba webovej aplikácia</a:t>
            </a:r>
          </a:p>
          <a:p>
            <a:pPr marL="0" indent="0">
              <a:buNone/>
            </a:pPr>
            <a:r>
              <a:rPr lang="sk-SK" dirty="0" smtClean="0"/>
              <a:t>ZADANIE:</a:t>
            </a:r>
          </a:p>
          <a:p>
            <a:r>
              <a:rPr lang="sk-SK" dirty="0" smtClean="0"/>
              <a:t>Vytvorte webovú aplikáciu ,ktorá vypočíta povrch a objem </a:t>
            </a:r>
          </a:p>
          <a:p>
            <a:r>
              <a:rPr lang="sk-SK" dirty="0" smtClean="0"/>
              <a:t>Údaje si vypýta od </a:t>
            </a:r>
            <a:r>
              <a:rPr lang="sk-SK" dirty="0" err="1" smtClean="0"/>
              <a:t>uživateľa</a:t>
            </a:r>
            <a:r>
              <a:rPr lang="sk-SK" dirty="0" smtClean="0"/>
              <a:t> </a:t>
            </a:r>
          </a:p>
          <a:p>
            <a:r>
              <a:rPr lang="sk-SK" dirty="0" smtClean="0"/>
              <a:t>Zobrazí hodnoty povrchu a objemu kvádra</a:t>
            </a:r>
          </a:p>
          <a:p>
            <a:r>
              <a:rPr lang="sk-SK" dirty="0" smtClean="0"/>
              <a:t>Riešenie poslať </a:t>
            </a:r>
            <a:r>
              <a:rPr lang="sk-SK" dirty="0" err="1" smtClean="0"/>
              <a:t>na:gdm@post.sk</a:t>
            </a:r>
            <a:endParaRPr lang="sk-SK" dirty="0" smtClean="0"/>
          </a:p>
          <a:p>
            <a:r>
              <a:rPr lang="sk-SK" dirty="0" smtClean="0"/>
              <a:t>Do hlavičky uviesť Priezvisko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7531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droj: Jana Záreck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71" y="1623385"/>
            <a:ext cx="8080461" cy="389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011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80934"/>
            <a:ext cx="8784976" cy="480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94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43137"/>
            <a:ext cx="8748464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773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Hodnotenie aplikácie</a:t>
            </a:r>
            <a:endParaRPr lang="sk-SK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523464"/>
              </p:ext>
            </p:extLst>
          </p:nvPr>
        </p:nvGraphicFramePr>
        <p:xfrm>
          <a:off x="1619672" y="2636912"/>
          <a:ext cx="6096000" cy="248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283056">
                <a:tc>
                  <a:txBody>
                    <a:bodyPr/>
                    <a:lstStyle/>
                    <a:p>
                      <a:r>
                        <a:rPr lang="sk-SK" smtClean="0"/>
                        <a:t>funkčnosť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mtClean="0"/>
                        <a:t>známka</a:t>
                      </a:r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mtClean="0"/>
                        <a:t>Všetko funguje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mtClean="0"/>
                        <a:t>1</a:t>
                      </a:r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mtClean="0"/>
                        <a:t>Malá pomoc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mtClean="0"/>
                        <a:t>2</a:t>
                      </a:r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mtClean="0"/>
                        <a:t>Zápis správny,script nefunguje 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mtClean="0"/>
                        <a:t>3</a:t>
                      </a:r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mtClean="0"/>
                        <a:t>Správne 2/3 scriptu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mtClean="0"/>
                        <a:t>4</a:t>
                      </a:r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mtClean="0"/>
                        <a:t>Nič nefunguje,zápis zlý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mtClean="0"/>
                        <a:t>5</a:t>
                      </a:r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8730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PRÍKLADY NA PREMENNÉ A HLÁŠKY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1951856"/>
          </a:xfrm>
        </p:spPr>
        <p:txBody>
          <a:bodyPr/>
          <a:lstStyle/>
          <a:p>
            <a:pPr marL="0" indent="0">
              <a:buNone/>
            </a:pPr>
            <a:r>
              <a:rPr lang="sk-SK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kalkulacka.html</a:t>
            </a:r>
            <a:endParaRPr lang="sk-SK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sk-SK" sz="2000" dirty="0" smtClean="0"/>
              <a:t>VSTUP</a:t>
            </a:r>
          </a:p>
          <a:p>
            <a:pPr lvl="1">
              <a:buFont typeface="Arial" pitchFamily="34" charset="0"/>
              <a:buChar char="•"/>
            </a:pPr>
            <a:r>
              <a:rPr lang="sk-SK" sz="1600" dirty="0" smtClean="0"/>
              <a:t>Zadaj čísla</a:t>
            </a:r>
          </a:p>
          <a:p>
            <a:pPr marL="0" indent="0">
              <a:buNone/>
            </a:pPr>
            <a:endParaRPr lang="sk-SK" sz="2000" dirty="0" smtClean="0"/>
          </a:p>
          <a:p>
            <a:pPr marL="0" indent="0">
              <a:buNone/>
            </a:pPr>
            <a:r>
              <a:rPr lang="sk-SK" sz="2000" dirty="0" smtClean="0"/>
              <a:t>VÝSTUP</a:t>
            </a:r>
          </a:p>
          <a:p>
            <a:pPr lvl="1"/>
            <a:r>
              <a:rPr lang="sk-SK" sz="1600" dirty="0" smtClean="0"/>
              <a:t>Súčet</a:t>
            </a:r>
          </a:p>
          <a:p>
            <a:pPr lvl="1"/>
            <a:r>
              <a:rPr lang="sk-SK" sz="1600" dirty="0" smtClean="0"/>
              <a:t>Rozdiel</a:t>
            </a:r>
          </a:p>
          <a:p>
            <a:pPr lvl="1"/>
            <a:r>
              <a:rPr lang="sk-SK" sz="1600" dirty="0" smtClean="0"/>
              <a:t>Súčin</a:t>
            </a:r>
          </a:p>
          <a:p>
            <a:pPr lvl="1"/>
            <a:r>
              <a:rPr lang="sk-SK" sz="1600" dirty="0" smtClean="0"/>
              <a:t>podiel</a:t>
            </a:r>
          </a:p>
          <a:p>
            <a:pPr lvl="1"/>
            <a:endParaRPr lang="sk-SK" sz="1600" dirty="0" smtClean="0"/>
          </a:p>
          <a:p>
            <a:pPr marL="0" indent="0">
              <a:buNone/>
            </a:pPr>
            <a:r>
              <a:rPr lang="sk-SK" sz="2000" dirty="0"/>
              <a:t>	</a:t>
            </a:r>
            <a:endParaRPr lang="sk-SK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381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/>
          <a:lstStyle/>
          <a:p>
            <a:r>
              <a:rPr lang="cs-CZ" b="1" dirty="0">
                <a:effectLst/>
              </a:rPr>
              <a:t>Nevýhody jazyka </a:t>
            </a:r>
            <a:r>
              <a:rPr lang="cs-CZ" b="1" dirty="0" err="1" smtClean="0">
                <a:effectLst/>
              </a:rPr>
              <a:t>JavaScript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r>
              <a:rPr lang="cs-CZ" sz="2800" dirty="0" err="1" smtClean="0">
                <a:effectLst/>
              </a:rPr>
              <a:t>JavaScript</a:t>
            </a:r>
            <a:r>
              <a:rPr lang="cs-CZ" sz="2800" dirty="0" smtClean="0">
                <a:effectLst/>
              </a:rPr>
              <a:t>  </a:t>
            </a:r>
            <a:r>
              <a:rPr lang="cs-CZ" sz="2800" dirty="0" err="1" smtClean="0">
                <a:effectLst/>
              </a:rPr>
              <a:t>nevie</a:t>
            </a:r>
            <a:r>
              <a:rPr lang="cs-CZ" sz="2800" dirty="0" smtClean="0">
                <a:effectLst/>
              </a:rPr>
              <a:t>  </a:t>
            </a:r>
            <a:r>
              <a:rPr lang="cs-CZ" sz="2800" dirty="0" err="1" smtClean="0">
                <a:effectLst/>
              </a:rPr>
              <a:t>pristupovať</a:t>
            </a:r>
            <a:r>
              <a:rPr lang="cs-CZ" sz="2800" dirty="0" smtClean="0">
                <a:effectLst/>
              </a:rPr>
              <a:t> k </a:t>
            </a:r>
            <a:r>
              <a:rPr lang="cs-CZ" sz="2800" dirty="0" err="1" smtClean="0">
                <a:effectLst/>
              </a:rPr>
              <a:t>súborom</a:t>
            </a:r>
            <a:r>
              <a:rPr lang="cs-CZ" sz="2800" dirty="0" smtClean="0">
                <a:effectLst/>
              </a:rPr>
              <a:t>.</a:t>
            </a:r>
          </a:p>
          <a:p>
            <a:endParaRPr lang="cs-CZ" sz="2800" dirty="0" smtClean="0">
              <a:effectLst/>
            </a:endParaRPr>
          </a:p>
          <a:p>
            <a:r>
              <a:rPr lang="cs-CZ" sz="2800" dirty="0" err="1" smtClean="0">
                <a:effectLst/>
              </a:rPr>
              <a:t>Uživateľ</a:t>
            </a:r>
            <a:r>
              <a:rPr lang="cs-CZ" sz="2800" dirty="0" smtClean="0">
                <a:effectLst/>
              </a:rPr>
              <a:t> na </a:t>
            </a:r>
            <a:r>
              <a:rPr lang="cs-CZ" sz="2800" dirty="0" err="1" smtClean="0">
                <a:effectLst/>
              </a:rPr>
              <a:t>svojom</a:t>
            </a:r>
            <a:r>
              <a:rPr lang="cs-CZ" sz="2800" dirty="0" smtClean="0">
                <a:effectLst/>
              </a:rPr>
              <a:t> počítači </a:t>
            </a:r>
            <a:r>
              <a:rPr lang="cs-CZ" sz="2800" dirty="0" err="1" smtClean="0">
                <a:effectLst/>
              </a:rPr>
              <a:t>môže</a:t>
            </a:r>
            <a:r>
              <a:rPr lang="cs-CZ" sz="2800" dirty="0" smtClean="0">
                <a:effectLst/>
              </a:rPr>
              <a:t> </a:t>
            </a:r>
            <a:r>
              <a:rPr lang="cs-CZ" sz="2800" dirty="0" err="1" smtClean="0">
                <a:effectLst/>
              </a:rPr>
              <a:t>JavaScript</a:t>
            </a:r>
            <a:r>
              <a:rPr lang="cs-CZ" sz="2800" dirty="0" smtClean="0">
                <a:effectLst/>
              </a:rPr>
              <a:t> </a:t>
            </a:r>
            <a:r>
              <a:rPr lang="cs-CZ" sz="2800" dirty="0" err="1" smtClean="0">
                <a:effectLst/>
              </a:rPr>
              <a:t>zakázať</a:t>
            </a:r>
            <a:r>
              <a:rPr lang="cs-CZ" sz="2800" dirty="0" smtClean="0">
                <a:effectLst/>
              </a:rPr>
              <a:t> a tím </a:t>
            </a:r>
            <a:r>
              <a:rPr lang="cs-CZ" sz="2800" dirty="0" err="1" smtClean="0">
                <a:effectLst/>
              </a:rPr>
              <a:t>dôjde</a:t>
            </a:r>
            <a:r>
              <a:rPr lang="cs-CZ" sz="2800" dirty="0" smtClean="0">
                <a:effectLst/>
              </a:rPr>
              <a:t> k nefunkčnosti webových </a:t>
            </a:r>
            <a:r>
              <a:rPr lang="cs-CZ" sz="2800" dirty="0" err="1" smtClean="0">
                <a:effectLst/>
              </a:rPr>
              <a:t>stránok</a:t>
            </a:r>
            <a:r>
              <a:rPr lang="cs-CZ" sz="2800" dirty="0" smtClean="0">
                <a:effectLst/>
              </a:rPr>
              <a:t>.</a:t>
            </a:r>
          </a:p>
          <a:p>
            <a:pPr marL="0" indent="0">
              <a:buNone/>
            </a:pPr>
            <a:endParaRPr lang="cs-CZ" sz="2800" dirty="0" smtClean="0">
              <a:effectLst/>
            </a:endParaRPr>
          </a:p>
          <a:p>
            <a:r>
              <a:rPr lang="cs-CZ" sz="2800" dirty="0" err="1" smtClean="0">
                <a:effectLst/>
              </a:rPr>
              <a:t>Prehliadač</a:t>
            </a:r>
            <a:r>
              <a:rPr lang="cs-CZ" sz="2800" dirty="0" smtClean="0">
                <a:effectLst/>
              </a:rPr>
              <a:t> na </a:t>
            </a:r>
            <a:r>
              <a:rPr lang="cs-CZ" sz="2800" dirty="0" err="1" smtClean="0">
                <a:effectLst/>
              </a:rPr>
              <a:t>strane</a:t>
            </a:r>
            <a:r>
              <a:rPr lang="cs-CZ" sz="2800" dirty="0" smtClean="0">
                <a:effectLst/>
              </a:rPr>
              <a:t> klienta nemusí </a:t>
            </a:r>
            <a:r>
              <a:rPr lang="cs-CZ" sz="2800" dirty="0" err="1" smtClean="0">
                <a:effectLst/>
              </a:rPr>
              <a:t>podporovať</a:t>
            </a:r>
            <a:r>
              <a:rPr lang="cs-CZ" sz="2800" dirty="0" smtClean="0">
                <a:effectLst/>
              </a:rPr>
              <a:t> </a:t>
            </a:r>
            <a:r>
              <a:rPr lang="cs-CZ" sz="2800" dirty="0" err="1" smtClean="0">
                <a:effectLst/>
              </a:rPr>
              <a:t>JavaScript</a:t>
            </a:r>
            <a:r>
              <a:rPr lang="cs-CZ" sz="2800" dirty="0" smtClean="0">
                <a:effectLst/>
              </a:rPr>
              <a:t>.</a:t>
            </a:r>
          </a:p>
          <a:p>
            <a:endParaRPr lang="cs-CZ" sz="2800" dirty="0" smtClean="0">
              <a:effectLst/>
            </a:endParaRPr>
          </a:p>
          <a:p>
            <a:r>
              <a:rPr lang="cs-CZ" sz="2800" dirty="0" err="1" smtClean="0">
                <a:effectLst/>
              </a:rPr>
              <a:t>Nevie</a:t>
            </a:r>
            <a:r>
              <a:rPr lang="cs-CZ" sz="2800" dirty="0" smtClean="0">
                <a:effectLst/>
              </a:rPr>
              <a:t> </a:t>
            </a:r>
            <a:r>
              <a:rPr lang="cs-CZ" sz="2800" dirty="0" err="1" smtClean="0">
                <a:effectLst/>
              </a:rPr>
              <a:t>uložiť</a:t>
            </a:r>
            <a:r>
              <a:rPr lang="cs-CZ" sz="2800" dirty="0" smtClean="0">
                <a:effectLst/>
              </a:rPr>
              <a:t> </a:t>
            </a:r>
            <a:r>
              <a:rPr lang="cs-CZ" sz="2800" dirty="0" err="1" smtClean="0">
                <a:effectLst/>
              </a:rPr>
              <a:t>žiadne</a:t>
            </a:r>
            <a:r>
              <a:rPr lang="cs-CZ" sz="2800" dirty="0" smtClean="0">
                <a:effectLst/>
              </a:rPr>
              <a:t> data (okrem </a:t>
            </a:r>
            <a:r>
              <a:rPr lang="cs-CZ" sz="2800" dirty="0" err="1" smtClean="0">
                <a:effectLst/>
              </a:rPr>
              <a:t>cookies</a:t>
            </a:r>
            <a:r>
              <a:rPr lang="cs-CZ" sz="2800" dirty="0" smtClean="0">
                <a:effectLst/>
              </a:rPr>
              <a:t>)</a:t>
            </a:r>
          </a:p>
        </p:txBody>
      </p:sp>
      <p:pic>
        <p:nvPicPr>
          <p:cNvPr id="7170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922" y="5085184"/>
            <a:ext cx="1071563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2063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01" y="1294823"/>
            <a:ext cx="8734279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757" y="356328"/>
            <a:ext cx="1905000" cy="1905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520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ýsledok vyhľadávania obrázkov pre dopyt googl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54129"/>
            <a:ext cx="19050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42291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93" y="2016238"/>
            <a:ext cx="42100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838572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663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effectLst/>
              </a:rPr>
              <a:t>JavaScript </a:t>
            </a:r>
            <a:r>
              <a:rPr lang="sk-SK" dirty="0" smtClean="0">
                <a:effectLst/>
              </a:rPr>
              <a:t>Podmienky </a:t>
            </a:r>
            <a:endParaRPr lang="en-US" dirty="0"/>
          </a:p>
        </p:txBody>
      </p:sp>
      <p:sp>
        <p:nvSpPr>
          <p:cNvPr id="4" name="BlokTextu 3"/>
          <p:cNvSpPr txBox="1"/>
          <p:nvPr/>
        </p:nvSpPr>
        <p:spPr>
          <a:xfrm>
            <a:off x="107504" y="2074532"/>
            <a:ext cx="698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en-US" sz="2400" dirty="0" err="1"/>
              <a:t>Podmienky</a:t>
            </a:r>
            <a:r>
              <a:rPr lang="en-US" sz="2400" dirty="0"/>
              <a:t> </a:t>
            </a:r>
            <a:r>
              <a:rPr lang="en-US" sz="2400" dirty="0" err="1"/>
              <a:t>sú</a:t>
            </a:r>
            <a:r>
              <a:rPr lang="en-US" sz="2400" dirty="0"/>
              <a:t> pre </a:t>
            </a:r>
            <a:r>
              <a:rPr lang="en-US" sz="2400" dirty="0" err="1"/>
              <a:t>programovanie</a:t>
            </a:r>
            <a:r>
              <a:rPr lang="en-US" sz="2400" dirty="0"/>
              <a:t> </a:t>
            </a:r>
            <a:r>
              <a:rPr lang="en-US" sz="2400" dirty="0" err="1"/>
              <a:t>veľmi</a:t>
            </a:r>
            <a:r>
              <a:rPr lang="en-US" sz="2400" dirty="0"/>
              <a:t> </a:t>
            </a:r>
            <a:r>
              <a:rPr lang="en-US" sz="2400" dirty="0" err="1"/>
              <a:t>dôležité</a:t>
            </a:r>
            <a:r>
              <a:rPr lang="en-US" sz="2400" dirty="0" smtClean="0"/>
              <a:t>.</a:t>
            </a:r>
            <a:endParaRPr lang="sk-SK" sz="2400" dirty="0" smtClean="0"/>
          </a:p>
          <a:p>
            <a:pPr lvl="0"/>
            <a:endParaRPr lang="sk-SK" sz="2400" b="1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n-US" sz="2400" dirty="0" smtClean="0"/>
              <a:t>Je </a:t>
            </a:r>
            <a:r>
              <a:rPr lang="en-US" sz="2400" dirty="0"/>
              <a:t>to </a:t>
            </a:r>
            <a:r>
              <a:rPr lang="en-US" sz="2400" dirty="0" err="1"/>
              <a:t>základny</a:t>
            </a:r>
            <a:r>
              <a:rPr lang="en-US" sz="2400" dirty="0"/>
              <a:t> </a:t>
            </a:r>
            <a:r>
              <a:rPr lang="en-US" sz="2400" dirty="0" err="1"/>
              <a:t>spôsob</a:t>
            </a:r>
            <a:r>
              <a:rPr lang="en-US" sz="2400" dirty="0"/>
              <a:t> </a:t>
            </a:r>
            <a:r>
              <a:rPr lang="en-US" sz="2400" dirty="0" err="1"/>
              <a:t>ako</a:t>
            </a:r>
            <a:r>
              <a:rPr lang="en-US" sz="2400" dirty="0"/>
              <a:t> program </a:t>
            </a:r>
            <a:r>
              <a:rPr lang="en-US" sz="2400" dirty="0" err="1"/>
              <a:t>ďalej</a:t>
            </a:r>
            <a:r>
              <a:rPr lang="en-US" sz="2400" dirty="0"/>
              <a:t> </a:t>
            </a:r>
            <a:r>
              <a:rPr lang="en-US" sz="2400" dirty="0" err="1"/>
              <a:t>vetviť</a:t>
            </a:r>
            <a:r>
              <a:rPr lang="en-US" sz="2400" dirty="0" smtClean="0"/>
              <a:t>.</a:t>
            </a:r>
            <a:endParaRPr lang="sk-SK" sz="2400" dirty="0" smtClean="0"/>
          </a:p>
          <a:p>
            <a:pPr lvl="0"/>
            <a:endParaRPr lang="en-US" sz="2400" b="1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n-US" sz="2400" dirty="0" err="1"/>
              <a:t>Pomocou</a:t>
            </a:r>
            <a:r>
              <a:rPr lang="en-US" sz="2400" dirty="0"/>
              <a:t> </a:t>
            </a:r>
            <a:r>
              <a:rPr lang="en-US" sz="2400" dirty="0" err="1"/>
              <a:t>podmienok</a:t>
            </a:r>
            <a:r>
              <a:rPr lang="en-US" sz="2400" dirty="0"/>
              <a:t> </a:t>
            </a:r>
            <a:r>
              <a:rPr lang="en-US" sz="2400" dirty="0" err="1"/>
              <a:t>môžeme</a:t>
            </a:r>
            <a:r>
              <a:rPr lang="en-US" sz="2400" dirty="0"/>
              <a:t> </a:t>
            </a:r>
            <a:r>
              <a:rPr lang="en-US" sz="2400" dirty="0" err="1"/>
              <a:t>určovať</a:t>
            </a:r>
            <a:r>
              <a:rPr lang="en-US" sz="2400" dirty="0"/>
              <a:t> </a:t>
            </a:r>
            <a:r>
              <a:rPr lang="en-US" sz="2400" dirty="0" err="1"/>
              <a:t>akým</a:t>
            </a:r>
            <a:r>
              <a:rPr lang="en-US" sz="2400" dirty="0"/>
              <a:t> </a:t>
            </a:r>
            <a:r>
              <a:rPr lang="en-US" sz="2400" dirty="0" err="1"/>
              <a:t>smerom</a:t>
            </a:r>
            <a:r>
              <a:rPr lang="en-US" sz="2400" dirty="0"/>
              <a:t> 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bude</a:t>
            </a:r>
            <a:r>
              <a:rPr lang="en-US" sz="2400" dirty="0"/>
              <a:t> </a:t>
            </a:r>
            <a:r>
              <a:rPr lang="en-US" sz="2400" dirty="0" err="1"/>
              <a:t>náš</a:t>
            </a:r>
            <a:r>
              <a:rPr lang="en-US" sz="2400" dirty="0"/>
              <a:t> program </a:t>
            </a:r>
            <a:r>
              <a:rPr lang="en-US" sz="2400" dirty="0" err="1"/>
              <a:t>uberať</a:t>
            </a:r>
            <a:endParaRPr lang="en-US" sz="2400" b="1" dirty="0"/>
          </a:p>
          <a:p>
            <a:pPr marL="342900" indent="-342900">
              <a:buFont typeface="Wingdings" pitchFamily="2" charset="2"/>
              <a:buChar char="Ø"/>
            </a:pPr>
            <a:r>
              <a:rPr lang="sk-SK" sz="2400" dirty="0" smtClean="0"/>
              <a:t>Podmienky sú</a:t>
            </a:r>
            <a:r>
              <a:rPr lang="en-US" sz="2400" dirty="0" smtClean="0"/>
              <a:t> </a:t>
            </a:r>
            <a:r>
              <a:rPr lang="en-US" sz="2400" dirty="0" err="1"/>
              <a:t>písané</a:t>
            </a:r>
            <a:r>
              <a:rPr lang="en-US" sz="2400" dirty="0"/>
              <a:t> </a:t>
            </a:r>
            <a:r>
              <a:rPr lang="en-US" sz="2400" dirty="0" err="1"/>
              <a:t>malými</a:t>
            </a:r>
            <a:r>
              <a:rPr lang="en-US" sz="2400" dirty="0"/>
              <a:t> </a:t>
            </a:r>
            <a:r>
              <a:rPr lang="en-US" sz="2400" dirty="0" err="1"/>
              <a:t>písmenami</a:t>
            </a:r>
            <a:r>
              <a:rPr lang="en-US" sz="2400" dirty="0" smtClean="0"/>
              <a:t>.</a:t>
            </a:r>
            <a:endParaRPr lang="sk-SK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 </a:t>
            </a:r>
            <a:r>
              <a:rPr lang="en-US" sz="2400" dirty="0" err="1"/>
              <a:t>Veľké</a:t>
            </a:r>
            <a:r>
              <a:rPr lang="en-US" sz="2400" dirty="0"/>
              <a:t> </a:t>
            </a:r>
            <a:r>
              <a:rPr lang="en-US" sz="2400" dirty="0" err="1"/>
              <a:t>písmená</a:t>
            </a:r>
            <a:r>
              <a:rPr lang="en-US" sz="2400" dirty="0"/>
              <a:t> (</a:t>
            </a:r>
            <a:r>
              <a:rPr lang="en-US" sz="2400" dirty="0" err="1"/>
              <a:t>ak</a:t>
            </a:r>
            <a:r>
              <a:rPr lang="en-US" sz="2400" dirty="0"/>
              <a:t> </a:t>
            </a:r>
            <a:r>
              <a:rPr lang="en-US" sz="2400" dirty="0" err="1"/>
              <a:t>alebo</a:t>
            </a:r>
            <a:r>
              <a:rPr lang="en-US" sz="2400" dirty="0"/>
              <a:t> IF) </a:t>
            </a:r>
            <a:r>
              <a:rPr lang="en-US" sz="2400" dirty="0" err="1"/>
              <a:t>vygenerujú</a:t>
            </a:r>
            <a:r>
              <a:rPr lang="en-US" sz="2400" dirty="0"/>
              <a:t> </a:t>
            </a:r>
            <a:r>
              <a:rPr lang="en-US" sz="2400" dirty="0" err="1"/>
              <a:t>chybu</a:t>
            </a:r>
            <a:r>
              <a:rPr lang="en-US" sz="2400" dirty="0"/>
              <a:t> </a:t>
            </a:r>
            <a:r>
              <a:rPr lang="en-US" sz="2400" dirty="0" err="1"/>
              <a:t>jazyka</a:t>
            </a:r>
            <a:r>
              <a:rPr lang="en-US" sz="2400" dirty="0"/>
              <a:t> JavaScript.</a:t>
            </a:r>
          </a:p>
        </p:txBody>
      </p:sp>
      <p:pic>
        <p:nvPicPr>
          <p:cNvPr id="5" name="Picture 2" descr="Súvisiaci obrázo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74022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140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5699" y="620688"/>
            <a:ext cx="8229600" cy="959768"/>
          </a:xfrm>
        </p:spPr>
        <p:txBody>
          <a:bodyPr/>
          <a:lstStyle/>
          <a:p>
            <a:r>
              <a:rPr lang="en-US" dirty="0" err="1">
                <a:effectLst/>
              </a:rPr>
              <a:t>Podmienené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vyhlásenia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sk-SK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BlokTextu 3"/>
          <p:cNvSpPr txBox="1"/>
          <p:nvPr/>
        </p:nvSpPr>
        <p:spPr>
          <a:xfrm>
            <a:off x="107504" y="2074532"/>
            <a:ext cx="856895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 </a:t>
            </a:r>
            <a:r>
              <a:rPr lang="en-US" sz="2000" dirty="0" err="1"/>
              <a:t>jazyku</a:t>
            </a:r>
            <a:r>
              <a:rPr lang="en-US" sz="2000" dirty="0"/>
              <a:t> JavaScript </a:t>
            </a:r>
            <a:r>
              <a:rPr lang="en-US" sz="2000" dirty="0" err="1"/>
              <a:t>máme</a:t>
            </a:r>
            <a:r>
              <a:rPr lang="en-US" sz="2000" dirty="0"/>
              <a:t> </a:t>
            </a:r>
            <a:r>
              <a:rPr lang="en-US" sz="2000" dirty="0" err="1"/>
              <a:t>nasledujúce</a:t>
            </a:r>
            <a:r>
              <a:rPr lang="en-US" sz="2000" dirty="0"/>
              <a:t> </a:t>
            </a:r>
            <a:r>
              <a:rPr lang="en-US" sz="2000" dirty="0" err="1"/>
              <a:t>podmienené</a:t>
            </a:r>
            <a:r>
              <a:rPr lang="en-US" sz="2000" dirty="0"/>
              <a:t> </a:t>
            </a:r>
            <a:r>
              <a:rPr lang="en-US" sz="2000" dirty="0" err="1"/>
              <a:t>vyhlásenia</a:t>
            </a:r>
            <a:r>
              <a:rPr lang="en-US" sz="2000" dirty="0" smtClean="0"/>
              <a:t>:</a:t>
            </a:r>
            <a:endParaRPr lang="sk-SK" sz="2000" dirty="0" smtClean="0"/>
          </a:p>
          <a:p>
            <a:endParaRPr lang="sk-SK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err="1"/>
              <a:t>Použite</a:t>
            </a:r>
            <a:r>
              <a:rPr lang="en-US" sz="2000" dirty="0"/>
              <a:t>, </a:t>
            </a:r>
            <a:r>
              <a:rPr lang="sk-SK" sz="2000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if</a:t>
            </a:r>
            <a:r>
              <a:rPr lang="sk-SK" sz="2000" dirty="0" smtClean="0"/>
              <a:t> ,ak </a:t>
            </a:r>
            <a:r>
              <a:rPr lang="en-US" sz="2000" dirty="0"/>
              <a:t> </a:t>
            </a:r>
            <a:r>
              <a:rPr lang="en-US" sz="2000" dirty="0" err="1"/>
              <a:t>chcete</a:t>
            </a:r>
            <a:r>
              <a:rPr lang="en-US" sz="2000" dirty="0"/>
              <a:t> </a:t>
            </a:r>
            <a:r>
              <a:rPr lang="en-US" sz="2000" dirty="0" err="1"/>
              <a:t>špecifikovať</a:t>
            </a:r>
            <a:r>
              <a:rPr lang="en-US" sz="2000" dirty="0"/>
              <a:t> </a:t>
            </a:r>
            <a:r>
              <a:rPr lang="en-US" sz="2000" dirty="0" err="1"/>
              <a:t>blok</a:t>
            </a:r>
            <a:r>
              <a:rPr lang="en-US" sz="2000" dirty="0"/>
              <a:t> </a:t>
            </a:r>
            <a:r>
              <a:rPr lang="en-US" sz="2000" dirty="0" err="1"/>
              <a:t>kódu</a:t>
            </a:r>
            <a:r>
              <a:rPr lang="en-US" sz="2000" dirty="0"/>
              <a:t>, </a:t>
            </a:r>
            <a:r>
              <a:rPr lang="en-US" sz="2000" dirty="0" err="1"/>
              <a:t>ktorý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má</a:t>
            </a:r>
            <a:r>
              <a:rPr lang="en-US" sz="2000" dirty="0"/>
              <a:t> </a:t>
            </a:r>
            <a:r>
              <a:rPr lang="en-US" sz="2000" dirty="0" err="1"/>
              <a:t>vykonať</a:t>
            </a:r>
            <a:r>
              <a:rPr lang="en-US" sz="2000" dirty="0"/>
              <a:t>, </a:t>
            </a:r>
            <a:r>
              <a:rPr lang="en-US" sz="2000" dirty="0" err="1"/>
              <a:t>ak</a:t>
            </a:r>
            <a:r>
              <a:rPr lang="en-US" sz="2000" dirty="0"/>
              <a:t> je </a:t>
            </a:r>
            <a:r>
              <a:rPr lang="en-US" sz="2000" dirty="0" err="1"/>
              <a:t>zadaná</a:t>
            </a:r>
            <a:r>
              <a:rPr lang="en-US" sz="2000" dirty="0"/>
              <a:t> </a:t>
            </a:r>
            <a:r>
              <a:rPr lang="en-US" sz="2000" dirty="0" err="1"/>
              <a:t>podmienka</a:t>
            </a:r>
            <a:r>
              <a:rPr lang="en-US" sz="2000" dirty="0"/>
              <a:t> </a:t>
            </a:r>
            <a:r>
              <a:rPr lang="en-US" sz="2000" dirty="0" err="1" smtClean="0"/>
              <a:t>pravdivá</a:t>
            </a:r>
            <a:endParaRPr lang="sk-SK" sz="2000" dirty="0" smtClean="0"/>
          </a:p>
          <a:p>
            <a:endParaRPr lang="sk-SK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err="1"/>
              <a:t>Pomocou</a:t>
            </a:r>
            <a:r>
              <a:rPr lang="en-US" sz="2000" dirty="0"/>
              <a:t> </a:t>
            </a:r>
            <a:r>
              <a:rPr lang="sk-SK" sz="2000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else</a:t>
            </a:r>
            <a:r>
              <a:rPr lang="en-US" sz="2000" dirty="0"/>
              <a:t> </a:t>
            </a:r>
            <a:r>
              <a:rPr lang="en-US" sz="2000" dirty="0" err="1"/>
              <a:t>zadajte</a:t>
            </a:r>
            <a:r>
              <a:rPr lang="en-US" sz="2000" dirty="0"/>
              <a:t> </a:t>
            </a:r>
            <a:r>
              <a:rPr lang="en-US" sz="2000" dirty="0" err="1"/>
              <a:t>blok</a:t>
            </a:r>
            <a:r>
              <a:rPr lang="en-US" sz="2000" dirty="0"/>
              <a:t> </a:t>
            </a:r>
            <a:r>
              <a:rPr lang="en-US" sz="2000" dirty="0" err="1"/>
              <a:t>kódu</a:t>
            </a:r>
            <a:r>
              <a:rPr lang="en-US" sz="2000" dirty="0"/>
              <a:t>, </a:t>
            </a:r>
            <a:r>
              <a:rPr lang="en-US" sz="2000" dirty="0" err="1"/>
              <a:t>ktorý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má</a:t>
            </a:r>
            <a:r>
              <a:rPr lang="en-US" sz="2000" dirty="0"/>
              <a:t> </a:t>
            </a:r>
            <a:r>
              <a:rPr lang="en-US" sz="2000" dirty="0" err="1"/>
              <a:t>vykonať</a:t>
            </a:r>
            <a:r>
              <a:rPr lang="en-US" sz="2000" dirty="0"/>
              <a:t>, </a:t>
            </a:r>
            <a:r>
              <a:rPr lang="en-US" sz="2000" dirty="0" err="1"/>
              <a:t>ak</a:t>
            </a:r>
            <a:r>
              <a:rPr lang="en-US" sz="2000" dirty="0"/>
              <a:t> je </a:t>
            </a:r>
            <a:r>
              <a:rPr lang="en-US" sz="2000" dirty="0" err="1"/>
              <a:t>rovnaký</a:t>
            </a:r>
            <a:r>
              <a:rPr lang="en-US" sz="2000" dirty="0"/>
              <a:t> </a:t>
            </a:r>
            <a:r>
              <a:rPr lang="en-US" sz="2000" dirty="0" err="1"/>
              <a:t>stav</a:t>
            </a:r>
            <a:r>
              <a:rPr lang="en-US" sz="2000" dirty="0"/>
              <a:t> </a:t>
            </a:r>
            <a:r>
              <a:rPr lang="en-US" sz="2000" dirty="0" err="1" smtClean="0"/>
              <a:t>nepravdivý</a:t>
            </a:r>
            <a:endParaRPr lang="sk-SK" sz="2000" dirty="0" smtClean="0"/>
          </a:p>
          <a:p>
            <a:pPr marL="342900" indent="-342900">
              <a:buFont typeface="Wingdings" pitchFamily="2" charset="2"/>
              <a:buChar char="Ø"/>
            </a:pPr>
            <a:endParaRPr lang="sk-SK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err="1"/>
              <a:t>Použite</a:t>
            </a:r>
            <a:r>
              <a:rPr lang="en-US" sz="2000" dirty="0"/>
              <a:t> </a:t>
            </a:r>
            <a:r>
              <a:rPr lang="en-US" sz="20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else if</a:t>
            </a:r>
            <a:r>
              <a:rPr lang="en-US" sz="20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000" b="1" dirty="0" smtClean="0"/>
              <a:t>, </a:t>
            </a:r>
            <a:r>
              <a:rPr lang="en-US" sz="2000" b="1" dirty="0" err="1"/>
              <a:t>ak</a:t>
            </a:r>
            <a:r>
              <a:rPr lang="en-US" sz="2000" dirty="0"/>
              <a:t> </a:t>
            </a:r>
            <a:r>
              <a:rPr lang="en-US" sz="2000" dirty="0" err="1"/>
              <a:t>chcete</a:t>
            </a:r>
            <a:r>
              <a:rPr lang="en-US" sz="2000" dirty="0"/>
              <a:t> </a:t>
            </a:r>
            <a:r>
              <a:rPr lang="en-US" sz="2000" dirty="0" err="1"/>
              <a:t>špecifikovať</a:t>
            </a:r>
            <a:r>
              <a:rPr lang="en-US" sz="2000" dirty="0"/>
              <a:t> </a:t>
            </a:r>
            <a:r>
              <a:rPr lang="en-US" sz="2000" dirty="0" err="1"/>
              <a:t>novú</a:t>
            </a:r>
            <a:r>
              <a:rPr lang="en-US" sz="2000" dirty="0"/>
              <a:t> </a:t>
            </a:r>
            <a:r>
              <a:rPr lang="en-US" sz="2000" dirty="0" err="1"/>
              <a:t>podmienku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otestovanie</a:t>
            </a:r>
            <a:r>
              <a:rPr lang="en-US" sz="2000" dirty="0"/>
              <a:t>, </a:t>
            </a:r>
            <a:r>
              <a:rPr lang="en-US" sz="2000" dirty="0" err="1"/>
              <a:t>ak</a:t>
            </a:r>
            <a:r>
              <a:rPr lang="en-US" sz="2000" dirty="0"/>
              <a:t> je </a:t>
            </a:r>
            <a:r>
              <a:rPr lang="en-US" sz="2000" dirty="0" err="1"/>
              <a:t>prvá</a:t>
            </a:r>
            <a:r>
              <a:rPr lang="en-US" sz="2000" dirty="0"/>
              <a:t> </a:t>
            </a:r>
            <a:r>
              <a:rPr lang="en-US" sz="2000" dirty="0" err="1"/>
              <a:t>podmienka</a:t>
            </a:r>
            <a:r>
              <a:rPr lang="en-US" sz="2000" dirty="0"/>
              <a:t> </a:t>
            </a:r>
            <a:r>
              <a:rPr lang="en-US" sz="2000" dirty="0" err="1" smtClean="0"/>
              <a:t>nepravdivá</a:t>
            </a:r>
            <a:endParaRPr lang="sk-SK" sz="2000" dirty="0" smtClean="0"/>
          </a:p>
          <a:p>
            <a:pPr marL="342900" indent="-342900">
              <a:buFont typeface="Wingdings" pitchFamily="2" charset="2"/>
              <a:buChar char="Ø"/>
            </a:pPr>
            <a:endParaRPr lang="sk-SK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err="1"/>
              <a:t>Pomocou</a:t>
            </a:r>
            <a:r>
              <a:rPr lang="en-US" sz="2000" dirty="0"/>
              <a:t> </a:t>
            </a:r>
            <a:r>
              <a:rPr lang="en-US" sz="2000" b="1" dirty="0" err="1"/>
              <a:t>prepínača</a:t>
            </a:r>
            <a:r>
              <a:rPr lang="en-US" sz="2000" dirty="0"/>
              <a:t> </a:t>
            </a:r>
            <a:r>
              <a:rPr lang="sk-SK" sz="2000" dirty="0" smtClean="0"/>
              <a:t> </a:t>
            </a:r>
            <a:r>
              <a:rPr lang="sk-SK" sz="2000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switch</a:t>
            </a:r>
            <a:r>
              <a:rPr lang="sk-SK" sz="2000" dirty="0" smtClean="0"/>
              <a:t> </a:t>
            </a:r>
            <a:r>
              <a:rPr lang="en-US" sz="2000" dirty="0" err="1" smtClean="0"/>
              <a:t>zadajte</a:t>
            </a:r>
            <a:r>
              <a:rPr lang="en-US" sz="2000" dirty="0" smtClean="0"/>
              <a:t> </a:t>
            </a:r>
            <a:r>
              <a:rPr lang="en-US" sz="2000" dirty="0" err="1"/>
              <a:t>množstvo</a:t>
            </a:r>
            <a:r>
              <a:rPr lang="en-US" sz="2000" dirty="0"/>
              <a:t> </a:t>
            </a:r>
            <a:r>
              <a:rPr lang="en-US" sz="2000" dirty="0" err="1"/>
              <a:t>alternatívnych</a:t>
            </a:r>
            <a:r>
              <a:rPr lang="en-US" sz="2000" dirty="0"/>
              <a:t> </a:t>
            </a:r>
            <a:r>
              <a:rPr lang="en-US" sz="2000" dirty="0" err="1"/>
              <a:t>blokov</a:t>
            </a:r>
            <a:r>
              <a:rPr lang="en-US" sz="2000" dirty="0"/>
              <a:t> </a:t>
            </a:r>
            <a:r>
              <a:rPr lang="en-US" sz="2000" dirty="0" err="1"/>
              <a:t>kódu</a:t>
            </a:r>
            <a:r>
              <a:rPr lang="en-US" sz="2000" dirty="0"/>
              <a:t>, </a:t>
            </a:r>
            <a:r>
              <a:rPr lang="en-US" sz="2000" dirty="0" err="1"/>
              <a:t>ktoré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majú</a:t>
            </a:r>
            <a:r>
              <a:rPr lang="en-US" sz="2000" dirty="0"/>
              <a:t> </a:t>
            </a:r>
            <a:r>
              <a:rPr lang="en-US" sz="2000" dirty="0" err="1"/>
              <a:t>vykonať</a:t>
            </a:r>
            <a:endParaRPr lang="en-US" sz="2000" dirty="0"/>
          </a:p>
          <a:p>
            <a:pPr marL="342900" indent="-342900">
              <a:buFont typeface="Wingdings" pitchFamily="2" charset="2"/>
              <a:buChar char="Ø"/>
            </a:pPr>
            <a:endParaRPr lang="en-US" sz="2000" dirty="0"/>
          </a:p>
          <a:p>
            <a:pPr marL="342900" indent="-342900">
              <a:buFont typeface="Wingdings" pitchFamily="2" charset="2"/>
              <a:buChar char="Ø"/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91879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25" y="810856"/>
            <a:ext cx="7855100" cy="509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341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Logické podmienky vetvenia</a:t>
            </a:r>
            <a:endParaRPr lang="en-US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302040"/>
              </p:ext>
            </p:extLst>
          </p:nvPr>
        </p:nvGraphicFramePr>
        <p:xfrm>
          <a:off x="539552" y="2708920"/>
          <a:ext cx="8352928" cy="3024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Podmienka: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Vracia </a:t>
                      </a:r>
                      <a:r>
                        <a:rPr lang="sk-SK" sz="900" dirty="0" err="1">
                          <a:effectLst/>
                        </a:rPr>
                        <a:t>true</a:t>
                      </a:r>
                      <a:r>
                        <a:rPr lang="sk-SK" sz="900" dirty="0">
                          <a:effectLst/>
                        </a:rPr>
                        <a:t>, ak: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x == 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x a y sú rovnaké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x! = 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x a y nie sú rovnaké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x&gt; 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X viac než 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x&gt; = 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x je väčší alebo rovné 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x &lt;y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x je menšia než 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x &lt;= 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effectLst/>
                        </a:rPr>
                        <a:t>x je menšie ako alebo rovné 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539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5699" y="620688"/>
            <a:ext cx="8229600" cy="432048"/>
          </a:xfrm>
        </p:spPr>
        <p:txBody>
          <a:bodyPr/>
          <a:lstStyle/>
          <a:p>
            <a:r>
              <a:rPr lang="en-US" dirty="0" err="1">
                <a:effectLst/>
              </a:rPr>
              <a:t>Príkaz</a:t>
            </a:r>
            <a:r>
              <a:rPr lang="en-US" dirty="0">
                <a:effectLst/>
              </a:rPr>
              <a:t> if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4" name="BlokTextu 3"/>
          <p:cNvSpPr txBox="1"/>
          <p:nvPr/>
        </p:nvSpPr>
        <p:spPr>
          <a:xfrm>
            <a:off x="107504" y="2074532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if</a:t>
            </a:r>
            <a:r>
              <a:rPr lang="en-GB" sz="2000" dirty="0"/>
              <a:t> </a:t>
            </a:r>
            <a:r>
              <a:rPr lang="en-GB" sz="2000" dirty="0" smtClean="0"/>
              <a:t>(</a:t>
            </a:r>
            <a:r>
              <a:rPr lang="sk-SK" sz="2000" dirty="0" smtClean="0">
                <a:solidFill>
                  <a:srgbClr val="FF0000"/>
                </a:solidFill>
              </a:rPr>
              <a:t>podmienka</a:t>
            </a:r>
            <a:r>
              <a:rPr lang="en-GB" sz="2000" dirty="0" smtClean="0"/>
              <a:t>) </a:t>
            </a:r>
            <a:r>
              <a:rPr lang="en-GB" sz="2000" dirty="0"/>
              <a:t>{</a:t>
            </a:r>
            <a:br>
              <a:rPr lang="en-GB" sz="2000" dirty="0"/>
            </a:br>
            <a:r>
              <a:rPr lang="en-GB" sz="2000" i="1" dirty="0"/>
              <a:t>  </a:t>
            </a:r>
            <a:r>
              <a:rPr lang="en-GB" sz="2000" i="1" dirty="0">
                <a:solidFill>
                  <a:srgbClr val="FFFF00"/>
                </a:solidFill>
              </a:rPr>
              <a:t>  </a:t>
            </a:r>
            <a:r>
              <a:rPr lang="sk-SK" sz="2000" i="1" dirty="0" smtClean="0">
                <a:solidFill>
                  <a:srgbClr val="FFFF00"/>
                </a:solidFill>
              </a:rPr>
              <a:t>blok kódu ,ktorý sa má vykonať ak je podmienka vyhodnotená ako 	pravdivá;</a:t>
            </a:r>
            <a:r>
              <a:rPr lang="en-GB" sz="2000" i="1" dirty="0">
                <a:solidFill>
                  <a:srgbClr val="FFFF00"/>
                </a:solidFill>
              </a:rPr>
              <a:t/>
            </a:r>
            <a:br>
              <a:rPr lang="en-GB" sz="2000" i="1" dirty="0">
                <a:solidFill>
                  <a:srgbClr val="FFFF00"/>
                </a:solidFill>
              </a:rPr>
            </a:br>
            <a:r>
              <a:rPr lang="en-GB" sz="2000" dirty="0"/>
              <a:t>}</a:t>
            </a:r>
            <a:endParaRPr lang="en-US" sz="2000" dirty="0"/>
          </a:p>
        </p:txBody>
      </p:sp>
      <p:sp>
        <p:nvSpPr>
          <p:cNvPr id="3" name="BlokTextu 2"/>
          <p:cNvSpPr txBox="1"/>
          <p:nvPr/>
        </p:nvSpPr>
        <p:spPr>
          <a:xfrm>
            <a:off x="755576" y="170080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SYNTAX:</a:t>
            </a:r>
            <a:endParaRPr lang="en-US" b="1" dirty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o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73016"/>
            <a:ext cx="2691130" cy="2534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1989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7" y="620688"/>
            <a:ext cx="7315200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757" y="356328"/>
            <a:ext cx="1905000" cy="1905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7" y="5704764"/>
            <a:ext cx="6591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833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5699" y="620688"/>
            <a:ext cx="8229600" cy="432048"/>
          </a:xfrm>
        </p:spPr>
        <p:txBody>
          <a:bodyPr/>
          <a:lstStyle/>
          <a:p>
            <a:r>
              <a:rPr lang="en-US" dirty="0" err="1">
                <a:effectLst/>
              </a:rPr>
              <a:t>Príkaz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if…else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BlokTextu 2"/>
          <p:cNvSpPr txBox="1"/>
          <p:nvPr/>
        </p:nvSpPr>
        <p:spPr>
          <a:xfrm>
            <a:off x="755576" y="170080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SYNTAX:</a:t>
            </a:r>
            <a:endParaRPr lang="en-US" b="1" dirty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67544" y="2420888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if</a:t>
            </a:r>
            <a:r>
              <a:rPr lang="en-GB" dirty="0"/>
              <a:t> </a:t>
            </a:r>
            <a:r>
              <a:rPr lang="en-GB" dirty="0" smtClean="0"/>
              <a:t>(</a:t>
            </a:r>
            <a:r>
              <a:rPr lang="en-GB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podmienka</a:t>
            </a:r>
            <a:r>
              <a:rPr lang="en-GB" dirty="0" smtClean="0"/>
              <a:t>) {</a:t>
            </a:r>
            <a:endParaRPr lang="sk-SK" dirty="0" smtClean="0"/>
          </a:p>
          <a:p>
            <a:r>
              <a:rPr lang="en-GB" dirty="0"/>
              <a:t/>
            </a:r>
            <a:br>
              <a:rPr lang="en-GB" dirty="0"/>
            </a:br>
            <a:r>
              <a:rPr lang="en-GB" i="1" dirty="0"/>
              <a:t>    </a:t>
            </a:r>
            <a:r>
              <a:rPr lang="sk-SK" i="1" dirty="0" smtClean="0"/>
              <a:t>	</a:t>
            </a:r>
            <a:r>
              <a:rPr lang="en-GB" i="1" dirty="0" err="1" smtClean="0">
                <a:solidFill>
                  <a:srgbClr val="FFFF00"/>
                </a:solidFill>
              </a:rPr>
              <a:t>blok</a:t>
            </a:r>
            <a:r>
              <a:rPr lang="en-GB" i="1" dirty="0" smtClean="0">
                <a:solidFill>
                  <a:srgbClr val="FFFF00"/>
                </a:solidFill>
              </a:rPr>
              <a:t> k</a:t>
            </a:r>
            <a:r>
              <a:rPr lang="sk-SK" i="1" dirty="0" err="1" smtClean="0">
                <a:solidFill>
                  <a:srgbClr val="FFFF00"/>
                </a:solidFill>
              </a:rPr>
              <a:t>ódu,ktorý</a:t>
            </a:r>
            <a:r>
              <a:rPr lang="sk-SK" i="1" dirty="0" smtClean="0">
                <a:solidFill>
                  <a:srgbClr val="FFFF00"/>
                </a:solidFill>
              </a:rPr>
              <a:t> sa vykoná ak je podmienka splnená;</a:t>
            </a:r>
          </a:p>
          <a:p>
            <a:r>
              <a:rPr lang="en-GB" i="1" dirty="0">
                <a:solidFill>
                  <a:srgbClr val="FFFF00"/>
                </a:solidFill>
              </a:rPr>
              <a:t/>
            </a:r>
            <a:br>
              <a:rPr lang="en-GB" i="1" dirty="0">
                <a:solidFill>
                  <a:srgbClr val="FFFF00"/>
                </a:solidFill>
              </a:rPr>
            </a:br>
            <a:r>
              <a:rPr lang="en-GB" dirty="0"/>
              <a:t>} </a:t>
            </a:r>
            <a:r>
              <a:rPr lang="en-GB" dirty="0">
                <a:solidFill>
                  <a:srgbClr val="FF0000"/>
                </a:solidFill>
              </a:rPr>
              <a:t>else</a:t>
            </a:r>
            <a:r>
              <a:rPr lang="en-GB" dirty="0"/>
              <a:t> { </a:t>
            </a:r>
            <a:br>
              <a:rPr lang="en-GB" dirty="0"/>
            </a:br>
            <a:r>
              <a:rPr lang="en-GB" i="1" dirty="0"/>
              <a:t>    </a:t>
            </a:r>
            <a:endParaRPr lang="sk-SK" i="1" dirty="0" smtClean="0"/>
          </a:p>
          <a:p>
            <a:r>
              <a:rPr lang="sk-SK" i="1" dirty="0" smtClean="0">
                <a:solidFill>
                  <a:srgbClr val="FFFF00"/>
                </a:solidFill>
              </a:rPr>
              <a:t>	Blok </a:t>
            </a:r>
            <a:r>
              <a:rPr lang="sk-SK" i="1" dirty="0" err="1" smtClean="0">
                <a:solidFill>
                  <a:srgbClr val="FFFF00"/>
                </a:solidFill>
              </a:rPr>
              <a:t>kódu,ktorý</a:t>
            </a:r>
            <a:r>
              <a:rPr lang="sk-SK" i="1" dirty="0" smtClean="0">
                <a:solidFill>
                  <a:srgbClr val="FFFF00"/>
                </a:solidFill>
              </a:rPr>
              <a:t> sa vykoná ak podmienka nie je splnená;</a:t>
            </a:r>
            <a:r>
              <a:rPr lang="en-GB" i="1" dirty="0">
                <a:solidFill>
                  <a:srgbClr val="FFFF00"/>
                </a:solidFill>
              </a:rPr>
              <a:t/>
            </a:r>
            <a:br>
              <a:rPr lang="en-GB" i="1" dirty="0">
                <a:solidFill>
                  <a:srgbClr val="FFFF00"/>
                </a:solidFill>
              </a:rPr>
            </a:br>
            <a:r>
              <a:rPr lang="en-GB" dirty="0"/>
              <a:t>}</a:t>
            </a:r>
            <a:endParaRPr lang="en-US" dirty="0"/>
          </a:p>
        </p:txBody>
      </p:sp>
      <p:pic>
        <p:nvPicPr>
          <p:cNvPr id="7" name="Obrázok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3190"/>
            <a:ext cx="2406650" cy="2515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1104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1757"/>
            <a:ext cx="7992888" cy="577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757" y="356328"/>
            <a:ext cx="1905000" cy="1905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778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/>
          <a:lstStyle/>
          <a:p>
            <a:r>
              <a:rPr lang="cs-CZ" b="1" dirty="0" err="1" smtClean="0">
                <a:effectLst/>
              </a:rPr>
              <a:t>Nejčastejšie</a:t>
            </a:r>
            <a:r>
              <a:rPr lang="cs-CZ" b="1" dirty="0" smtClean="0">
                <a:effectLst/>
              </a:rPr>
              <a:t> </a:t>
            </a:r>
            <a:r>
              <a:rPr lang="cs-CZ" b="1" dirty="0" err="1" smtClean="0">
                <a:effectLst/>
              </a:rPr>
              <a:t>aplikácie</a:t>
            </a:r>
            <a:r>
              <a:rPr lang="cs-CZ" b="1" dirty="0" smtClean="0">
                <a:effectLst/>
              </a:rPr>
              <a:t/>
            </a:r>
            <a:br>
              <a:rPr lang="cs-CZ" b="1" dirty="0" smtClean="0">
                <a:effectLst/>
              </a:rPr>
            </a:br>
            <a:r>
              <a:rPr lang="cs-CZ" b="1" dirty="0" err="1" smtClean="0">
                <a:effectLst/>
              </a:rPr>
              <a:t>písané</a:t>
            </a:r>
            <a:r>
              <a:rPr lang="cs-CZ" b="1" dirty="0" smtClean="0">
                <a:effectLst/>
              </a:rPr>
              <a:t> </a:t>
            </a:r>
            <a:r>
              <a:rPr lang="cs-CZ" b="1" dirty="0">
                <a:effectLst/>
              </a:rPr>
              <a:t>v </a:t>
            </a:r>
            <a:r>
              <a:rPr lang="cs-CZ" b="1" dirty="0" err="1" smtClean="0">
                <a:effectLst/>
              </a:rPr>
              <a:t>JavaScripte</a:t>
            </a:r>
            <a:r>
              <a:rPr lang="cs-CZ" b="1" dirty="0" smtClean="0">
                <a:effectLst/>
              </a:rPr>
              <a:t>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03104"/>
          </a:xfrm>
        </p:spPr>
        <p:txBody>
          <a:bodyPr/>
          <a:lstStyle/>
          <a:p>
            <a:r>
              <a:rPr lang="cs-CZ" sz="2400" dirty="0" smtClean="0">
                <a:effectLst/>
              </a:rPr>
              <a:t>Vstupná kontrola </a:t>
            </a:r>
            <a:r>
              <a:rPr lang="cs-CZ" sz="2400" dirty="0" err="1" smtClean="0">
                <a:effectLst/>
              </a:rPr>
              <a:t>formulárových</a:t>
            </a:r>
            <a:r>
              <a:rPr lang="cs-CZ" sz="2400" dirty="0" smtClean="0">
                <a:effectLst/>
              </a:rPr>
              <a:t> dat</a:t>
            </a:r>
          </a:p>
          <a:p>
            <a:r>
              <a:rPr lang="cs-CZ" sz="2400" dirty="0" err="1" smtClean="0">
                <a:effectLst/>
              </a:rPr>
              <a:t>Reakcia</a:t>
            </a:r>
            <a:r>
              <a:rPr lang="cs-CZ" sz="2400" dirty="0" smtClean="0">
                <a:effectLst/>
              </a:rPr>
              <a:t> na </a:t>
            </a:r>
            <a:r>
              <a:rPr lang="cs-CZ" sz="2400" dirty="0" err="1" smtClean="0">
                <a:effectLst/>
              </a:rPr>
              <a:t>udalosti</a:t>
            </a:r>
            <a:r>
              <a:rPr lang="cs-CZ" sz="2400" dirty="0" smtClean="0">
                <a:effectLst/>
              </a:rPr>
              <a:t> vyvolané </a:t>
            </a:r>
            <a:r>
              <a:rPr lang="cs-CZ" sz="2400" dirty="0" err="1" smtClean="0">
                <a:effectLst/>
              </a:rPr>
              <a:t>uživatelom</a:t>
            </a:r>
            <a:r>
              <a:rPr lang="cs-CZ" sz="2400" dirty="0" smtClean="0">
                <a:effectLst/>
              </a:rPr>
              <a:t>(</a:t>
            </a:r>
            <a:r>
              <a:rPr lang="cs-CZ" sz="2400" dirty="0" err="1" smtClean="0">
                <a:effectLst/>
              </a:rPr>
              <a:t>napr.stlačenie</a:t>
            </a:r>
            <a:r>
              <a:rPr lang="cs-CZ" sz="2400" dirty="0" smtClean="0">
                <a:effectLst/>
              </a:rPr>
              <a:t> </a:t>
            </a:r>
            <a:r>
              <a:rPr lang="cs-CZ" sz="2400" dirty="0" err="1" smtClean="0">
                <a:effectLst/>
              </a:rPr>
              <a:t>ľavého</a:t>
            </a:r>
            <a:r>
              <a:rPr lang="cs-CZ" sz="2400" dirty="0" smtClean="0">
                <a:effectLst/>
              </a:rPr>
              <a:t> </a:t>
            </a:r>
            <a:r>
              <a:rPr lang="cs-CZ" sz="2400" dirty="0" err="1" smtClean="0">
                <a:effectLst/>
              </a:rPr>
              <a:t>tlačidla</a:t>
            </a:r>
            <a:r>
              <a:rPr lang="cs-CZ" sz="2400" dirty="0" smtClean="0">
                <a:effectLst/>
              </a:rPr>
              <a:t> na myši)</a:t>
            </a:r>
            <a:endParaRPr lang="cs-CZ" sz="2400" dirty="0">
              <a:effectLst/>
            </a:endParaRPr>
          </a:p>
          <a:p>
            <a:r>
              <a:rPr lang="cs-CZ" sz="2400" dirty="0" smtClean="0">
                <a:effectLst/>
              </a:rPr>
              <a:t>Dynamické stránky</a:t>
            </a:r>
            <a:endParaRPr lang="cs-CZ" sz="2400" dirty="0">
              <a:effectLst/>
            </a:endParaRPr>
          </a:p>
          <a:p>
            <a:r>
              <a:rPr lang="cs-CZ" sz="2400" dirty="0" smtClean="0">
                <a:effectLst/>
              </a:rPr>
              <a:t>Hodiny</a:t>
            </a:r>
          </a:p>
          <a:p>
            <a:r>
              <a:rPr lang="cs-CZ" sz="2400" dirty="0" smtClean="0">
                <a:effectLst/>
              </a:rPr>
              <a:t>Dynamická </a:t>
            </a:r>
            <a:r>
              <a:rPr lang="cs-CZ" sz="2400" dirty="0" err="1" smtClean="0">
                <a:effectLst/>
              </a:rPr>
              <a:t>zmena</a:t>
            </a:r>
            <a:r>
              <a:rPr lang="cs-CZ" sz="2400" dirty="0" smtClean="0">
                <a:effectLst/>
              </a:rPr>
              <a:t> </a:t>
            </a:r>
            <a:r>
              <a:rPr lang="cs-CZ" sz="2400" dirty="0" err="1" smtClean="0">
                <a:effectLst/>
              </a:rPr>
              <a:t>obrázkov</a:t>
            </a:r>
            <a:endParaRPr lang="cs-CZ" sz="2400" dirty="0" smtClean="0">
              <a:effectLst/>
            </a:endParaRPr>
          </a:p>
          <a:p>
            <a:r>
              <a:rPr lang="cs-CZ" sz="2400" dirty="0" smtClean="0">
                <a:effectLst/>
              </a:rPr>
              <a:t>Počitadlo </a:t>
            </a:r>
            <a:r>
              <a:rPr lang="cs-CZ" sz="2400" dirty="0" err="1" smtClean="0">
                <a:effectLst/>
              </a:rPr>
              <a:t>návštev</a:t>
            </a:r>
            <a:endParaRPr lang="cs-CZ" sz="2400" dirty="0" smtClean="0">
              <a:effectLst/>
            </a:endParaRPr>
          </a:p>
          <a:p>
            <a:r>
              <a:rPr lang="cs-CZ" sz="2400" dirty="0" smtClean="0">
                <a:effectLst/>
              </a:rPr>
              <a:t>apod.</a:t>
            </a:r>
            <a:endParaRPr lang="cs-CZ" sz="2400" dirty="0">
              <a:effectLst/>
            </a:endParaRPr>
          </a:p>
        </p:txBody>
      </p:sp>
      <p:pic>
        <p:nvPicPr>
          <p:cNvPr id="8194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01008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796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35142"/>
            <a:ext cx="805815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Výsledok vyhľadávania obrázkov pre dopyt googl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54129"/>
            <a:ext cx="19050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782002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978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5699" y="620688"/>
            <a:ext cx="8229600" cy="432048"/>
          </a:xfrm>
        </p:spPr>
        <p:txBody>
          <a:bodyPr/>
          <a:lstStyle/>
          <a:p>
            <a:r>
              <a:rPr lang="en-US" dirty="0" err="1">
                <a:effectLst/>
              </a:rPr>
              <a:t>Príkaz</a:t>
            </a:r>
            <a:r>
              <a:rPr lang="en-US" dirty="0">
                <a:effectLst/>
              </a:rPr>
              <a:t> </a:t>
            </a:r>
            <a:r>
              <a:rPr lang="sk-SK" dirty="0" smtClean="0">
                <a:effectLst/>
              </a:rPr>
              <a:t>e</a:t>
            </a:r>
            <a:r>
              <a:rPr lang="en-US" dirty="0" err="1" smtClean="0">
                <a:effectLst/>
              </a:rPr>
              <a:t>lse</a:t>
            </a:r>
            <a:r>
              <a:rPr lang="sk-SK" dirty="0" smtClean="0">
                <a:effectLst/>
              </a:rPr>
              <a:t> </a:t>
            </a:r>
            <a:r>
              <a:rPr lang="sk-SK" dirty="0" err="1" smtClean="0">
                <a:effectLst/>
              </a:rPr>
              <a:t>if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BlokTextu 2"/>
          <p:cNvSpPr txBox="1"/>
          <p:nvPr/>
        </p:nvSpPr>
        <p:spPr>
          <a:xfrm>
            <a:off x="755576" y="170080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SYNTAX:</a:t>
            </a:r>
            <a:endParaRPr lang="en-US" b="1" dirty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67544" y="2420888"/>
            <a:ext cx="784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if</a:t>
            </a:r>
            <a:r>
              <a:rPr lang="en-GB" dirty="0"/>
              <a:t> </a:t>
            </a:r>
            <a:r>
              <a:rPr lang="en-GB" dirty="0" smtClean="0"/>
              <a:t>(</a:t>
            </a:r>
            <a:r>
              <a:rPr lang="sk-SK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podmienka1</a:t>
            </a:r>
            <a:r>
              <a:rPr lang="sk-SK" dirty="0" smtClean="0"/>
              <a:t>)</a:t>
            </a:r>
            <a:r>
              <a:rPr lang="en-GB" dirty="0" smtClean="0"/>
              <a:t> </a:t>
            </a:r>
            <a:r>
              <a:rPr lang="en-GB" dirty="0"/>
              <a:t>{</a:t>
            </a:r>
            <a:br>
              <a:rPr lang="en-GB" dirty="0"/>
            </a:br>
            <a:r>
              <a:rPr lang="en-GB" i="1" dirty="0"/>
              <a:t>   </a:t>
            </a:r>
            <a:r>
              <a:rPr lang="sk-SK" i="1" dirty="0" smtClean="0"/>
              <a:t>	</a:t>
            </a:r>
            <a:r>
              <a:rPr lang="en-GB" i="1" dirty="0" smtClean="0"/>
              <a:t> </a:t>
            </a:r>
            <a:r>
              <a:rPr lang="sk-SK" i="1" dirty="0" smtClean="0"/>
              <a:t>blok kódu sa vykoná ak je podmienka1 splnená</a:t>
            </a:r>
          </a:p>
          <a:p>
            <a:r>
              <a:rPr lang="en-GB" i="1" dirty="0"/>
              <a:t/>
            </a:r>
            <a:br>
              <a:rPr lang="en-GB" i="1" dirty="0"/>
            </a:br>
            <a:r>
              <a:rPr lang="en-GB" dirty="0"/>
              <a:t>} </a:t>
            </a:r>
            <a:r>
              <a:rPr lang="en-GB" dirty="0">
                <a:solidFill>
                  <a:srgbClr val="FF0000"/>
                </a:solidFill>
              </a:rPr>
              <a:t>else if</a:t>
            </a:r>
            <a:r>
              <a:rPr lang="en-GB" dirty="0"/>
              <a:t> </a:t>
            </a:r>
            <a:r>
              <a:rPr lang="en-GB" dirty="0" smtClean="0"/>
              <a:t>(</a:t>
            </a:r>
            <a:r>
              <a:rPr lang="sk-SK" i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podmienka</a:t>
            </a:r>
            <a:r>
              <a:rPr lang="en-GB" i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2</a:t>
            </a:r>
            <a:r>
              <a:rPr lang="en-GB" dirty="0">
                <a:solidFill>
                  <a:schemeClr val="bg1">
                    <a:lumMod val="40000"/>
                    <a:lumOff val="60000"/>
                  </a:schemeClr>
                </a:solidFill>
              </a:rPr>
              <a:t>)</a:t>
            </a:r>
            <a:r>
              <a:rPr lang="en-GB" dirty="0"/>
              <a:t> {</a:t>
            </a:r>
            <a:br>
              <a:rPr lang="en-GB" dirty="0"/>
            </a:br>
            <a:r>
              <a:rPr lang="en-GB" i="1" dirty="0"/>
              <a:t>   </a:t>
            </a:r>
            <a:r>
              <a:rPr lang="sk-SK" i="1" dirty="0" smtClean="0"/>
              <a:t>	</a:t>
            </a:r>
            <a:r>
              <a:rPr lang="en-GB" i="1" dirty="0" smtClean="0"/>
              <a:t> </a:t>
            </a:r>
            <a:r>
              <a:rPr lang="sk-SK" i="1" dirty="0" smtClean="0"/>
              <a:t>blok sa vykoná ak podmienka1 nie je splnená a podmienka2 je 	splnená</a:t>
            </a:r>
            <a:r>
              <a:rPr lang="en-GB" i="1" dirty="0" smtClean="0"/>
              <a:t> </a:t>
            </a:r>
            <a:endParaRPr lang="sk-SK" i="1" dirty="0" smtClean="0"/>
          </a:p>
          <a:p>
            <a:r>
              <a:rPr lang="en-GB" dirty="0" smtClean="0"/>
              <a:t>} </a:t>
            </a:r>
            <a:r>
              <a:rPr lang="en-GB" dirty="0">
                <a:solidFill>
                  <a:srgbClr val="FF0000"/>
                </a:solidFill>
              </a:rPr>
              <a:t>else</a:t>
            </a:r>
            <a:r>
              <a:rPr lang="en-GB" dirty="0"/>
              <a:t> {</a:t>
            </a:r>
            <a:br>
              <a:rPr lang="en-GB" dirty="0"/>
            </a:br>
            <a:r>
              <a:rPr lang="en-GB" i="1" dirty="0"/>
              <a:t>   </a:t>
            </a:r>
            <a:r>
              <a:rPr lang="sk-SK" i="1" dirty="0" smtClean="0"/>
              <a:t>	blok sa vykoná ak pomienka1 a podmienka2 nie sú splnené</a:t>
            </a:r>
          </a:p>
          <a:p>
            <a:r>
              <a:rPr lang="en-GB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14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15215"/>
            <a:ext cx="7243705" cy="5675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757" y="356328"/>
            <a:ext cx="1905000" cy="1905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913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35142"/>
            <a:ext cx="805815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Výsledok vyhľadávania obrázkov pre dopyt googl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54129"/>
            <a:ext cx="19050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67" y="3578305"/>
            <a:ext cx="75819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987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5699" y="620688"/>
            <a:ext cx="8229600" cy="432048"/>
          </a:xfrm>
        </p:spPr>
        <p:txBody>
          <a:bodyPr/>
          <a:lstStyle/>
          <a:p>
            <a:r>
              <a:rPr lang="en-US" dirty="0" err="1">
                <a:effectLst/>
              </a:rPr>
              <a:t>Príkaz</a:t>
            </a:r>
            <a:r>
              <a:rPr lang="en-US" dirty="0">
                <a:effectLst/>
              </a:rPr>
              <a:t> </a:t>
            </a:r>
            <a:r>
              <a:rPr lang="sk-SK" dirty="0" err="1" smtClean="0">
                <a:effectLst/>
              </a:rPr>
              <a:t>switch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BlokTextu 2"/>
          <p:cNvSpPr txBox="1"/>
          <p:nvPr/>
        </p:nvSpPr>
        <p:spPr>
          <a:xfrm>
            <a:off x="736088" y="1921255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SYNTAX:</a:t>
            </a:r>
            <a:endParaRPr lang="en-US" b="1" dirty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539552" y="105273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k-SK" dirty="0" err="1"/>
              <a:t>Swith</a:t>
            </a:r>
            <a:r>
              <a:rPr lang="sk-SK" dirty="0"/>
              <a:t> </a:t>
            </a:r>
            <a:r>
              <a:rPr lang="sk-SK" dirty="0" err="1"/>
              <a:t>case</a:t>
            </a:r>
            <a:r>
              <a:rPr lang="sk-SK" dirty="0"/>
              <a:t> sa používa ak potrebujeme vyhodnotiť veľký počet podmienok</a:t>
            </a:r>
            <a:r>
              <a:rPr lang="sk-SK" dirty="0" smtClean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k-SK" dirty="0" smtClean="0"/>
              <a:t>Pre </a:t>
            </a:r>
            <a:r>
              <a:rPr lang="sk-SK" dirty="0"/>
              <a:t>tento účel sa príkaz </a:t>
            </a:r>
            <a:r>
              <a:rPr lang="sk-SK" dirty="0" err="1"/>
              <a:t>if</a:t>
            </a:r>
            <a:r>
              <a:rPr lang="sk-SK" dirty="0"/>
              <a:t> ....</a:t>
            </a:r>
            <a:r>
              <a:rPr lang="sk-SK" dirty="0" err="1"/>
              <a:t>else</a:t>
            </a:r>
            <a:r>
              <a:rPr lang="sk-SK" dirty="0"/>
              <a:t> </a:t>
            </a:r>
            <a:r>
              <a:rPr lang="sk-SK" dirty="0" err="1"/>
              <a:t>if</a:t>
            </a:r>
            <a:r>
              <a:rPr lang="sk-SK" dirty="0"/>
              <a:t>...</a:t>
            </a:r>
            <a:r>
              <a:rPr lang="sk-SK" dirty="0" err="1"/>
              <a:t>else</a:t>
            </a:r>
            <a:r>
              <a:rPr lang="sk-SK" dirty="0"/>
              <a:t> nehodí</a:t>
            </a:r>
            <a:r>
              <a:rPr lang="sk-SK" dirty="0" smtClean="0"/>
              <a:t>.</a:t>
            </a:r>
            <a:endParaRPr lang="en-US" b="1" dirty="0"/>
          </a:p>
        </p:txBody>
      </p:sp>
      <p:sp>
        <p:nvSpPr>
          <p:cNvPr id="5" name="Obdĺžnik 4"/>
          <p:cNvSpPr/>
          <p:nvPr/>
        </p:nvSpPr>
        <p:spPr>
          <a:xfrm>
            <a:off x="251520" y="258676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switch(</a:t>
            </a:r>
            <a:r>
              <a:rPr lang="sk-SK" dirty="0" smtClean="0"/>
              <a:t>výraz</a:t>
            </a:r>
            <a:r>
              <a:rPr lang="en-GB" dirty="0" smtClean="0"/>
              <a:t>) </a:t>
            </a:r>
            <a:r>
              <a:rPr lang="en-GB" dirty="0"/>
              <a:t>{</a:t>
            </a:r>
            <a:br>
              <a:rPr lang="en-GB" dirty="0"/>
            </a:br>
            <a:r>
              <a:rPr lang="en-GB" dirty="0"/>
              <a:t>    case </a:t>
            </a:r>
            <a:r>
              <a:rPr lang="sk-SK" dirty="0" smtClean="0"/>
              <a:t>n</a:t>
            </a:r>
            <a:r>
              <a:rPr lang="en-GB" dirty="0" smtClean="0"/>
              <a:t>:</a:t>
            </a:r>
            <a:r>
              <a:rPr lang="en-GB" dirty="0"/>
              <a:t/>
            </a:r>
            <a:br>
              <a:rPr lang="en-GB" dirty="0"/>
            </a:br>
            <a:r>
              <a:rPr lang="en-GB" i="1" dirty="0"/>
              <a:t>        </a:t>
            </a:r>
            <a:r>
              <a:rPr lang="sk-SK" i="1" dirty="0" smtClean="0">
                <a:solidFill>
                  <a:srgbClr val="FFFF00"/>
                </a:solidFill>
              </a:rPr>
              <a:t>blok kódu 1;</a:t>
            </a:r>
            <a:r>
              <a:rPr lang="en-GB" i="1" dirty="0">
                <a:solidFill>
                  <a:srgbClr val="FFFF00"/>
                </a:solidFill>
              </a:rPr>
              <a:t/>
            </a:r>
            <a:br>
              <a:rPr lang="en-GB" i="1" dirty="0">
                <a:solidFill>
                  <a:srgbClr val="FFFF00"/>
                </a:solidFill>
              </a:rPr>
            </a:br>
            <a:r>
              <a:rPr lang="en-GB" dirty="0"/>
              <a:t>        break;</a:t>
            </a:r>
            <a:br>
              <a:rPr lang="en-GB" dirty="0"/>
            </a:br>
            <a:r>
              <a:rPr lang="en-GB" dirty="0"/>
              <a:t>    case </a:t>
            </a:r>
            <a:r>
              <a:rPr lang="en-GB" i="1" dirty="0" smtClean="0"/>
              <a:t>n</a:t>
            </a:r>
            <a:r>
              <a:rPr lang="sk-SK" dirty="0" smtClean="0"/>
              <a:t>+1</a:t>
            </a:r>
            <a:r>
              <a:rPr lang="en-GB" dirty="0"/>
              <a:t/>
            </a:r>
            <a:br>
              <a:rPr lang="en-GB" dirty="0"/>
            </a:br>
            <a:r>
              <a:rPr lang="en-GB" i="1" dirty="0"/>
              <a:t>        </a:t>
            </a:r>
            <a:r>
              <a:rPr lang="sk-SK" i="1" dirty="0" smtClean="0">
                <a:solidFill>
                  <a:srgbClr val="FFFF00"/>
                </a:solidFill>
              </a:rPr>
              <a:t>blok kódu 2;</a:t>
            </a:r>
            <a:r>
              <a:rPr lang="en-GB" i="1" dirty="0">
                <a:solidFill>
                  <a:srgbClr val="FFFF00"/>
                </a:solidFill>
              </a:rPr>
              <a:t/>
            </a:r>
            <a:br>
              <a:rPr lang="en-GB" i="1" dirty="0">
                <a:solidFill>
                  <a:srgbClr val="FFFF00"/>
                </a:solidFill>
              </a:rPr>
            </a:br>
            <a:r>
              <a:rPr lang="en-GB" dirty="0"/>
              <a:t>        break;</a:t>
            </a:r>
            <a:br>
              <a:rPr lang="en-GB" dirty="0"/>
            </a:br>
            <a:r>
              <a:rPr lang="en-GB" dirty="0"/>
              <a:t>    default:</a:t>
            </a:r>
            <a:br>
              <a:rPr lang="en-GB" dirty="0"/>
            </a:br>
            <a:r>
              <a:rPr lang="en-GB" dirty="0"/>
              <a:t>      </a:t>
            </a:r>
            <a:r>
              <a:rPr lang="en-GB" dirty="0">
                <a:solidFill>
                  <a:srgbClr val="FFFF00"/>
                </a:solidFill>
              </a:rPr>
              <a:t>  </a:t>
            </a:r>
            <a:r>
              <a:rPr lang="sk-SK" dirty="0" smtClean="0">
                <a:solidFill>
                  <a:srgbClr val="FFFF00"/>
                </a:solidFill>
              </a:rPr>
              <a:t>blok kódu n;</a:t>
            </a:r>
            <a:r>
              <a:rPr lang="en-GB" dirty="0">
                <a:solidFill>
                  <a:srgbClr val="FFFF00"/>
                </a:solidFill>
              </a:rPr>
              <a:t/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dirty="0"/>
              <a:t>}</a:t>
            </a:r>
            <a:endParaRPr lang="en-US" dirty="0"/>
          </a:p>
        </p:txBody>
      </p:sp>
      <p:sp>
        <p:nvSpPr>
          <p:cNvPr id="7" name="BlokTextu 6"/>
          <p:cNvSpPr txBox="1"/>
          <p:nvPr/>
        </p:nvSpPr>
        <p:spPr>
          <a:xfrm>
            <a:off x="3491880" y="2339121"/>
            <a:ext cx="5897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u="sng" dirty="0" smtClean="0"/>
              <a:t>T</a:t>
            </a:r>
            <a:r>
              <a:rPr lang="en-US" u="sng" dirty="0" err="1" smtClean="0"/>
              <a:t>akto</a:t>
            </a:r>
            <a:r>
              <a:rPr lang="sk-SK" u="sng" dirty="0" smtClean="0"/>
              <a:t> to </a:t>
            </a:r>
            <a:r>
              <a:rPr lang="en-US" u="sng" dirty="0" smtClean="0"/>
              <a:t> </a:t>
            </a:r>
            <a:r>
              <a:rPr lang="en-US" u="sng" dirty="0" err="1"/>
              <a:t>funguje</a:t>
            </a:r>
            <a:r>
              <a:rPr lang="en-US" dirty="0"/>
              <a:t>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err="1" smtClean="0"/>
              <a:t>výraz</a:t>
            </a:r>
            <a:r>
              <a:rPr lang="en-US" dirty="0" smtClean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 smtClean="0"/>
              <a:t>hodnotí</a:t>
            </a:r>
            <a:r>
              <a:rPr lang="sk-SK" dirty="0" smtClean="0"/>
              <a:t> iba </a:t>
            </a:r>
            <a:r>
              <a:rPr lang="en-US" dirty="0" smtClean="0"/>
              <a:t> </a:t>
            </a:r>
            <a:r>
              <a:rPr lang="en-US" dirty="0" err="1"/>
              <a:t>raz</a:t>
            </a:r>
            <a:r>
              <a:rPr lang="en-US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Hodnota</a:t>
            </a:r>
            <a:r>
              <a:rPr lang="en-US" dirty="0"/>
              <a:t> </a:t>
            </a:r>
            <a:r>
              <a:rPr lang="en-US" dirty="0" err="1"/>
              <a:t>výrazu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porovnáva</a:t>
            </a:r>
            <a:r>
              <a:rPr lang="en-US" dirty="0"/>
              <a:t> s </a:t>
            </a:r>
            <a:r>
              <a:rPr lang="en-US" dirty="0" err="1"/>
              <a:t>hodnotami</a:t>
            </a:r>
            <a:r>
              <a:rPr lang="en-US" dirty="0"/>
              <a:t> </a:t>
            </a:r>
            <a:r>
              <a:rPr lang="en-US" dirty="0" err="1"/>
              <a:t>každého</a:t>
            </a:r>
            <a:r>
              <a:rPr lang="en-US" dirty="0"/>
              <a:t> </a:t>
            </a:r>
            <a:r>
              <a:rPr lang="en-US" dirty="0" err="1" smtClean="0"/>
              <a:t>prípadu</a:t>
            </a:r>
            <a:r>
              <a:rPr lang="sk-SK" dirty="0" smtClean="0"/>
              <a:t>(</a:t>
            </a:r>
            <a:r>
              <a:rPr lang="sk-SK" dirty="0" err="1" smtClean="0"/>
              <a:t>case</a:t>
            </a:r>
            <a:r>
              <a:rPr lang="sk-SK" dirty="0" smtClean="0"/>
              <a:t>)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existuje</a:t>
            </a:r>
            <a:r>
              <a:rPr lang="en-US" dirty="0"/>
              <a:t> </a:t>
            </a:r>
            <a:r>
              <a:rPr lang="en-US" dirty="0" err="1"/>
              <a:t>zhoda</a:t>
            </a:r>
            <a:r>
              <a:rPr lang="en-US" dirty="0"/>
              <a:t>, </a:t>
            </a:r>
            <a:r>
              <a:rPr lang="en-US" dirty="0" err="1"/>
              <a:t>vykoná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príslušný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 smtClean="0"/>
              <a:t>kódu</a:t>
            </a:r>
            <a:r>
              <a:rPr lang="sk-SK" dirty="0"/>
              <a:t> </a:t>
            </a:r>
            <a:r>
              <a:rPr lang="sk-SK" dirty="0" smtClean="0"/>
              <a:t>a zvyšok sa </a:t>
            </a:r>
            <a:r>
              <a:rPr lang="sk-SK" dirty="0" err="1" smtClean="0"/>
              <a:t>prekočí</a:t>
            </a:r>
            <a:r>
              <a:rPr lang="sk-SK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438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úvisiaci obrázo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757" y="356328"/>
            <a:ext cx="1905000" cy="1905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16632"/>
            <a:ext cx="5965651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5517232"/>
            <a:ext cx="56102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854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6486525" cy="616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757" y="356328"/>
            <a:ext cx="1905000" cy="1905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550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008112"/>
          </a:xfrm>
        </p:spPr>
        <p:txBody>
          <a:bodyPr/>
          <a:lstStyle/>
          <a:p>
            <a:r>
              <a:rPr lang="sk-SK" sz="3600" dirty="0" smtClean="0"/>
              <a:t>Preskúšanie z vetvenia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3168352"/>
          </a:xfrm>
        </p:spPr>
        <p:txBody>
          <a:bodyPr/>
          <a:lstStyle/>
          <a:p>
            <a:pPr marL="0" indent="0">
              <a:buNone/>
            </a:pPr>
            <a:r>
              <a:rPr lang="sk-SK" sz="2800" dirty="0" smtClean="0"/>
              <a:t>Tvorba webovej </a:t>
            </a:r>
            <a:r>
              <a:rPr lang="sk-SK" sz="2800" dirty="0" err="1" smtClean="0"/>
              <a:t>aplikácia-</a:t>
            </a:r>
            <a:r>
              <a:rPr lang="sk-SK" sz="2800" b="1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zošit</a:t>
            </a:r>
            <a:r>
              <a:rPr lang="sk-SK" sz="2800" dirty="0" smtClean="0"/>
              <a:t> </a:t>
            </a:r>
            <a:r>
              <a:rPr lang="sk-SK" sz="28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povolený!!!</a:t>
            </a:r>
          </a:p>
          <a:p>
            <a:pPr marL="0" indent="0">
              <a:buNone/>
            </a:pPr>
            <a:r>
              <a:rPr lang="sk-SK" sz="2800" dirty="0" smtClean="0"/>
              <a:t>ZADANIE:</a:t>
            </a:r>
          </a:p>
          <a:p>
            <a:r>
              <a:rPr lang="sk-SK" sz="2800" dirty="0" smtClean="0"/>
              <a:t>Vytvorte webovú aplikáciu ,ktorá dokáže preskúšať žiaka z násobilky</a:t>
            </a:r>
          </a:p>
          <a:p>
            <a:r>
              <a:rPr lang="sk-SK" sz="2800" dirty="0" err="1" smtClean="0"/>
              <a:t>Script</a:t>
            </a:r>
            <a:r>
              <a:rPr lang="sk-SK" sz="2800" dirty="0" smtClean="0"/>
              <a:t> si vypýta od </a:t>
            </a:r>
            <a:r>
              <a:rPr lang="sk-SK" sz="2800" dirty="0" err="1" smtClean="0"/>
              <a:t>uživateľa</a:t>
            </a:r>
            <a:r>
              <a:rPr lang="sk-SK" sz="2800" dirty="0" smtClean="0"/>
              <a:t> :</a:t>
            </a:r>
          </a:p>
          <a:p>
            <a:pPr lvl="1"/>
            <a:r>
              <a:rPr lang="sk-SK" sz="2400" dirty="0" smtClean="0"/>
              <a:t>Prvé číslo súčinu</a:t>
            </a:r>
          </a:p>
          <a:p>
            <a:pPr lvl="1"/>
            <a:r>
              <a:rPr lang="sk-SK" sz="2400" dirty="0" smtClean="0"/>
              <a:t>Druhé číslo súčinu</a:t>
            </a:r>
          </a:p>
          <a:p>
            <a:pPr lvl="1"/>
            <a:r>
              <a:rPr lang="sk-SK" sz="2400" dirty="0" smtClean="0"/>
              <a:t>Správny výsledok </a:t>
            </a:r>
            <a:r>
              <a:rPr lang="sk-SK" sz="2400" dirty="0" err="1" smtClean="0"/>
              <a:t>a*b-podľa</a:t>
            </a:r>
            <a:r>
              <a:rPr lang="sk-SK" sz="2400" dirty="0" smtClean="0"/>
              <a:t> skúšaného</a:t>
            </a:r>
          </a:p>
          <a:p>
            <a:r>
              <a:rPr lang="sk-SK" sz="2800" dirty="0" smtClean="0"/>
              <a:t>Zobrazí  výsledok skúšky v oboch prípadoch</a:t>
            </a:r>
          </a:p>
          <a:p>
            <a:r>
              <a:rPr lang="sk-SK" sz="2800" dirty="0" smtClean="0"/>
              <a:t>Riešenie poslať </a:t>
            </a:r>
            <a:r>
              <a:rPr lang="sk-SK" sz="2800" dirty="0" err="1" smtClean="0"/>
              <a:t>na:gdm@post.sk</a:t>
            </a:r>
            <a:endParaRPr lang="sk-SK" sz="2800" dirty="0" smtClean="0"/>
          </a:p>
          <a:p>
            <a:r>
              <a:rPr lang="sk-SK" sz="2800" dirty="0" smtClean="0"/>
              <a:t>Do hlavičky uviesť Priezvisko</a:t>
            </a:r>
          </a:p>
          <a:p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779095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13" y="1052736"/>
            <a:ext cx="408622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157" y="1052735"/>
            <a:ext cx="406717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407" y="2852936"/>
            <a:ext cx="40767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91" y="4725144"/>
            <a:ext cx="8025333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1187624" y="18864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/>
              <a:t>NESPRÁVNY VÝSLEDOK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90081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13" y="1052736"/>
            <a:ext cx="408622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157" y="1052735"/>
            <a:ext cx="406717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1187624" y="18864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/>
              <a:t>SPRÁVNY VÝSLEDOK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76525"/>
            <a:ext cx="41148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63" y="4653136"/>
            <a:ext cx="8602669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62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Spôsoby zápisu </a:t>
            </a:r>
            <a:r>
              <a:rPr lang="sk-SK" dirty="0" err="1" smtClean="0"/>
              <a:t>scriptu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sk-SK" dirty="0">
                <a:effectLst/>
              </a:rPr>
              <a:t>rovno do &lt;body&gt;  HTML dokumentu</a:t>
            </a:r>
            <a:endParaRPr lang="en-US" b="1" dirty="0">
              <a:effectLst/>
            </a:endParaRPr>
          </a:p>
          <a:p>
            <a:pPr lvl="0">
              <a:lnSpc>
                <a:spcPct val="150000"/>
              </a:lnSpc>
            </a:pPr>
            <a:r>
              <a:rPr lang="sk-SK" dirty="0">
                <a:effectLst/>
              </a:rPr>
              <a:t>rovno do hlavičky &lt;</a:t>
            </a:r>
            <a:r>
              <a:rPr lang="sk-SK" dirty="0" err="1">
                <a:effectLst/>
              </a:rPr>
              <a:t>head</a:t>
            </a:r>
            <a:r>
              <a:rPr lang="sk-SK" dirty="0">
                <a:effectLst/>
              </a:rPr>
              <a:t>&gt; html </a:t>
            </a:r>
            <a:r>
              <a:rPr lang="sk-SK" dirty="0" smtClean="0">
                <a:effectLst/>
              </a:rPr>
              <a:t>dokumentu</a:t>
            </a:r>
          </a:p>
          <a:p>
            <a:pPr>
              <a:lnSpc>
                <a:spcPct val="150000"/>
              </a:lnSpc>
            </a:pPr>
            <a:r>
              <a:rPr lang="sk-SK" dirty="0">
                <a:effectLst/>
              </a:rPr>
              <a:t>rovno do html </a:t>
            </a:r>
            <a:r>
              <a:rPr lang="sk-SK" dirty="0" err="1" smtClean="0">
                <a:effectLst/>
              </a:rPr>
              <a:t>tagu</a:t>
            </a:r>
            <a:endParaRPr lang="en-US" b="1" dirty="0">
              <a:effectLst/>
            </a:endParaRPr>
          </a:p>
          <a:p>
            <a:pPr lvl="0">
              <a:lnSpc>
                <a:spcPct val="150000"/>
              </a:lnSpc>
            </a:pPr>
            <a:r>
              <a:rPr lang="sk-SK" dirty="0">
                <a:effectLst/>
              </a:rPr>
              <a:t>môžu byť načítané z externého </a:t>
            </a:r>
            <a:r>
              <a:rPr lang="sk-SK" dirty="0" smtClean="0">
                <a:effectLst/>
              </a:rPr>
              <a:t>súboru</a:t>
            </a:r>
            <a:endParaRPr lang="en-US" b="1" dirty="0">
              <a:effectLst/>
            </a:endParaRPr>
          </a:p>
        </p:txBody>
      </p:sp>
      <p:pic>
        <p:nvPicPr>
          <p:cNvPr id="7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85" y="3140968"/>
            <a:ext cx="156617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426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Hodnotenie aplikácie</a:t>
            </a:r>
            <a:endParaRPr lang="sk-SK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097027"/>
              </p:ext>
            </p:extLst>
          </p:nvPr>
        </p:nvGraphicFramePr>
        <p:xfrm>
          <a:off x="1619672" y="2636912"/>
          <a:ext cx="6096000" cy="275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283056">
                <a:tc>
                  <a:txBody>
                    <a:bodyPr/>
                    <a:lstStyle/>
                    <a:p>
                      <a:r>
                        <a:rPr lang="sk-SK" dirty="0" smtClean="0"/>
                        <a:t>funkčnosť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mtClean="0"/>
                        <a:t>známka</a:t>
                      </a:r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Všetko funguje bez pomoci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mtClean="0"/>
                        <a:t>1</a:t>
                      </a:r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Pomoc učiteľa alebo spolužiaka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mtClean="0"/>
                        <a:t>2</a:t>
                      </a:r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mtClean="0"/>
                        <a:t>Zápis správny,script nefunguje 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mtClean="0"/>
                        <a:t>3</a:t>
                      </a:r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mtClean="0"/>
                        <a:t>Správne 2/3 scriptu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mtClean="0"/>
                        <a:t>4</a:t>
                      </a:r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mtClean="0"/>
                        <a:t>Nič nefunguje,zápis zlý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mtClean="0"/>
                        <a:t>5</a:t>
                      </a:r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0611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820472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1403648" y="184666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PRÍKLAD SPRÁVNEHO RIEŠENIA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28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25" y="810856"/>
            <a:ext cx="7855100" cy="509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166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>
                <a:effectLst/>
              </a:rPr>
              <a:t>Cykly </a:t>
            </a:r>
            <a:r>
              <a:rPr lang="sk-SK" sz="2400" dirty="0" err="1">
                <a:effectLst/>
              </a:rPr>
              <a:t>možu</a:t>
            </a:r>
            <a:r>
              <a:rPr lang="sk-SK" sz="2400" dirty="0">
                <a:effectLst/>
              </a:rPr>
              <a:t> byť výhodné ak opakovane vykonávame </a:t>
            </a:r>
            <a:r>
              <a:rPr lang="sk-SK" sz="2400" dirty="0" err="1">
                <a:effectLst/>
              </a:rPr>
              <a:t>neaké</a:t>
            </a:r>
            <a:r>
              <a:rPr lang="sk-SK" sz="2400" dirty="0">
                <a:effectLst/>
              </a:rPr>
              <a:t> </a:t>
            </a:r>
            <a:r>
              <a:rPr lang="sk-SK" sz="2400" dirty="0" smtClean="0">
                <a:effectLst/>
              </a:rPr>
              <a:t>akcie.</a:t>
            </a:r>
          </a:p>
          <a:p>
            <a:r>
              <a:rPr lang="sk-SK" sz="2400" dirty="0" smtClean="0">
                <a:effectLst/>
              </a:rPr>
              <a:t>Poznáme nasledovné spôsoby ako vyriešiť opakovanie kódu:</a:t>
            </a:r>
          </a:p>
          <a:p>
            <a:r>
              <a:rPr lang="en-GB" sz="2400" b="1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for</a:t>
            </a:r>
            <a:r>
              <a:rPr lang="en-GB" sz="2400" b="1" dirty="0">
                <a:effectLst/>
              </a:rPr>
              <a:t> </a:t>
            </a:r>
            <a:r>
              <a:rPr lang="sk-SK" sz="2400" dirty="0" smtClean="0">
                <a:effectLst/>
              </a:rPr>
              <a:t>-</a:t>
            </a:r>
            <a:r>
              <a:rPr lang="en-US" sz="2400" dirty="0">
                <a:effectLst/>
              </a:rPr>
              <a:t> </a:t>
            </a:r>
            <a:r>
              <a:rPr lang="sk-SK" sz="2400" dirty="0" smtClean="0">
                <a:effectLst/>
              </a:rPr>
              <a:t>slučku použijeme v prípade ak </a:t>
            </a:r>
            <a:r>
              <a:rPr lang="sk-SK" sz="2400" dirty="0" err="1" smtClean="0">
                <a:effectLst/>
              </a:rPr>
              <a:t>pozname</a:t>
            </a:r>
            <a:r>
              <a:rPr lang="sk-SK" sz="2400" dirty="0" smtClean="0">
                <a:effectLst/>
              </a:rPr>
              <a:t> počet 	opakovaní</a:t>
            </a:r>
            <a:r>
              <a:rPr lang="en-GB" sz="2400" dirty="0" smtClean="0">
                <a:effectLst/>
              </a:rPr>
              <a:t> </a:t>
            </a:r>
            <a:endParaRPr lang="sk-SK" sz="2400" dirty="0" smtClean="0">
              <a:effectLst/>
            </a:endParaRPr>
          </a:p>
          <a:p>
            <a:r>
              <a:rPr lang="en-GB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while</a:t>
            </a:r>
            <a:r>
              <a:rPr lang="en-GB" sz="2400" b="1" dirty="0">
                <a:effectLst/>
              </a:rPr>
              <a:t> </a:t>
            </a:r>
            <a:r>
              <a:rPr lang="en-GB" sz="2400" dirty="0">
                <a:effectLst/>
              </a:rPr>
              <a:t>- </a:t>
            </a:r>
            <a:r>
              <a:rPr lang="en-US" sz="2400" dirty="0">
                <a:effectLst/>
              </a:rPr>
              <a:t> </a:t>
            </a:r>
            <a:r>
              <a:rPr lang="en-US" sz="2400" dirty="0" err="1">
                <a:effectLst/>
              </a:rPr>
              <a:t>prechádza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cez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blok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kódu</a:t>
            </a:r>
            <a:r>
              <a:rPr lang="en-US" sz="2400" dirty="0">
                <a:effectLst/>
              </a:rPr>
              <a:t>, </a:t>
            </a:r>
            <a:r>
              <a:rPr lang="sk-SK" sz="2400" dirty="0" smtClean="0">
                <a:effectLst/>
              </a:rPr>
              <a:t>ak je 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>
                <a:effectLst/>
              </a:rPr>
              <a:t>špecifikovaná</a:t>
            </a:r>
            <a:r>
              <a:rPr lang="en-US" sz="2400" dirty="0">
                <a:effectLst/>
              </a:rPr>
              <a:t> </a:t>
            </a:r>
            <a:r>
              <a:rPr lang="sk-SK" sz="2400" dirty="0">
                <a:effectLst/>
              </a:rPr>
              <a:t> </a:t>
            </a:r>
            <a:r>
              <a:rPr lang="sk-SK" sz="2400" dirty="0" smtClean="0">
                <a:effectLst/>
              </a:rPr>
              <a:t>       	</a:t>
            </a:r>
            <a:r>
              <a:rPr lang="en-US" sz="2400" dirty="0" err="1" smtClean="0">
                <a:effectLst/>
              </a:rPr>
              <a:t>podmienka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>
                <a:effectLst/>
              </a:rPr>
              <a:t>je </a:t>
            </a:r>
            <a:r>
              <a:rPr lang="en-US" sz="2400" dirty="0" err="1" smtClean="0">
                <a:effectLst/>
              </a:rPr>
              <a:t>pravdivá</a:t>
            </a:r>
            <a:r>
              <a:rPr lang="sk-SK" sz="2400" dirty="0" smtClean="0">
                <a:effectLst/>
              </a:rPr>
              <a:t>.</a:t>
            </a:r>
          </a:p>
          <a:p>
            <a:pPr marL="0" indent="0">
              <a:buNone/>
            </a:pPr>
            <a:r>
              <a:rPr lang="sk-SK" sz="2400" dirty="0" smtClean="0">
                <a:effectLst/>
              </a:rPr>
              <a:t>        Podmienku testuje na začiatku cyklu</a:t>
            </a:r>
          </a:p>
          <a:p>
            <a:r>
              <a:rPr lang="sk-SK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d</a:t>
            </a:r>
            <a:r>
              <a:rPr lang="en-GB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o</a:t>
            </a:r>
            <a:r>
              <a:rPr lang="sk-SK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.....</a:t>
            </a:r>
            <a:r>
              <a:rPr lang="en-GB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while</a:t>
            </a:r>
            <a:r>
              <a:rPr lang="en-GB" sz="2400" dirty="0">
                <a:effectLst/>
              </a:rPr>
              <a:t> 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prechádza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cez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blok</a:t>
            </a:r>
            <a:r>
              <a:rPr lang="en-US" sz="2400" dirty="0">
                <a:effectLst/>
              </a:rPr>
              <a:t> </a:t>
            </a:r>
            <a:r>
              <a:rPr lang="en-US" sz="2400" dirty="0" err="1" smtClean="0">
                <a:effectLst/>
              </a:rPr>
              <a:t>kódu</a:t>
            </a:r>
            <a:r>
              <a:rPr lang="sk-SK" sz="2400" dirty="0" smtClean="0">
                <a:effectLst/>
              </a:rPr>
              <a:t>. </a:t>
            </a:r>
          </a:p>
          <a:p>
            <a:pPr marL="0" indent="0">
              <a:buNone/>
            </a:pPr>
            <a:r>
              <a:rPr lang="sk-SK" sz="2400" dirty="0" smtClean="0">
                <a:effectLst/>
              </a:rPr>
              <a:t>                    Podmienku  testuje </a:t>
            </a:r>
            <a:r>
              <a:rPr lang="sk-SK" sz="2400" dirty="0">
                <a:effectLst/>
              </a:rPr>
              <a:t>na </a:t>
            </a:r>
            <a:r>
              <a:rPr lang="sk-SK" sz="2400" dirty="0" smtClean="0">
                <a:effectLst/>
              </a:rPr>
              <a:t>konci cyklu </a:t>
            </a:r>
            <a:endParaRPr lang="en-GB" sz="2400" dirty="0">
              <a:effectLst/>
            </a:endParaRPr>
          </a:p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Cykly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027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3568" y="548680"/>
            <a:ext cx="8229600" cy="676672"/>
          </a:xfrm>
        </p:spPr>
        <p:txBody>
          <a:bodyPr/>
          <a:lstStyle/>
          <a:p>
            <a:pPr marL="0" indent="0" algn="ctr">
              <a:buNone/>
            </a:pPr>
            <a:r>
              <a:rPr lang="sk-SK" dirty="0" smtClean="0"/>
              <a:t>Realizácia algoritmickej konštrukcie cyklus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971600" y="5157192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dirty="0"/>
              <a:t>Cyklus sa skladá z </a:t>
            </a:r>
            <a:r>
              <a:rPr lang="sk-SK" dirty="0" smtClean="0"/>
              <a:t>tela cyklu  </a:t>
            </a:r>
            <a:r>
              <a:rPr lang="sk-SK" dirty="0"/>
              <a:t>a </a:t>
            </a:r>
            <a:r>
              <a:rPr lang="sk-SK" dirty="0" smtClean="0"/>
              <a:t>podmieneného skoku</a:t>
            </a:r>
            <a:r>
              <a:rPr lang="sk-SK" dirty="0"/>
              <a:t> </a:t>
            </a:r>
            <a:r>
              <a:rPr lang="sk-SK" dirty="0" smtClean="0"/>
              <a:t>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dirty="0" smtClean="0"/>
              <a:t>Cyklus sa ukončuje </a:t>
            </a:r>
            <a:r>
              <a:rPr lang="sk-SK" dirty="0"/>
              <a:t>pri splnení podmienky</a:t>
            </a:r>
            <a:r>
              <a:rPr lang="sk-SK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u="sng" dirty="0" smtClean="0"/>
              <a:t>Obrázok platí pre cyklus typu </a:t>
            </a:r>
            <a:r>
              <a:rPr lang="sk-SK" u="sng" dirty="0" err="1" smtClean="0"/>
              <a:t>while</a:t>
            </a:r>
            <a:r>
              <a:rPr lang="sk-SK" u="sng" dirty="0" smtClean="0"/>
              <a:t>..</a:t>
            </a:r>
            <a:endParaRPr lang="sk-SK" u="sn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1412776"/>
            <a:ext cx="27813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Šípka doľava 6"/>
          <p:cNvSpPr/>
          <p:nvPr/>
        </p:nvSpPr>
        <p:spPr>
          <a:xfrm rot="11050123">
            <a:off x="2403222" y="2903525"/>
            <a:ext cx="936104" cy="53322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lokTextu 7"/>
          <p:cNvSpPr txBox="1"/>
          <p:nvPr/>
        </p:nvSpPr>
        <p:spPr>
          <a:xfrm>
            <a:off x="539552" y="2780928"/>
            <a:ext cx="186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Spätná väzba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108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SYNTAX:</a:t>
            </a:r>
          </a:p>
          <a:p>
            <a:r>
              <a:rPr lang="en-GB" sz="28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for</a:t>
            </a:r>
            <a:r>
              <a:rPr lang="en-GB" sz="2800" dirty="0">
                <a:effectLst/>
              </a:rPr>
              <a:t> </a:t>
            </a:r>
            <a:r>
              <a:rPr lang="en-GB" sz="2800" dirty="0" smtClean="0">
                <a:effectLst/>
              </a:rPr>
              <a:t>(</a:t>
            </a:r>
            <a:r>
              <a:rPr lang="sk-SK" sz="2800" dirty="0" smtClean="0">
                <a:effectLst/>
              </a:rPr>
              <a:t>vyhlásenie1</a:t>
            </a:r>
            <a:r>
              <a:rPr lang="en-GB" sz="2800" dirty="0" smtClean="0">
                <a:effectLst/>
              </a:rPr>
              <a:t>;</a:t>
            </a:r>
            <a:r>
              <a:rPr lang="en-GB" sz="2800" i="1" dirty="0">
                <a:effectLst/>
              </a:rPr>
              <a:t> </a:t>
            </a:r>
            <a:r>
              <a:rPr lang="sk-SK" sz="2800" i="1" dirty="0" smtClean="0">
                <a:effectLst/>
              </a:rPr>
              <a:t>vyhlásenie2</a:t>
            </a:r>
            <a:r>
              <a:rPr lang="en-GB" sz="2800" dirty="0" smtClean="0">
                <a:effectLst/>
              </a:rPr>
              <a:t>;</a:t>
            </a:r>
            <a:r>
              <a:rPr lang="en-GB" sz="2800" i="1" dirty="0">
                <a:effectLst/>
              </a:rPr>
              <a:t> </a:t>
            </a:r>
            <a:r>
              <a:rPr lang="sk-SK" sz="2800" i="1" dirty="0" smtClean="0">
                <a:effectLst/>
              </a:rPr>
              <a:t>vyhlásenie3</a:t>
            </a:r>
            <a:r>
              <a:rPr lang="en-GB" sz="2800" dirty="0" smtClean="0">
                <a:effectLst/>
              </a:rPr>
              <a:t>) </a:t>
            </a:r>
            <a:r>
              <a:rPr lang="en-GB" sz="2800" dirty="0">
                <a:effectLst/>
              </a:rPr>
              <a:t>{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>
                <a:effectLst/>
              </a:rPr>
              <a:t>    </a:t>
            </a:r>
            <a:r>
              <a:rPr lang="sk-SK" sz="2800" i="1" dirty="0" smtClean="0">
                <a:effectLst/>
              </a:rPr>
              <a:t>Blok kódu ktorý bude vykonaný</a:t>
            </a:r>
            <a:endParaRPr lang="sk-SK" sz="2800" dirty="0" smtClean="0">
              <a:effectLst/>
            </a:endParaRPr>
          </a:p>
          <a:p>
            <a:r>
              <a:rPr lang="sk-SK" sz="2800" dirty="0" smtClean="0">
                <a:effectLst/>
              </a:rPr>
              <a:t>}</a:t>
            </a:r>
          </a:p>
          <a:p>
            <a:r>
              <a:rPr lang="en-US" sz="2000" b="1" dirty="0" err="1">
                <a:effectLst/>
              </a:rPr>
              <a:t>Vyhlásenie</a:t>
            </a:r>
            <a:r>
              <a:rPr lang="en-US" sz="2000" b="1" dirty="0">
                <a:effectLst/>
              </a:rPr>
              <a:t> 1</a:t>
            </a:r>
            <a:r>
              <a:rPr lang="en-US" sz="2000" dirty="0">
                <a:effectLst/>
              </a:rPr>
              <a:t> </a:t>
            </a:r>
            <a:r>
              <a:rPr lang="en-US" sz="2000" dirty="0" err="1">
                <a:effectLst/>
              </a:rPr>
              <a:t>sa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vykoná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pred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začiatkom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cyklu</a:t>
            </a:r>
            <a:r>
              <a:rPr lang="en-US" sz="2000" dirty="0">
                <a:effectLst/>
              </a:rPr>
              <a:t> </a:t>
            </a:r>
            <a:r>
              <a:rPr lang="en-US" sz="2000" dirty="0" smtClean="0">
                <a:effectLst/>
              </a:rPr>
              <a:t>.</a:t>
            </a:r>
            <a:r>
              <a:rPr lang="sk-SK" sz="2000" dirty="0" smtClean="0">
                <a:effectLst/>
              </a:rPr>
              <a:t>(</a:t>
            </a:r>
            <a:r>
              <a:rPr lang="sk-SK" sz="2000" dirty="0" err="1" smtClean="0">
                <a:effectLst/>
              </a:rPr>
              <a:t>východia</a:t>
            </a:r>
            <a:r>
              <a:rPr lang="sk-SK" sz="2000" dirty="0" smtClean="0">
                <a:effectLst/>
              </a:rPr>
              <a:t> hodnota </a:t>
            </a:r>
            <a:r>
              <a:rPr lang="sk-SK" sz="2000" dirty="0" err="1" smtClean="0">
                <a:effectLst/>
              </a:rPr>
              <a:t>cyklu-počitadlo</a:t>
            </a:r>
            <a:r>
              <a:rPr lang="sk-SK" sz="2000" dirty="0" smtClean="0">
                <a:effectLst/>
              </a:rPr>
              <a:t> opakovaní)</a:t>
            </a:r>
            <a:endParaRPr lang="en-US" sz="2000" dirty="0">
              <a:effectLst/>
            </a:endParaRPr>
          </a:p>
          <a:p>
            <a:r>
              <a:rPr lang="en-US" sz="2000" b="1" dirty="0" err="1">
                <a:effectLst/>
              </a:rPr>
              <a:t>Vyhlásenie</a:t>
            </a:r>
            <a:r>
              <a:rPr lang="en-US" sz="2000" b="1" dirty="0">
                <a:effectLst/>
              </a:rPr>
              <a:t> 2</a:t>
            </a:r>
            <a:r>
              <a:rPr lang="en-US" sz="2000" dirty="0">
                <a:effectLst/>
              </a:rPr>
              <a:t> </a:t>
            </a:r>
            <a:r>
              <a:rPr lang="en-US" sz="2000" dirty="0" err="1">
                <a:effectLst/>
              </a:rPr>
              <a:t>definuje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podmienku</a:t>
            </a:r>
            <a:r>
              <a:rPr lang="en-US" sz="2000" dirty="0">
                <a:effectLst/>
              </a:rPr>
              <a:t> pre </a:t>
            </a:r>
            <a:r>
              <a:rPr lang="en-US" sz="2000" dirty="0" err="1">
                <a:effectLst/>
              </a:rPr>
              <a:t>spustenie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slučky</a:t>
            </a:r>
            <a:r>
              <a:rPr lang="en-US" sz="2000" dirty="0">
                <a:effectLst/>
              </a:rPr>
              <a:t> </a:t>
            </a:r>
          </a:p>
          <a:p>
            <a:r>
              <a:rPr lang="en-US" sz="2000" b="1" dirty="0" err="1">
                <a:effectLst/>
              </a:rPr>
              <a:t>Výkaz</a:t>
            </a:r>
            <a:r>
              <a:rPr lang="en-US" sz="2000" b="1" dirty="0">
                <a:effectLst/>
              </a:rPr>
              <a:t> 3</a:t>
            </a:r>
            <a:r>
              <a:rPr lang="en-US" sz="2000" dirty="0">
                <a:effectLst/>
              </a:rPr>
              <a:t> </a:t>
            </a:r>
            <a:r>
              <a:rPr lang="en-US" sz="2000" dirty="0" err="1">
                <a:effectLst/>
              </a:rPr>
              <a:t>sa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vykoná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vždy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vykonaní</a:t>
            </a:r>
            <a:r>
              <a:rPr lang="en-US" sz="2000" dirty="0">
                <a:effectLst/>
              </a:rPr>
              <a:t> </a:t>
            </a:r>
            <a:r>
              <a:rPr lang="en-US" sz="2000" dirty="0" err="1" smtClean="0">
                <a:effectLst/>
              </a:rPr>
              <a:t>slučky</a:t>
            </a:r>
            <a:r>
              <a:rPr lang="sk-SK" sz="2000" dirty="0" smtClean="0">
                <a:effectLst/>
              </a:rPr>
              <a:t>(nárast/pokles )</a:t>
            </a:r>
            <a:r>
              <a:rPr lang="sk-SK" sz="2000" dirty="0" err="1" smtClean="0">
                <a:effectLst/>
              </a:rPr>
              <a:t>počitadla</a:t>
            </a:r>
            <a:r>
              <a:rPr lang="en-US" sz="2000" dirty="0" smtClean="0">
                <a:effectLst/>
              </a:rPr>
              <a:t> </a:t>
            </a:r>
            <a:endParaRPr lang="en-US" sz="2000" dirty="0">
              <a:effectLst/>
            </a:endParaRPr>
          </a:p>
          <a:p>
            <a:endParaRPr lang="en-US" sz="28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Cykly </a:t>
            </a:r>
            <a:r>
              <a:rPr lang="sk-SK" dirty="0" err="1" smtClean="0"/>
              <a:t>for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61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-102840"/>
            <a:ext cx="8229600" cy="1371600"/>
          </a:xfrm>
        </p:spPr>
        <p:txBody>
          <a:bodyPr/>
          <a:lstStyle/>
          <a:p>
            <a:r>
              <a:rPr lang="sk-SK" sz="3200" dirty="0" smtClean="0"/>
              <a:t>Cykly </a:t>
            </a:r>
            <a:r>
              <a:rPr lang="sk-SK" sz="3200" dirty="0" err="1" smtClean="0"/>
              <a:t>for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417" y="1124744"/>
            <a:ext cx="6426647" cy="375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323528" y="5157192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Poznámka</a:t>
            </a:r>
            <a:r>
              <a:rPr lang="sk-SK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:</a:t>
            </a:r>
          </a:p>
          <a:p>
            <a:r>
              <a:rPr lang="sk-SK" i="1" dirty="0" smtClean="0"/>
              <a:t>Ak </a:t>
            </a:r>
            <a:r>
              <a:rPr lang="sk-SK" i="1" dirty="0"/>
              <a:t>zmeníme číslo 10 napr. na  </a:t>
            </a:r>
            <a:r>
              <a:rPr lang="sk-SK" i="1" dirty="0" smtClean="0"/>
              <a:t>12 000,zopakuje </a:t>
            </a:r>
            <a:r>
              <a:rPr lang="sk-SK" i="1" dirty="0"/>
              <a:t>sa </a:t>
            </a:r>
            <a:r>
              <a:rPr lang="sk-SK" i="1" dirty="0" err="1"/>
              <a:t>document.write</a:t>
            </a:r>
            <a:r>
              <a:rPr lang="sk-SK" i="1" dirty="0"/>
              <a:t> </a:t>
            </a:r>
            <a:r>
              <a:rPr lang="sk-SK" i="1" dirty="0" smtClean="0"/>
              <a:t>12 000 </a:t>
            </a:r>
            <a:r>
              <a:rPr lang="sk-SK" i="1" dirty="0"/>
              <a:t>krát</a:t>
            </a:r>
            <a:endParaRPr lang="en-US" b="1" dirty="0"/>
          </a:p>
          <a:p>
            <a:r>
              <a:rPr lang="sk-SK" dirty="0"/>
              <a:t>Ak napríklad zmeníme i++  na i+=2 bude sa </a:t>
            </a:r>
            <a:r>
              <a:rPr lang="sk-SK" dirty="0" err="1"/>
              <a:t>počitadlo</a:t>
            </a:r>
            <a:r>
              <a:rPr lang="sk-SK" dirty="0"/>
              <a:t> opakovaní meniť iba na nepárne čísla.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80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30517" y="188640"/>
            <a:ext cx="8229600" cy="1371600"/>
          </a:xfrm>
        </p:spPr>
        <p:txBody>
          <a:bodyPr/>
          <a:lstStyle/>
          <a:p>
            <a:r>
              <a:rPr lang="sk-SK" dirty="0" smtClean="0"/>
              <a:t>Cykly </a:t>
            </a:r>
            <a:r>
              <a:rPr lang="sk-SK" dirty="0" err="1" smtClean="0"/>
              <a:t>for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8604448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aoblený obdĺžnik 1"/>
          <p:cNvSpPr/>
          <p:nvPr/>
        </p:nvSpPr>
        <p:spPr>
          <a:xfrm>
            <a:off x="2483768" y="4583295"/>
            <a:ext cx="424847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lokTextu 2"/>
          <p:cNvSpPr txBox="1"/>
          <p:nvPr/>
        </p:nvSpPr>
        <p:spPr>
          <a:xfrm>
            <a:off x="3257600" y="4866681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hlinkClick r:id="rId3" action="ppaction://hlinkfile"/>
              </a:rPr>
              <a:t>ONLINE          </a:t>
            </a:r>
            <a:endParaRPr lang="en-US" dirty="0"/>
          </a:p>
        </p:txBody>
      </p:sp>
      <p:sp>
        <p:nvSpPr>
          <p:cNvPr id="5" name="BlokTextu 4"/>
          <p:cNvSpPr txBox="1"/>
          <p:nvPr/>
        </p:nvSpPr>
        <p:spPr>
          <a:xfrm>
            <a:off x="3257600" y="5877272"/>
            <a:ext cx="297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Cyklusfor1.html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380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38" y="643670"/>
            <a:ext cx="7607894" cy="544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725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568642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43" y="4005064"/>
            <a:ext cx="8373721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6732240" y="1268760"/>
            <a:ext cx="216024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2">
                    <a:lumMod val="60000"/>
                    <a:lumOff val="40000"/>
                  </a:schemeClr>
                </a:solidFill>
                <a:hlinkClick r:id="rId4" action="ppaction://hlinkfile"/>
              </a:rPr>
              <a:t>ONLINE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6732240" y="198884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cyklusfor2.html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349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71600"/>
          </a:xfrm>
        </p:spPr>
        <p:txBody>
          <a:bodyPr/>
          <a:lstStyle/>
          <a:p>
            <a:r>
              <a:rPr lang="sk-SK" sz="2400" u="sng" dirty="0">
                <a:effectLst/>
              </a:rPr>
              <a:t>1.Zápis </a:t>
            </a:r>
            <a:r>
              <a:rPr lang="sk-SK" sz="2400" u="sng" dirty="0" err="1">
                <a:effectLst/>
              </a:rPr>
              <a:t>Java</a:t>
            </a:r>
            <a:r>
              <a:rPr lang="sk-SK" sz="2400" u="sng" dirty="0">
                <a:effectLst/>
              </a:rPr>
              <a:t> </a:t>
            </a:r>
            <a:r>
              <a:rPr lang="sk-SK" sz="2400" u="sng" dirty="0" err="1">
                <a:effectLst/>
              </a:rPr>
              <a:t>scriptu</a:t>
            </a:r>
            <a:r>
              <a:rPr lang="sk-SK" sz="2400" u="sng" dirty="0">
                <a:effectLst/>
              </a:rPr>
              <a:t> priamo do  &lt;body&gt; HTML dokumentu</a:t>
            </a:r>
            <a:r>
              <a:rPr lang="en-US" b="1" dirty="0">
                <a:effectLst/>
              </a:rPr>
              <a:t/>
            </a:r>
            <a:br>
              <a:rPr lang="en-US" b="1" dirty="0">
                <a:effectLst/>
              </a:rPr>
            </a:b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6849566" cy="566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7687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96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Cyklus </a:t>
            </a:r>
            <a:r>
              <a:rPr lang="sk-SK" dirty="0" err="1" smtClean="0"/>
              <a:t>while</a:t>
            </a:r>
            <a:endParaRPr lang="en-US" dirty="0"/>
          </a:p>
        </p:txBody>
      </p:sp>
      <p:pic>
        <p:nvPicPr>
          <p:cNvPr id="5" name="Obrázo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4752527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BlokTextu 5"/>
          <p:cNvSpPr txBox="1"/>
          <p:nvPr/>
        </p:nvSpPr>
        <p:spPr>
          <a:xfrm>
            <a:off x="683568" y="5661248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Tento cyklus má na začiatku </a:t>
            </a:r>
            <a:r>
              <a:rPr lang="sk-SK" dirty="0" err="1"/>
              <a:t>podmienku.Pokiaľ</a:t>
            </a:r>
            <a:r>
              <a:rPr lang="sk-SK" dirty="0"/>
              <a:t> táto podmienka platí , budú sa vykonávať príkazy v tele </a:t>
            </a:r>
            <a:r>
              <a:rPr lang="sk-SK" dirty="0" smtClean="0"/>
              <a:t>cyklu(AKCIA a1).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63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SYNTAX:</a:t>
            </a:r>
          </a:p>
          <a:p>
            <a:endParaRPr lang="en-US" sz="28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Cyklus </a:t>
            </a:r>
            <a:r>
              <a:rPr lang="sk-SK" dirty="0" err="1" smtClean="0"/>
              <a:t>while</a:t>
            </a:r>
            <a:endParaRPr lang="en-US" dirty="0"/>
          </a:p>
        </p:txBody>
      </p:sp>
      <p:sp>
        <p:nvSpPr>
          <p:cNvPr id="2" name="Obdĺžnik 1"/>
          <p:cNvSpPr/>
          <p:nvPr/>
        </p:nvSpPr>
        <p:spPr>
          <a:xfrm>
            <a:off x="2286000" y="2967335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while</a:t>
            </a:r>
            <a:r>
              <a:rPr lang="en-GB" sz="3200" dirty="0"/>
              <a:t> (</a:t>
            </a:r>
            <a:r>
              <a:rPr lang="en-GB" sz="3200" i="1" dirty="0"/>
              <a:t>condition</a:t>
            </a:r>
            <a:r>
              <a:rPr lang="en-GB" sz="3200" dirty="0"/>
              <a:t>) {</a:t>
            </a:r>
            <a:br>
              <a:rPr lang="en-GB" sz="3200" dirty="0"/>
            </a:br>
            <a:r>
              <a:rPr lang="en-GB" sz="3200" i="1" dirty="0"/>
              <a:t>    </a:t>
            </a:r>
            <a:r>
              <a:rPr lang="sk-SK" sz="3200" i="1" dirty="0" smtClean="0"/>
              <a:t>	</a:t>
            </a:r>
            <a:r>
              <a:rPr lang="en-GB" sz="3200" i="1" dirty="0" smtClean="0"/>
              <a:t>code </a:t>
            </a:r>
            <a:r>
              <a:rPr lang="en-GB" sz="3200" i="1" dirty="0"/>
              <a:t>block to be </a:t>
            </a:r>
            <a:r>
              <a:rPr lang="sk-SK" sz="3200" i="1" dirty="0" smtClean="0"/>
              <a:t>	</a:t>
            </a:r>
            <a:r>
              <a:rPr lang="en-GB" sz="3200" i="1" dirty="0" smtClean="0"/>
              <a:t>executed</a:t>
            </a:r>
            <a:r>
              <a:rPr lang="sk-SK" sz="3200" i="1" dirty="0" smtClean="0"/>
              <a:t>;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>}</a:t>
            </a:r>
            <a:endParaRPr lang="en-US" sz="3200" dirty="0"/>
          </a:p>
        </p:txBody>
      </p:sp>
      <p:sp>
        <p:nvSpPr>
          <p:cNvPr id="5" name="BlokTextu 4"/>
          <p:cNvSpPr txBox="1"/>
          <p:nvPr/>
        </p:nvSpPr>
        <p:spPr>
          <a:xfrm>
            <a:off x="827584" y="537321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Je možné ,že v prípade keď podmienka nie je </a:t>
            </a:r>
            <a:r>
              <a:rPr lang="sk-SK" dirty="0" err="1" smtClean="0"/>
              <a:t>splnená,nevykoná</a:t>
            </a:r>
            <a:r>
              <a:rPr lang="sk-SK" dirty="0" smtClean="0"/>
              <a:t> sa blok kódu ani 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906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15888"/>
          </a:xfrm>
        </p:spPr>
        <p:txBody>
          <a:bodyPr/>
          <a:lstStyle/>
          <a:p>
            <a:r>
              <a:rPr lang="sk-SK" dirty="0" smtClean="0"/>
              <a:t>Zadanie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539552" y="1264802"/>
            <a:ext cx="8435280" cy="3361928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Vytvorte </a:t>
            </a:r>
            <a:r>
              <a:rPr lang="sk-SK" dirty="0"/>
              <a:t>aplikáciu, ktorá </a:t>
            </a:r>
            <a:r>
              <a:rPr lang="sk-SK" dirty="0" smtClean="0"/>
              <a:t>urobí výpis súčinu zo zadaného rozsahu : </a:t>
            </a:r>
            <a:r>
              <a:rPr lang="sk-SK" dirty="0" err="1" smtClean="0"/>
              <a:t>tzv.faktorial</a:t>
            </a:r>
            <a:endParaRPr lang="sk-SK" dirty="0" smtClean="0"/>
          </a:p>
          <a:p>
            <a:r>
              <a:rPr lang="sk-SK" dirty="0" smtClean="0"/>
              <a:t>Použite cyklus </a:t>
            </a:r>
            <a:r>
              <a:rPr lang="sk-SK" dirty="0" err="1" smtClean="0"/>
              <a:t>while</a:t>
            </a:r>
            <a:endParaRPr lang="en-US" dirty="0"/>
          </a:p>
          <a:p>
            <a:r>
              <a:rPr lang="sk-SK" dirty="0" smtClean="0"/>
              <a:t>Treba zadať:</a:t>
            </a:r>
          </a:p>
          <a:p>
            <a:r>
              <a:rPr lang="sk-SK" dirty="0" smtClean="0"/>
              <a:t>hornú hranicu pre výpočet </a:t>
            </a:r>
            <a:r>
              <a:rPr lang="sk-SK" dirty="0" err="1" smtClean="0"/>
              <a:t>faktorialu</a:t>
            </a:r>
            <a:endParaRPr lang="sk-SK" dirty="0" smtClean="0"/>
          </a:p>
          <a:p>
            <a:endParaRPr lang="sk-SK" dirty="0" smtClean="0"/>
          </a:p>
          <a:p>
            <a:pPr>
              <a:buFont typeface="Wingdings" pitchFamily="2" charset="2"/>
              <a:buChar char="q"/>
            </a:pPr>
            <a:r>
              <a:rPr lang="sk-SK" dirty="0" smtClean="0"/>
              <a:t>Voľba </a:t>
            </a:r>
            <a:r>
              <a:rPr lang="sk-SK" dirty="0" err="1" smtClean="0"/>
              <a:t>faktorialu</a:t>
            </a:r>
            <a:r>
              <a:rPr lang="sk-SK" dirty="0" smtClean="0"/>
              <a:t>  bude vo vstupnom </a:t>
            </a:r>
            <a:r>
              <a:rPr lang="sk-SK" dirty="0" err="1" smtClean="0"/>
              <a:t>formuláry</a:t>
            </a:r>
            <a:endParaRPr lang="sk-SK" dirty="0" smtClean="0"/>
          </a:p>
          <a:p>
            <a:endParaRPr lang="en-US" dirty="0"/>
          </a:p>
        </p:txBody>
      </p:sp>
      <p:pic>
        <p:nvPicPr>
          <p:cNvPr id="4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53136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301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8864" y="-243408"/>
            <a:ext cx="8229600" cy="1103784"/>
          </a:xfrm>
        </p:spPr>
        <p:txBody>
          <a:bodyPr/>
          <a:lstStyle/>
          <a:p>
            <a:r>
              <a:rPr lang="sk-SK" dirty="0" smtClean="0"/>
              <a:t>Vývojový diagram</a:t>
            </a:r>
            <a:endParaRPr lang="en-US" dirty="0"/>
          </a:p>
        </p:txBody>
      </p:sp>
      <p:pic>
        <p:nvPicPr>
          <p:cNvPr id="4" name="Obrázo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6300589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BlokTextu 4"/>
          <p:cNvSpPr txBox="1"/>
          <p:nvPr/>
        </p:nvSpPr>
        <p:spPr>
          <a:xfrm>
            <a:off x="1475656" y="580526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 programe je  n zmenené na </a:t>
            </a:r>
            <a:r>
              <a:rPr lang="sk-SK" dirty="0" err="1" smtClean="0"/>
              <a:t>cislo,</a:t>
            </a:r>
            <a:r>
              <a:rPr lang="sk-SK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</a:t>
            </a:r>
            <a:r>
              <a:rPr lang="sk-SK" dirty="0" smtClean="0"/>
              <a:t> zmenené na </a:t>
            </a:r>
            <a:r>
              <a:rPr lang="sk-SK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suma </a:t>
            </a:r>
            <a:r>
              <a:rPr lang="sk-SK" dirty="0" smtClean="0"/>
              <a:t>a </a:t>
            </a:r>
            <a:r>
              <a:rPr lang="sk-SK" dirty="0" smtClean="0">
                <a:solidFill>
                  <a:srgbClr val="FF0000"/>
                </a:solidFill>
              </a:rPr>
              <a:t>i </a:t>
            </a:r>
            <a:r>
              <a:rPr lang="sk-SK" dirty="0" smtClean="0"/>
              <a:t>zmenené na </a:t>
            </a:r>
            <a:r>
              <a:rPr lang="sk-SK" dirty="0" err="1" smtClean="0">
                <a:solidFill>
                  <a:srgbClr val="FF0000"/>
                </a:solidFill>
              </a:rPr>
              <a:t>pocitadlo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90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90" y="476673"/>
            <a:ext cx="852351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347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5" y="2852936"/>
            <a:ext cx="84582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Výsledok vyhľadávania obrázkov pre dopyt googl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5" y="318346"/>
            <a:ext cx="19050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827584" y="908720"/>
            <a:ext cx="4464496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  <a:hlinkClick r:id="rId4" action="ppaction://hlinkfile"/>
              </a:rPr>
              <a:t>ONLINE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1331640" y="178043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faktorial.html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192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Cyklus do...</a:t>
            </a:r>
            <a:r>
              <a:rPr lang="sk-SK" dirty="0" err="1" smtClean="0"/>
              <a:t>while</a:t>
            </a:r>
            <a:endParaRPr lang="en-US" dirty="0"/>
          </a:p>
        </p:txBody>
      </p:sp>
      <p:sp>
        <p:nvSpPr>
          <p:cNvPr id="6" name="BlokTextu 5"/>
          <p:cNvSpPr txBox="1"/>
          <p:nvPr/>
        </p:nvSpPr>
        <p:spPr>
          <a:xfrm>
            <a:off x="827584" y="5136018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V tomto prípade vyhodnocujeme podmienku až na konci cyklu. Hodnotu počítadla  zvyšuje ešte pred vyhodnotením podmienky. </a:t>
            </a:r>
            <a:endParaRPr lang="en-US" dirty="0"/>
          </a:p>
        </p:txBody>
      </p:sp>
      <p:pic>
        <p:nvPicPr>
          <p:cNvPr id="7" name="Obrázok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8841"/>
            <a:ext cx="4032448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6338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SYNTAX:</a:t>
            </a:r>
          </a:p>
          <a:p>
            <a:endParaRPr lang="en-US" sz="28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Cyklus </a:t>
            </a:r>
            <a:r>
              <a:rPr lang="sk-SK" dirty="0" err="1" smtClean="0"/>
              <a:t>do..while</a:t>
            </a:r>
            <a:endParaRPr lang="en-US" dirty="0"/>
          </a:p>
        </p:txBody>
      </p:sp>
      <p:sp>
        <p:nvSpPr>
          <p:cNvPr id="2" name="Obdĺžnik 1"/>
          <p:cNvSpPr/>
          <p:nvPr/>
        </p:nvSpPr>
        <p:spPr>
          <a:xfrm>
            <a:off x="683568" y="2967335"/>
            <a:ext cx="74888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do {</a:t>
            </a:r>
            <a:br>
              <a:rPr lang="en-GB" sz="3200" dirty="0"/>
            </a:br>
            <a:r>
              <a:rPr lang="en-GB" sz="3200" i="1" dirty="0"/>
              <a:t>    </a:t>
            </a:r>
            <a:r>
              <a:rPr lang="en-GB" sz="32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code block to be </a:t>
            </a:r>
            <a:r>
              <a:rPr lang="en-GB" sz="32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executed</a:t>
            </a:r>
            <a:r>
              <a:rPr lang="sk-SK" sz="32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;</a:t>
            </a:r>
            <a:r>
              <a:rPr lang="en-GB" sz="32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en-GB" sz="32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sk-SK" sz="3200" i="1" dirty="0" smtClean="0"/>
              <a:t>	</a:t>
            </a:r>
            <a:r>
              <a:rPr lang="en-GB" sz="3200" dirty="0" smtClean="0"/>
              <a:t>}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>while (</a:t>
            </a:r>
            <a:r>
              <a:rPr lang="en-GB" sz="3200" i="1" dirty="0"/>
              <a:t>condition</a:t>
            </a:r>
            <a:r>
              <a:rPr lang="en-GB" sz="3200" dirty="0"/>
              <a:t>);</a:t>
            </a:r>
            <a:endParaRPr lang="en-US" sz="3200" dirty="0"/>
          </a:p>
        </p:txBody>
      </p:sp>
      <p:sp>
        <p:nvSpPr>
          <p:cNvPr id="6" name="BlokTextu 5"/>
          <p:cNvSpPr txBox="1"/>
          <p:nvPr/>
        </p:nvSpPr>
        <p:spPr>
          <a:xfrm>
            <a:off x="467544" y="5373216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Takže cyklus sa vykoná aspoň jeden krát bez ohľadu na to či je podmienka splnená alebo nie. Použitie tohto cyklu je v prípade , keď chceme aby sa cyklus vykonal aspoň jeden krát.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17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15888"/>
          </a:xfrm>
        </p:spPr>
        <p:txBody>
          <a:bodyPr/>
          <a:lstStyle/>
          <a:p>
            <a:r>
              <a:rPr lang="sk-SK" dirty="0" smtClean="0"/>
              <a:t>Zadanie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539552" y="1264802"/>
            <a:ext cx="8435280" cy="3361928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Vytvorte </a:t>
            </a:r>
            <a:r>
              <a:rPr lang="sk-SK" dirty="0"/>
              <a:t>aplikáciu, ktorá </a:t>
            </a:r>
            <a:r>
              <a:rPr lang="sk-SK" dirty="0" smtClean="0"/>
              <a:t>zobrazí požadovaný počet obrázkov </a:t>
            </a:r>
            <a:r>
              <a:rPr lang="sk-SK" dirty="0" err="1" smtClean="0"/>
              <a:t>pocitačov</a:t>
            </a:r>
            <a:endParaRPr lang="sk-SK" dirty="0" smtClean="0"/>
          </a:p>
          <a:p>
            <a:r>
              <a:rPr lang="sk-SK" dirty="0" smtClean="0"/>
              <a:t>Použite cyklus do....</a:t>
            </a:r>
            <a:r>
              <a:rPr lang="sk-SK" dirty="0" err="1" smtClean="0"/>
              <a:t>while</a:t>
            </a:r>
            <a:endParaRPr lang="en-US" dirty="0"/>
          </a:p>
          <a:p>
            <a:r>
              <a:rPr lang="sk-SK" dirty="0" smtClean="0"/>
              <a:t>Treba zadať:</a:t>
            </a:r>
          </a:p>
          <a:p>
            <a:r>
              <a:rPr lang="sk-SK" dirty="0" smtClean="0"/>
              <a:t>hornú počet obrázkov</a:t>
            </a:r>
          </a:p>
          <a:p>
            <a:endParaRPr lang="sk-SK" dirty="0" smtClean="0"/>
          </a:p>
          <a:p>
            <a:pPr>
              <a:buFont typeface="Wingdings" pitchFamily="2" charset="2"/>
              <a:buChar char="q"/>
            </a:pPr>
            <a:r>
              <a:rPr lang="sk-SK" dirty="0" smtClean="0"/>
              <a:t>Voľba obrázkov   bude vo vstupnom </a:t>
            </a:r>
            <a:r>
              <a:rPr lang="sk-SK" dirty="0" err="1" smtClean="0"/>
              <a:t>formuláry</a:t>
            </a:r>
            <a:endParaRPr lang="sk-SK" dirty="0" smtClean="0"/>
          </a:p>
          <a:p>
            <a:endParaRPr lang="en-US" dirty="0"/>
          </a:p>
        </p:txBody>
      </p:sp>
      <p:pic>
        <p:nvPicPr>
          <p:cNvPr id="4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53136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355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26" y="534256"/>
            <a:ext cx="7004450" cy="599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533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">
  <a:themeElements>
    <a:clrScheme name="blank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blank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16256</TotalTime>
  <Words>2568</Words>
  <Application>Microsoft Office PowerPoint</Application>
  <PresentationFormat>Prezentácia na obrazovke (4:3)</PresentationFormat>
  <Paragraphs>821</Paragraphs>
  <Slides>220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220</vt:i4>
      </vt:variant>
    </vt:vector>
  </HeadingPairs>
  <TitlesOfParts>
    <vt:vector size="221" baseType="lpstr">
      <vt:lpstr>1_blank</vt:lpstr>
      <vt:lpstr>Prezentácia programu PowerPoint</vt:lpstr>
      <vt:lpstr>Úvod do JavaScriptu</vt:lpstr>
      <vt:lpstr>Prezentácia programu PowerPoint</vt:lpstr>
      <vt:lpstr>Výhody jazyka JavaScript</vt:lpstr>
      <vt:lpstr>Nevýhody jazyka JavaScript</vt:lpstr>
      <vt:lpstr>Nevýhody jazyka JavaScript</vt:lpstr>
      <vt:lpstr>Nejčastejšie aplikácie písané v JavaScripte </vt:lpstr>
      <vt:lpstr>Spôsoby zápisu scriptu</vt:lpstr>
      <vt:lpstr>1.Zápis Java scriptu priamo do  &lt;body&gt; HTML dokumentu </vt:lpstr>
      <vt:lpstr>Takto vykoná script v Chrome</vt:lpstr>
      <vt:lpstr>2.Zápis Java scriptu  do  &lt;head&gt; HTML dokumentu </vt:lpstr>
      <vt:lpstr>Takto vykoná script v Chrome</vt:lpstr>
      <vt:lpstr>3.Zápis Java scriptu priamo do  prvku HTML dokumentu </vt:lpstr>
      <vt:lpstr>Takto vykoná script Chrome</vt:lpstr>
      <vt:lpstr>4.Zápis Java scriptu do externého súboru .js </vt:lpstr>
      <vt:lpstr>Takto vykoná script v Chrome</vt:lpstr>
      <vt:lpstr>Kombinácia externého a interného použitia javascriptu </vt:lpstr>
      <vt:lpstr>Takto vykoná script v Chrome</vt:lpstr>
      <vt:lpstr>Ešte jeden príklad na použitie html  prvkov v scripte </vt:lpstr>
      <vt:lpstr>Takto vykoná script v Chrome</vt:lpstr>
      <vt:lpstr>ÚVOD DO PREMENNÝCH V JS</vt:lpstr>
      <vt:lpstr>Prezentácia programu PowerPoint</vt:lpstr>
      <vt:lpstr>Zásady tvorby a použitia premennej </vt:lpstr>
      <vt:lpstr>Príklady deklarovania premennej</vt:lpstr>
      <vt:lpstr>Typy premennej </vt:lpstr>
      <vt:lpstr>Prezentácia programu PowerPoint</vt:lpstr>
      <vt:lpstr>Prezentácia programu PowerPoint</vt:lpstr>
      <vt:lpstr>Čo platí o premenných </vt:lpstr>
      <vt:lpstr>JavaScript ­ Vstup a výstup údajov</vt:lpstr>
      <vt:lpstr>HLÁŠKY </vt:lpstr>
      <vt:lpstr>HLÁŠKY-výstraha </vt:lpstr>
      <vt:lpstr>Prezentácia programu PowerPoint</vt:lpstr>
      <vt:lpstr>Takto sa vykoná script v Chrome</vt:lpstr>
      <vt:lpstr>HLÁŠKY-potvrď </vt:lpstr>
      <vt:lpstr>Prezentácia programu PowerPoint</vt:lpstr>
      <vt:lpstr>Takto sa vykoná script v Chrome</vt:lpstr>
      <vt:lpstr>HLÁŠKY-výzva </vt:lpstr>
      <vt:lpstr>Prezentácia programu PowerPoint</vt:lpstr>
      <vt:lpstr>Takto sa vykoná script v Chrome</vt:lpstr>
      <vt:lpstr>Komentáre</vt:lpstr>
      <vt:lpstr>Komentáre</vt:lpstr>
      <vt:lpstr>Písomka</vt:lpstr>
      <vt:lpstr>Písomka</vt:lpstr>
      <vt:lpstr>PRÍKLADY NA PREMENNÉ A HLÁŠKY</vt:lpstr>
      <vt:lpstr>Prezentácia programu PowerPoint</vt:lpstr>
      <vt:lpstr>Prezentácia programu PowerPoint</vt:lpstr>
      <vt:lpstr>PRÍKLADY NA PREMENNÉ A HLÁŠKY</vt:lpstr>
      <vt:lpstr>Prezentácia programu PowerPoint</vt:lpstr>
      <vt:lpstr>Prezentácia programu PowerPoint</vt:lpstr>
      <vt:lpstr>Štvťročné preskúšanie</vt:lpstr>
      <vt:lpstr>Štvťročné preskúšanie</vt:lpstr>
      <vt:lpstr>Štvťročné preskúšanie</vt:lpstr>
      <vt:lpstr>Štvťročné preskúšanie-odpovede</vt:lpstr>
      <vt:lpstr>Štvťročné preskúšanie</vt:lpstr>
      <vt:lpstr>Prezentácia programu PowerPoint</vt:lpstr>
      <vt:lpstr>Prezentácia programu PowerPoint</vt:lpstr>
      <vt:lpstr>Prezentácia programu PowerPoint</vt:lpstr>
      <vt:lpstr>Hodnotenie aplikácie</vt:lpstr>
      <vt:lpstr>PRÍKLADY NA PREMENNÉ A HLÁŠKY</vt:lpstr>
      <vt:lpstr>Prezentácia programu PowerPoint</vt:lpstr>
      <vt:lpstr>Prezentácia programu PowerPoint</vt:lpstr>
      <vt:lpstr>JavaScript Podmienky </vt:lpstr>
      <vt:lpstr>Podmienené vyhlásenia  </vt:lpstr>
      <vt:lpstr>Prezentácia programu PowerPoint</vt:lpstr>
      <vt:lpstr>Logické podmienky vetvenia</vt:lpstr>
      <vt:lpstr>Príkaz if </vt:lpstr>
      <vt:lpstr>Prezentácia programu PowerPoint</vt:lpstr>
      <vt:lpstr>Príkaz if…else </vt:lpstr>
      <vt:lpstr>Prezentácia programu PowerPoint</vt:lpstr>
      <vt:lpstr>Prezentácia programu PowerPoint</vt:lpstr>
      <vt:lpstr>Príkaz else if </vt:lpstr>
      <vt:lpstr>Prezentácia programu PowerPoint</vt:lpstr>
      <vt:lpstr>Prezentácia programu PowerPoint</vt:lpstr>
      <vt:lpstr>Príkaz switch </vt:lpstr>
      <vt:lpstr>Prezentácia programu PowerPoint</vt:lpstr>
      <vt:lpstr>Prezentácia programu PowerPoint</vt:lpstr>
      <vt:lpstr>Preskúšanie z vetvenia</vt:lpstr>
      <vt:lpstr>Prezentácia programu PowerPoint</vt:lpstr>
      <vt:lpstr>Prezentácia programu PowerPoint</vt:lpstr>
      <vt:lpstr>Hodnotenie aplikácie</vt:lpstr>
      <vt:lpstr>Prezentácia programu PowerPoint</vt:lpstr>
      <vt:lpstr>Prezentácia programu PowerPoint</vt:lpstr>
      <vt:lpstr>Cykly</vt:lpstr>
      <vt:lpstr>Prezentácia programu PowerPoint</vt:lpstr>
      <vt:lpstr>Cykly for</vt:lpstr>
      <vt:lpstr>Cykly for</vt:lpstr>
      <vt:lpstr>Cykly for</vt:lpstr>
      <vt:lpstr>Prezentácia programu PowerPoint</vt:lpstr>
      <vt:lpstr>Prezentácia programu PowerPoint</vt:lpstr>
      <vt:lpstr>Cyklus while</vt:lpstr>
      <vt:lpstr>Cyklus while</vt:lpstr>
      <vt:lpstr>Zadanie</vt:lpstr>
      <vt:lpstr>Vývojový diagram</vt:lpstr>
      <vt:lpstr>Prezentácia programu PowerPoint</vt:lpstr>
      <vt:lpstr>Prezentácia programu PowerPoint</vt:lpstr>
      <vt:lpstr>Cyklus do...while</vt:lpstr>
      <vt:lpstr>Cyklus do..while</vt:lpstr>
      <vt:lpstr>Zadanie</vt:lpstr>
      <vt:lpstr>Prezentácia programu PowerPoint</vt:lpstr>
      <vt:lpstr>Prezentácia programu PowerPoint</vt:lpstr>
      <vt:lpstr>POLIA</vt:lpstr>
      <vt:lpstr>Priklad definovania poľa</vt:lpstr>
      <vt:lpstr>Vlastnosti a metódy poľa</vt:lpstr>
      <vt:lpstr>Prezentácia programu PowerPoint</vt:lpstr>
      <vt:lpstr>Prezentácia programu PowerPoint</vt:lpstr>
      <vt:lpstr>Vlastnosti a metódy poľa</vt:lpstr>
      <vt:lpstr>Prezentácia programu PowerPoint</vt:lpstr>
      <vt:lpstr>Prezentácia programu PowerPoint</vt:lpstr>
      <vt:lpstr>Usporiadanie poľa číselné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Funkcie</vt:lpstr>
      <vt:lpstr>Funkcia</vt:lpstr>
      <vt:lpstr>Definovanie a volanie funkcie bez  parametra </vt:lpstr>
      <vt:lpstr>Funkcie s parametrami </vt:lpstr>
      <vt:lpstr>Funkcia s parametrom</vt:lpstr>
      <vt:lpstr>Funkcia s parametrom</vt:lpstr>
      <vt:lpstr>OOP-objektovo-orientované programovanie</vt:lpstr>
      <vt:lpstr>Zápis cesty k objektu</vt:lpstr>
      <vt:lpstr>Prístup k objektom a metódam</vt:lpstr>
      <vt:lpstr>PR.Použitia predchádzajúcej výberovej metódy,funkcie a  metódy usporiadania</vt:lpstr>
      <vt:lpstr>Prezentácia programu PowerPoint</vt:lpstr>
      <vt:lpstr>Prístup k objektom a metódam</vt:lpstr>
      <vt:lpstr>Prístup k objektom a metódam</vt:lpstr>
      <vt:lpstr>OBJEKT DOCUMENT </vt:lpstr>
      <vt:lpstr>Prezentácia programu PowerPoint</vt:lpstr>
      <vt:lpstr>Formuláre</vt:lpstr>
      <vt:lpstr>Prezentácia programu PowerPoint</vt:lpstr>
      <vt:lpstr>Prezentácia programu PowerPoint</vt:lpstr>
      <vt:lpstr>Prezentácia programu PowerPoint</vt:lpstr>
      <vt:lpstr>Výpis adresára-22.marec.2018,19:34</vt:lpstr>
      <vt:lpstr>Prvky formulára-odkaz na w3school</vt:lpstr>
      <vt:lpstr>Prezentácia programu PowerPoint</vt:lpstr>
      <vt:lpstr>Prezentácia programu PowerPoint</vt:lpstr>
      <vt:lpstr>Prezentácia programu PowerPoint</vt:lpstr>
      <vt:lpstr>Prvky formulára-odkaz na w3school </vt:lpstr>
      <vt:lpstr>Prezentácia programu PowerPoint</vt:lpstr>
      <vt:lpstr>Prezentácia programu PowerPoint</vt:lpstr>
      <vt:lpstr>Prezentácia programu PowerPoint</vt:lpstr>
      <vt:lpstr>Prvky formulára-odkaz na w3school</vt:lpstr>
      <vt:lpstr>Prezentácia programu PowerPoint</vt:lpstr>
      <vt:lpstr>Prezentácia programu PowerPoint</vt:lpstr>
      <vt:lpstr>Prezentácia programu PowerPoint</vt:lpstr>
      <vt:lpstr>Prvky formulára-odkaz na w3school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Prvky formulára-odkaz na w3school</vt:lpstr>
      <vt:lpstr>Prvky formulára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Grafika v javascripte-canvas</vt:lpstr>
      <vt:lpstr>Grafika v javascripte-canvas</vt:lpstr>
      <vt:lpstr>Grafika v javascripte-canvas</vt:lpstr>
      <vt:lpstr>Vykreslenie plátna </vt:lpstr>
      <vt:lpstr>Kreslenie plátna a štvorca </vt:lpstr>
      <vt:lpstr>Prezentácia programu PowerPoint</vt:lpstr>
      <vt:lpstr>Súradnice canvas </vt:lpstr>
      <vt:lpstr>Kreslenie úsečky</vt:lpstr>
      <vt:lpstr>Prezentácia programu PowerPoint</vt:lpstr>
      <vt:lpstr>Kreslenie kruhu,oblúka-arc</vt:lpstr>
      <vt:lpstr>Prezentácia programu PowerPoint</vt:lpstr>
      <vt:lpstr>Prezentácia programu PowerPoint</vt:lpstr>
      <vt:lpstr>Prezentácia programu PowerPoint</vt:lpstr>
      <vt:lpstr>Canvas – Gradients(prechody farieb) </vt:lpstr>
      <vt:lpstr>Prezentácia programu PowerPoint</vt:lpstr>
      <vt:lpstr>Prezentácia programu PowerPoint</vt:lpstr>
      <vt:lpstr>Prezentácia programu PowerPoint</vt:lpstr>
      <vt:lpstr>Prezentácia programu PowerPoint</vt:lpstr>
      <vt:lpstr>Kreslenie textu na plátne </vt:lpstr>
      <vt:lpstr>Prezentácia programu PowerPoint</vt:lpstr>
      <vt:lpstr>Prezentácia programu PowerPoint</vt:lpstr>
      <vt:lpstr>Plátno - obrázky</vt:lpstr>
      <vt:lpstr>Prezentácia programu PowerPoint</vt:lpstr>
      <vt:lpstr>Prezentácia programu PowerPoint</vt:lpstr>
      <vt:lpstr>Ešte veľa o grafike canvas</vt:lpstr>
      <vt:lpstr>Praktická realizácia funkcií s využitím formulárov</vt:lpstr>
      <vt:lpstr>Prezentácia programu PowerPoint</vt:lpstr>
      <vt:lpstr>Preskúšanie z funkcií a formulárov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PREDLOHA</vt:lpstr>
      <vt:lpstr>Prezentácia programu PowerPoint</vt:lpstr>
      <vt:lpstr>výstup</vt:lpstr>
      <vt:lpstr>Prezentácia programu PowerPoint</vt:lpstr>
      <vt:lpstr>výstup</vt:lpstr>
      <vt:lpstr>Ešte možno treba aj outputy z JS</vt:lpstr>
      <vt:lpstr>Prezentácia programu PowerPoint</vt:lpstr>
      <vt:lpstr>Objekt typu DATE</vt:lpstr>
      <vt:lpstr>Prezentácia programu PowerPoint</vt:lpstr>
      <vt:lpstr>Prezentácia programu PowerPoint</vt:lpstr>
      <vt:lpstr>Prezentácia programu PowerPoint</vt:lpstr>
      <vt:lpstr>Celý datum a čas po slovensky?</vt:lpstr>
      <vt:lpstr>Prezentácia programu PowerPoint</vt:lpstr>
      <vt:lpstr>Toto treba dať do stránok</vt:lpstr>
      <vt:lpstr>Objekt typu MATH</vt:lpstr>
      <vt:lpstr>Prezentácia programu PowerPoint</vt:lpstr>
      <vt:lpstr>Prezentácia programu PowerPoint</vt:lpstr>
      <vt:lpstr>Pokračovať v príkladoch</vt:lpstr>
      <vt:lpstr>Prezentácia programu PowerPoint</vt:lpstr>
      <vt:lpstr>Prezentácia programu PowerPoint</vt:lpstr>
      <vt:lpstr>Grafika canvas svg</vt:lpstr>
      <vt:lpstr>             Práce s obrázkami animácia Je založená na opakovanom striedanie obrázkov: </vt:lpstr>
      <vt:lpstr>Prezentácia programu PowerPoint</vt:lpstr>
      <vt:lpstr>Veľmi často sa stretnete s obrázkami, ktoré sa po nabehnutí myšou zmenia</vt:lpstr>
      <vt:lpstr>Prezentácia programu PowerPoint</vt:lpstr>
      <vt:lpstr>ZADANIE</vt:lpstr>
      <vt:lpstr>Čo ešte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Umístění počítačů a učeben na SOŠVaZ</dc:title>
  <dc:creator>ROMAN</dc:creator>
  <cp:lastModifiedBy>drgo222@gmail.com</cp:lastModifiedBy>
  <cp:revision>1176</cp:revision>
  <dcterms:created xsi:type="dcterms:W3CDTF">2003-09-07T11:25:17Z</dcterms:created>
  <dcterms:modified xsi:type="dcterms:W3CDTF">2018-05-09T07:39:17Z</dcterms:modified>
</cp:coreProperties>
</file>