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0693400" cy="7556500"/>
  <p:notesSz cx="10693400" cy="75565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9143996" cy="6857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7424" y="1287271"/>
            <a:ext cx="114427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7424" y="1597557"/>
            <a:ext cx="8452485" cy="3279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62.png"/><Relationship Id="rId7" Type="http://schemas.openxmlformats.org/officeDocument/2006/relationships/image" Target="../media/image63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61.png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11" Type="http://schemas.openxmlformats.org/officeDocument/2006/relationships/image" Target="../media/image51.png"/><Relationship Id="rId5" Type="http://schemas.openxmlformats.org/officeDocument/2006/relationships/image" Target="../media/image47.png"/><Relationship Id="rId15" Type="http://schemas.openxmlformats.org/officeDocument/2006/relationships/image" Target="../media/image70.png"/><Relationship Id="rId10" Type="http://schemas.openxmlformats.org/officeDocument/2006/relationships/image" Target="../media/image66.png"/><Relationship Id="rId19" Type="http://schemas.openxmlformats.org/officeDocument/2006/relationships/image" Target="../media/image74.png"/><Relationship Id="rId4" Type="http://schemas.openxmlformats.org/officeDocument/2006/relationships/image" Target="../media/image46.png"/><Relationship Id="rId9" Type="http://schemas.openxmlformats.org/officeDocument/2006/relationships/image" Target="../media/image65.png"/><Relationship Id="rId14" Type="http://schemas.openxmlformats.org/officeDocument/2006/relationships/image" Target="../media/image6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" Type="http://schemas.openxmlformats.org/officeDocument/2006/relationships/image" Target="../media/image76.png"/><Relationship Id="rId16" Type="http://schemas.openxmlformats.org/officeDocument/2006/relationships/image" Target="../media/image90.png"/><Relationship Id="rId20" Type="http://schemas.openxmlformats.org/officeDocument/2006/relationships/image" Target="../media/image9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89.png"/><Relationship Id="rId10" Type="http://schemas.openxmlformats.org/officeDocument/2006/relationships/image" Target="../media/image84.png"/><Relationship Id="rId19" Type="http://schemas.openxmlformats.org/officeDocument/2006/relationships/image" Target="../media/image93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5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5157" y="2895600"/>
            <a:ext cx="437515" cy="474345"/>
          </a:xfrm>
          <a:custGeom>
            <a:avLst/>
            <a:gdLst/>
            <a:ahLst/>
            <a:cxnLst/>
            <a:rect l="l" t="t" r="r" b="b"/>
            <a:pathLst>
              <a:path w="437515" h="474345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681" y="2895600"/>
            <a:ext cx="327656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8601" y="3317748"/>
            <a:ext cx="422275" cy="474345"/>
          </a:xfrm>
          <a:custGeom>
            <a:avLst/>
            <a:gdLst/>
            <a:ahLst/>
            <a:cxnLst/>
            <a:rect l="l" t="t" r="r" b="b"/>
            <a:pathLst>
              <a:path w="422275" h="474345">
                <a:moveTo>
                  <a:pt x="0" y="0"/>
                </a:moveTo>
                <a:lnTo>
                  <a:pt x="0" y="473964"/>
                </a:lnTo>
                <a:lnTo>
                  <a:pt x="422148" y="473964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5583" y="2787396"/>
            <a:ext cx="0" cy="1053465"/>
          </a:xfrm>
          <a:custGeom>
            <a:avLst/>
            <a:gdLst/>
            <a:ahLst/>
            <a:cxnLst/>
            <a:rect l="l" t="t" r="r" b="b"/>
            <a:pathLst>
              <a:path h="105346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2004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073" y="3244595"/>
            <a:ext cx="9008360" cy="5471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073" y="348995"/>
            <a:ext cx="9143996" cy="685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368684" y="2813915"/>
            <a:ext cx="2561590" cy="476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50" i="1" spc="-105" dirty="0">
                <a:solidFill>
                  <a:srgbClr val="323299"/>
                </a:solidFill>
                <a:latin typeface="Tahoma"/>
                <a:cs typeface="Tahoma"/>
              </a:rPr>
              <a:t>SYSTÉMY</a:t>
            </a:r>
            <a:r>
              <a:rPr sz="2950" i="1" spc="-135" dirty="0">
                <a:solidFill>
                  <a:srgbClr val="323299"/>
                </a:solidFill>
                <a:latin typeface="Tahoma"/>
                <a:cs typeface="Tahoma"/>
              </a:rPr>
              <a:t> </a:t>
            </a:r>
            <a:r>
              <a:rPr sz="2950" i="1" spc="-105" dirty="0">
                <a:solidFill>
                  <a:srgbClr val="323299"/>
                </a:solidFill>
                <a:latin typeface="Tahoma"/>
                <a:cs typeface="Tahoma"/>
              </a:rPr>
              <a:t>CAD</a:t>
            </a:r>
            <a:endParaRPr sz="2950">
              <a:latin typeface="Tahoma"/>
              <a:cs typeface="Tahoma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F68785DF-1E3F-433E-B1CF-3F2BB681BC84}"/>
              </a:ext>
            </a:extLst>
          </p:cNvPr>
          <p:cNvSpPr txBox="1"/>
          <p:nvPr/>
        </p:nvSpPr>
        <p:spPr>
          <a:xfrm>
            <a:off x="1447681" y="5454650"/>
            <a:ext cx="786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Ing.Drgo</a:t>
            </a:r>
            <a:r>
              <a:rPr lang="sk-SK" dirty="0"/>
              <a:t> Pavel,15.septembra 2018,10:37,sviatok Sedembolestnej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4180840" cy="118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Základy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zobrazování v</a:t>
            </a: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PC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408305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Nevýhody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335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omezené možnosti úprav,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zvětšování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423" y="4767476"/>
            <a:ext cx="6790055" cy="14935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5" dirty="0">
                <a:latin typeface="Tahoma"/>
                <a:cs typeface="Tahoma"/>
              </a:rPr>
              <a:t>Použití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reklama, propagace, archivace snímků, prezentace, umělecká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tvorba…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hry a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další…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souborové formáty </a:t>
            </a:r>
            <a:r>
              <a:rPr sz="1600" dirty="0">
                <a:latin typeface="Tahoma"/>
                <a:cs typeface="Tahoma"/>
              </a:rPr>
              <a:t>BMP, GIF, </a:t>
            </a:r>
            <a:r>
              <a:rPr sz="1600" spc="-5" dirty="0">
                <a:latin typeface="Tahoma"/>
                <a:cs typeface="Tahoma"/>
              </a:rPr>
              <a:t>JPG a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další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6550" y="2048255"/>
            <a:ext cx="5222543" cy="2953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4753" y="2482595"/>
            <a:ext cx="856519" cy="504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9070" y="2901696"/>
            <a:ext cx="795655" cy="245745"/>
          </a:xfrm>
          <a:custGeom>
            <a:avLst/>
            <a:gdLst/>
            <a:ahLst/>
            <a:cxnLst/>
            <a:rect l="l" t="t" r="r" b="b"/>
            <a:pathLst>
              <a:path w="795654" h="245744">
                <a:moveTo>
                  <a:pt x="725021" y="196206"/>
                </a:moveTo>
                <a:lnTo>
                  <a:pt x="6096" y="0"/>
                </a:lnTo>
                <a:lnTo>
                  <a:pt x="0" y="24384"/>
                </a:lnTo>
                <a:lnTo>
                  <a:pt x="718349" y="220842"/>
                </a:lnTo>
                <a:lnTo>
                  <a:pt x="725021" y="196206"/>
                </a:lnTo>
                <a:close/>
              </a:path>
              <a:path w="795654" h="245744">
                <a:moveTo>
                  <a:pt x="737616" y="240182"/>
                </a:moveTo>
                <a:lnTo>
                  <a:pt x="737616" y="199644"/>
                </a:lnTo>
                <a:lnTo>
                  <a:pt x="729996" y="224028"/>
                </a:lnTo>
                <a:lnTo>
                  <a:pt x="718349" y="220842"/>
                </a:lnTo>
                <a:lnTo>
                  <a:pt x="711708" y="245364"/>
                </a:lnTo>
                <a:lnTo>
                  <a:pt x="737616" y="240182"/>
                </a:lnTo>
                <a:close/>
              </a:path>
              <a:path w="795654" h="245744">
                <a:moveTo>
                  <a:pt x="737616" y="199644"/>
                </a:moveTo>
                <a:lnTo>
                  <a:pt x="725021" y="196206"/>
                </a:lnTo>
                <a:lnTo>
                  <a:pt x="718349" y="220842"/>
                </a:lnTo>
                <a:lnTo>
                  <a:pt x="729996" y="224028"/>
                </a:lnTo>
                <a:lnTo>
                  <a:pt x="737616" y="199644"/>
                </a:lnTo>
                <a:close/>
              </a:path>
              <a:path w="795654" h="245744">
                <a:moveTo>
                  <a:pt x="795528" y="228600"/>
                </a:moveTo>
                <a:lnTo>
                  <a:pt x="731520" y="172212"/>
                </a:lnTo>
                <a:lnTo>
                  <a:pt x="725021" y="196206"/>
                </a:lnTo>
                <a:lnTo>
                  <a:pt x="737616" y="199644"/>
                </a:lnTo>
                <a:lnTo>
                  <a:pt x="737616" y="240182"/>
                </a:lnTo>
                <a:lnTo>
                  <a:pt x="795528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56420" y="3236466"/>
            <a:ext cx="10864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8x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zvětšeno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89328" y="2236330"/>
            <a:ext cx="1464880" cy="2666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348995"/>
            <a:ext cx="9143996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812" y="627379"/>
            <a:ext cx="7992109" cy="208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Základy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zobrazování v</a:t>
            </a: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PC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5530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Vektorová</a:t>
            </a:r>
            <a:r>
              <a:rPr sz="1600" b="1" spc="10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grafika</a:t>
            </a:r>
            <a:endParaRPr sz="1600">
              <a:latin typeface="Tahoma"/>
              <a:cs typeface="Tahoma"/>
            </a:endParaRPr>
          </a:p>
          <a:p>
            <a:pPr marL="1010919" indent="-457200">
              <a:lnSpc>
                <a:spcPct val="100000"/>
              </a:lnSpc>
              <a:buChar char="•"/>
              <a:tabLst>
                <a:tab pos="1010919" algn="l"/>
                <a:tab pos="1011555" algn="l"/>
              </a:tabLst>
            </a:pPr>
            <a:r>
              <a:rPr sz="1600" spc="-5" dirty="0">
                <a:latin typeface="Tahoma"/>
                <a:cs typeface="Tahoma"/>
              </a:rPr>
              <a:t>grafická informace </a:t>
            </a:r>
            <a:r>
              <a:rPr sz="1600" spc="-10" dirty="0">
                <a:latin typeface="Tahoma"/>
                <a:cs typeface="Tahoma"/>
              </a:rPr>
              <a:t>uložena </a:t>
            </a:r>
            <a:r>
              <a:rPr sz="1600" spc="-5" dirty="0">
                <a:latin typeface="Tahoma"/>
                <a:cs typeface="Tahoma"/>
              </a:rPr>
              <a:t>ve </a:t>
            </a:r>
            <a:r>
              <a:rPr sz="1600" dirty="0">
                <a:latin typeface="Tahoma"/>
                <a:cs typeface="Tahoma"/>
              </a:rPr>
              <a:t>formě </a:t>
            </a:r>
            <a:r>
              <a:rPr sz="1600" spc="-5" dirty="0">
                <a:latin typeface="Tahoma"/>
                <a:cs typeface="Tahoma"/>
              </a:rPr>
              <a:t>matematického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zápisu</a:t>
            </a:r>
            <a:endParaRPr sz="1600">
              <a:latin typeface="Tahoma"/>
              <a:cs typeface="Tahoma"/>
            </a:endParaRPr>
          </a:p>
          <a:p>
            <a:pPr marL="1010919" marR="5080" indent="-457200">
              <a:lnSpc>
                <a:spcPts val="1930"/>
              </a:lnSpc>
              <a:spcBef>
                <a:spcPts val="55"/>
              </a:spcBef>
              <a:buChar char="•"/>
              <a:tabLst>
                <a:tab pos="1010919" algn="l"/>
                <a:tab pos="1011555" algn="l"/>
              </a:tabLst>
            </a:pPr>
            <a:r>
              <a:rPr sz="1600" spc="-5" dirty="0">
                <a:latin typeface="Tahoma"/>
                <a:cs typeface="Tahoma"/>
              </a:rPr>
              <a:t>Např. čára je </a:t>
            </a:r>
            <a:r>
              <a:rPr sz="1600" spc="-10" dirty="0">
                <a:latin typeface="Tahoma"/>
                <a:cs typeface="Tahoma"/>
              </a:rPr>
              <a:t>plně </a:t>
            </a:r>
            <a:r>
              <a:rPr sz="1600" spc="-5" dirty="0">
                <a:latin typeface="Tahoma"/>
                <a:cs typeface="Tahoma"/>
              </a:rPr>
              <a:t>definována souřadnicemi koncových bodů – zbytek čáry lze  dopočítat</a:t>
            </a:r>
            <a:endParaRPr sz="1600">
              <a:latin typeface="Tahoma"/>
              <a:cs typeface="Tahoma"/>
            </a:endParaRPr>
          </a:p>
          <a:p>
            <a:pPr marL="1010919" indent="-457200">
              <a:lnSpc>
                <a:spcPts val="1855"/>
              </a:lnSpc>
              <a:buChar char="•"/>
              <a:tabLst>
                <a:tab pos="1010919" algn="l"/>
                <a:tab pos="1011555" algn="l"/>
              </a:tabLst>
            </a:pPr>
            <a:r>
              <a:rPr sz="1600" spc="-10" dirty="0">
                <a:latin typeface="Tahoma"/>
                <a:cs typeface="Tahoma"/>
              </a:rPr>
              <a:t>celý </a:t>
            </a:r>
            <a:r>
              <a:rPr sz="1600" spc="-5" dirty="0">
                <a:latin typeface="Tahoma"/>
                <a:cs typeface="Tahoma"/>
              </a:rPr>
              <a:t>obrázek je složen ze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základních</a:t>
            </a:r>
            <a:endParaRPr sz="1600">
              <a:latin typeface="Tahoma"/>
              <a:cs typeface="Tahoma"/>
            </a:endParaRPr>
          </a:p>
          <a:p>
            <a:pPr marL="1010285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Tahoma"/>
                <a:cs typeface="Tahoma"/>
              </a:rPr>
              <a:t>jednoduchých </a:t>
            </a:r>
            <a:r>
              <a:rPr sz="1600" dirty="0">
                <a:latin typeface="Tahoma"/>
                <a:cs typeface="Tahoma"/>
              </a:rPr>
              <a:t>tvarů </a:t>
            </a:r>
            <a:r>
              <a:rPr sz="1600" spc="-5" dirty="0">
                <a:latin typeface="Tahoma"/>
                <a:cs typeface="Tahoma"/>
              </a:rPr>
              <a:t>(křivek)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2110" y="4767476"/>
            <a:ext cx="7560309" cy="198247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5" dirty="0">
                <a:latin typeface="Tahoma"/>
                <a:cs typeface="Tahoma"/>
              </a:rPr>
              <a:t>Výhody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protože je vektor definován matematicky, je vektorová grafika</a:t>
            </a:r>
            <a:r>
              <a:rPr sz="1600" spc="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přesná.</a:t>
            </a:r>
            <a:endParaRPr sz="1600">
              <a:latin typeface="Tahoma"/>
              <a:cs typeface="Tahoma"/>
            </a:endParaRPr>
          </a:p>
          <a:p>
            <a:pPr marL="469900" marR="369570" indent="-457200">
              <a:lnSpc>
                <a:spcPct val="100600"/>
              </a:lnSpc>
              <a:spcBef>
                <a:spcPts val="944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kdykoliv v průběhu tvorby vektorového obrázku (nebo později) je možné  provést zásadní změny – </a:t>
            </a:r>
            <a:r>
              <a:rPr sz="1600" dirty="0">
                <a:latin typeface="Tahoma"/>
                <a:cs typeface="Tahoma"/>
              </a:rPr>
              <a:t>vyjmout </a:t>
            </a:r>
            <a:r>
              <a:rPr sz="1600" spc="-5" dirty="0">
                <a:latin typeface="Tahoma"/>
                <a:cs typeface="Tahoma"/>
              </a:rPr>
              <a:t>konkrétní </a:t>
            </a:r>
            <a:r>
              <a:rPr sz="1600" dirty="0">
                <a:latin typeface="Tahoma"/>
                <a:cs typeface="Tahoma"/>
              </a:rPr>
              <a:t>objekt, </a:t>
            </a:r>
            <a:r>
              <a:rPr sz="1600" spc="-5" dirty="0">
                <a:latin typeface="Tahoma"/>
                <a:cs typeface="Tahoma"/>
              </a:rPr>
              <a:t>změnit vlastnosti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apod.</a:t>
            </a:r>
            <a:endParaRPr sz="1600">
              <a:latin typeface="Tahoma"/>
              <a:cs typeface="Tahoma"/>
            </a:endParaRPr>
          </a:p>
          <a:p>
            <a:pPr marL="469900" marR="5080" indent="-457200">
              <a:lnSpc>
                <a:spcPct val="100600"/>
              </a:lnSpc>
              <a:spcBef>
                <a:spcPts val="95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dirty="0">
                <a:latin typeface="Tahoma"/>
                <a:cs typeface="Tahoma"/>
              </a:rPr>
              <a:t>možnost </a:t>
            </a:r>
            <a:r>
              <a:rPr sz="1600" spc="-5" dirty="0">
                <a:latin typeface="Tahoma"/>
                <a:cs typeface="Tahoma"/>
              </a:rPr>
              <a:t>využít </a:t>
            </a:r>
            <a:r>
              <a:rPr sz="1600" dirty="0">
                <a:latin typeface="Tahoma"/>
                <a:cs typeface="Tahoma"/>
              </a:rPr>
              <a:t>již </a:t>
            </a:r>
            <a:r>
              <a:rPr sz="1600" spc="-10" dirty="0">
                <a:latin typeface="Tahoma"/>
                <a:cs typeface="Tahoma"/>
              </a:rPr>
              <a:t>existujících </a:t>
            </a:r>
            <a:r>
              <a:rPr sz="1600" spc="-5" dirty="0">
                <a:latin typeface="Tahoma"/>
                <a:cs typeface="Tahoma"/>
              </a:rPr>
              <a:t>objektů </a:t>
            </a:r>
            <a:r>
              <a:rPr sz="1600" dirty="0">
                <a:latin typeface="Tahoma"/>
                <a:cs typeface="Tahoma"/>
              </a:rPr>
              <a:t>pro </a:t>
            </a:r>
            <a:r>
              <a:rPr sz="1600" spc="-5" dirty="0">
                <a:latin typeface="Tahoma"/>
                <a:cs typeface="Tahoma"/>
              </a:rPr>
              <a:t>definici parametrů </a:t>
            </a:r>
            <a:r>
              <a:rPr sz="1600" spc="-10" dirty="0">
                <a:latin typeface="Tahoma"/>
                <a:cs typeface="Tahoma"/>
              </a:rPr>
              <a:t>jiných </a:t>
            </a:r>
            <a:r>
              <a:rPr sz="1600" spc="-5" dirty="0">
                <a:latin typeface="Tahoma"/>
                <a:cs typeface="Tahoma"/>
              </a:rPr>
              <a:t>(např. začít  čáru přesně ve středu již nakreslené </a:t>
            </a:r>
            <a:r>
              <a:rPr sz="1600" spc="-10" dirty="0">
                <a:latin typeface="Tahoma"/>
                <a:cs typeface="Tahoma"/>
              </a:rPr>
              <a:t>kružnice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apod.)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50669" y="3279647"/>
            <a:ext cx="658495" cy="684530"/>
          </a:xfrm>
          <a:custGeom>
            <a:avLst/>
            <a:gdLst/>
            <a:ahLst/>
            <a:cxnLst/>
            <a:rect l="l" t="t" r="r" b="b"/>
            <a:pathLst>
              <a:path w="658495" h="684529">
                <a:moveTo>
                  <a:pt x="0" y="0"/>
                </a:moveTo>
                <a:lnTo>
                  <a:pt x="0" y="684275"/>
                </a:lnTo>
                <a:lnTo>
                  <a:pt x="658367" y="684275"/>
                </a:lnTo>
                <a:lnTo>
                  <a:pt x="65836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69997" y="3259835"/>
            <a:ext cx="259079" cy="723900"/>
          </a:xfrm>
          <a:custGeom>
            <a:avLst/>
            <a:gdLst/>
            <a:ahLst/>
            <a:cxnLst/>
            <a:rect l="l" t="t" r="r" b="b"/>
            <a:pathLst>
              <a:path w="259079" h="723900">
                <a:moveTo>
                  <a:pt x="0" y="0"/>
                </a:moveTo>
                <a:lnTo>
                  <a:pt x="0" y="723899"/>
                </a:lnTo>
                <a:lnTo>
                  <a:pt x="259079" y="723899"/>
                </a:lnTo>
                <a:lnTo>
                  <a:pt x="25907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91064" y="3319272"/>
            <a:ext cx="678815" cy="605155"/>
          </a:xfrm>
          <a:custGeom>
            <a:avLst/>
            <a:gdLst/>
            <a:ahLst/>
            <a:cxnLst/>
            <a:rect l="l" t="t" r="r" b="b"/>
            <a:pathLst>
              <a:path w="678814" h="605154">
                <a:moveTo>
                  <a:pt x="535855" y="302514"/>
                </a:moveTo>
                <a:lnTo>
                  <a:pt x="535537" y="252033"/>
                </a:lnTo>
                <a:lnTo>
                  <a:pt x="534585" y="201563"/>
                </a:lnTo>
                <a:lnTo>
                  <a:pt x="532997" y="151114"/>
                </a:lnTo>
                <a:lnTo>
                  <a:pt x="530775" y="100696"/>
                </a:lnTo>
                <a:lnTo>
                  <a:pt x="527917" y="50321"/>
                </a:lnTo>
                <a:lnTo>
                  <a:pt x="524425" y="0"/>
                </a:lnTo>
                <a:lnTo>
                  <a:pt x="336973" y="67056"/>
                </a:lnTo>
                <a:lnTo>
                  <a:pt x="16933" y="67056"/>
                </a:lnTo>
                <a:lnTo>
                  <a:pt x="10160" y="119432"/>
                </a:lnTo>
                <a:lnTo>
                  <a:pt x="5080" y="171896"/>
                </a:lnTo>
                <a:lnTo>
                  <a:pt x="1693" y="224423"/>
                </a:lnTo>
                <a:lnTo>
                  <a:pt x="0" y="276987"/>
                </a:lnTo>
                <a:lnTo>
                  <a:pt x="0" y="329564"/>
                </a:lnTo>
                <a:lnTo>
                  <a:pt x="1693" y="382128"/>
                </a:lnTo>
                <a:lnTo>
                  <a:pt x="5080" y="434655"/>
                </a:lnTo>
                <a:lnTo>
                  <a:pt x="10160" y="487119"/>
                </a:lnTo>
                <a:lnTo>
                  <a:pt x="16933" y="539496"/>
                </a:lnTo>
                <a:lnTo>
                  <a:pt x="336973" y="539496"/>
                </a:lnTo>
                <a:lnTo>
                  <a:pt x="524425" y="605028"/>
                </a:lnTo>
                <a:lnTo>
                  <a:pt x="527917" y="554706"/>
                </a:lnTo>
                <a:lnTo>
                  <a:pt x="530775" y="504331"/>
                </a:lnTo>
                <a:lnTo>
                  <a:pt x="532997" y="453913"/>
                </a:lnTo>
                <a:lnTo>
                  <a:pt x="534585" y="403464"/>
                </a:lnTo>
                <a:lnTo>
                  <a:pt x="535537" y="352994"/>
                </a:lnTo>
                <a:lnTo>
                  <a:pt x="535855" y="302514"/>
                </a:lnTo>
                <a:close/>
              </a:path>
              <a:path w="678814" h="605154">
                <a:moveTo>
                  <a:pt x="678349" y="302514"/>
                </a:moveTo>
                <a:lnTo>
                  <a:pt x="677841" y="252033"/>
                </a:lnTo>
                <a:lnTo>
                  <a:pt x="676317" y="201563"/>
                </a:lnTo>
                <a:lnTo>
                  <a:pt x="673777" y="151114"/>
                </a:lnTo>
                <a:lnTo>
                  <a:pt x="670221" y="100696"/>
                </a:lnTo>
                <a:lnTo>
                  <a:pt x="665649" y="50321"/>
                </a:lnTo>
                <a:lnTo>
                  <a:pt x="660061" y="0"/>
                </a:lnTo>
                <a:lnTo>
                  <a:pt x="524425" y="0"/>
                </a:lnTo>
                <a:lnTo>
                  <a:pt x="527917" y="50321"/>
                </a:lnTo>
                <a:lnTo>
                  <a:pt x="530775" y="100696"/>
                </a:lnTo>
                <a:lnTo>
                  <a:pt x="532997" y="151114"/>
                </a:lnTo>
                <a:lnTo>
                  <a:pt x="534585" y="201563"/>
                </a:lnTo>
                <a:lnTo>
                  <a:pt x="535537" y="252033"/>
                </a:lnTo>
                <a:lnTo>
                  <a:pt x="535855" y="605028"/>
                </a:lnTo>
                <a:lnTo>
                  <a:pt x="660061" y="605028"/>
                </a:lnTo>
                <a:lnTo>
                  <a:pt x="665649" y="554706"/>
                </a:lnTo>
                <a:lnTo>
                  <a:pt x="670221" y="504331"/>
                </a:lnTo>
                <a:lnTo>
                  <a:pt x="673777" y="453913"/>
                </a:lnTo>
                <a:lnTo>
                  <a:pt x="676317" y="403464"/>
                </a:lnTo>
                <a:lnTo>
                  <a:pt x="677841" y="352994"/>
                </a:lnTo>
                <a:lnTo>
                  <a:pt x="678349" y="302514"/>
                </a:lnTo>
                <a:close/>
              </a:path>
              <a:path w="678814" h="605154">
                <a:moveTo>
                  <a:pt x="535855" y="605028"/>
                </a:moveTo>
                <a:lnTo>
                  <a:pt x="535855" y="302514"/>
                </a:lnTo>
                <a:lnTo>
                  <a:pt x="535537" y="352994"/>
                </a:lnTo>
                <a:lnTo>
                  <a:pt x="534585" y="403464"/>
                </a:lnTo>
                <a:lnTo>
                  <a:pt x="532997" y="453913"/>
                </a:lnTo>
                <a:lnTo>
                  <a:pt x="530775" y="504331"/>
                </a:lnTo>
                <a:lnTo>
                  <a:pt x="527917" y="554706"/>
                </a:lnTo>
                <a:lnTo>
                  <a:pt x="524425" y="605028"/>
                </a:lnTo>
                <a:lnTo>
                  <a:pt x="535855" y="605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8038" y="3319271"/>
            <a:ext cx="199390" cy="605155"/>
          </a:xfrm>
          <a:custGeom>
            <a:avLst/>
            <a:gdLst/>
            <a:ahLst/>
            <a:cxnLst/>
            <a:rect l="l" t="t" r="r" b="b"/>
            <a:pathLst>
              <a:path w="199389" h="605154">
                <a:moveTo>
                  <a:pt x="187451" y="0"/>
                </a:moveTo>
                <a:lnTo>
                  <a:pt x="0" y="67055"/>
                </a:lnTo>
                <a:lnTo>
                  <a:pt x="0" y="539495"/>
                </a:lnTo>
                <a:lnTo>
                  <a:pt x="187451" y="605027"/>
                </a:lnTo>
                <a:lnTo>
                  <a:pt x="190944" y="554706"/>
                </a:lnTo>
                <a:lnTo>
                  <a:pt x="193801" y="504331"/>
                </a:lnTo>
                <a:lnTo>
                  <a:pt x="196024" y="453913"/>
                </a:lnTo>
                <a:lnTo>
                  <a:pt x="197611" y="403464"/>
                </a:lnTo>
                <a:lnTo>
                  <a:pt x="198564" y="352994"/>
                </a:lnTo>
                <a:lnTo>
                  <a:pt x="198881" y="302513"/>
                </a:lnTo>
                <a:lnTo>
                  <a:pt x="198564" y="252033"/>
                </a:lnTo>
                <a:lnTo>
                  <a:pt x="197611" y="201563"/>
                </a:lnTo>
                <a:lnTo>
                  <a:pt x="196024" y="151114"/>
                </a:lnTo>
                <a:lnTo>
                  <a:pt x="193801" y="100696"/>
                </a:lnTo>
                <a:lnTo>
                  <a:pt x="190944" y="50321"/>
                </a:lnTo>
                <a:lnTo>
                  <a:pt x="18745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1064" y="3386327"/>
            <a:ext cx="337185" cy="472440"/>
          </a:xfrm>
          <a:custGeom>
            <a:avLst/>
            <a:gdLst/>
            <a:ahLst/>
            <a:cxnLst/>
            <a:rect l="l" t="t" r="r" b="b"/>
            <a:pathLst>
              <a:path w="337185" h="472439">
                <a:moveTo>
                  <a:pt x="336973" y="0"/>
                </a:moveTo>
                <a:lnTo>
                  <a:pt x="16933" y="0"/>
                </a:lnTo>
                <a:lnTo>
                  <a:pt x="10159" y="52376"/>
                </a:lnTo>
                <a:lnTo>
                  <a:pt x="5079" y="104840"/>
                </a:lnTo>
                <a:lnTo>
                  <a:pt x="1693" y="157367"/>
                </a:lnTo>
                <a:lnTo>
                  <a:pt x="0" y="209931"/>
                </a:lnTo>
                <a:lnTo>
                  <a:pt x="0" y="262508"/>
                </a:lnTo>
                <a:lnTo>
                  <a:pt x="1693" y="315072"/>
                </a:lnTo>
                <a:lnTo>
                  <a:pt x="5079" y="367599"/>
                </a:lnTo>
                <a:lnTo>
                  <a:pt x="10159" y="420063"/>
                </a:lnTo>
                <a:lnTo>
                  <a:pt x="16933" y="472439"/>
                </a:lnTo>
                <a:lnTo>
                  <a:pt x="336973" y="472439"/>
                </a:lnTo>
                <a:lnTo>
                  <a:pt x="336973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5489" y="3319271"/>
            <a:ext cx="154305" cy="605155"/>
          </a:xfrm>
          <a:custGeom>
            <a:avLst/>
            <a:gdLst/>
            <a:ahLst/>
            <a:cxnLst/>
            <a:rect l="l" t="t" r="r" b="b"/>
            <a:pathLst>
              <a:path w="154304" h="605154">
                <a:moveTo>
                  <a:pt x="135635" y="0"/>
                </a:moveTo>
                <a:lnTo>
                  <a:pt x="0" y="0"/>
                </a:lnTo>
                <a:lnTo>
                  <a:pt x="3492" y="50321"/>
                </a:lnTo>
                <a:lnTo>
                  <a:pt x="6349" y="100696"/>
                </a:lnTo>
                <a:lnTo>
                  <a:pt x="8572" y="151114"/>
                </a:lnTo>
                <a:lnTo>
                  <a:pt x="10159" y="201563"/>
                </a:lnTo>
                <a:lnTo>
                  <a:pt x="11112" y="252033"/>
                </a:lnTo>
                <a:lnTo>
                  <a:pt x="11429" y="302513"/>
                </a:lnTo>
                <a:lnTo>
                  <a:pt x="11112" y="352994"/>
                </a:lnTo>
                <a:lnTo>
                  <a:pt x="10159" y="403464"/>
                </a:lnTo>
                <a:lnTo>
                  <a:pt x="8572" y="453913"/>
                </a:lnTo>
                <a:lnTo>
                  <a:pt x="6349" y="504331"/>
                </a:lnTo>
                <a:lnTo>
                  <a:pt x="3492" y="554706"/>
                </a:lnTo>
                <a:lnTo>
                  <a:pt x="0" y="605027"/>
                </a:lnTo>
                <a:lnTo>
                  <a:pt x="135635" y="605027"/>
                </a:lnTo>
                <a:lnTo>
                  <a:pt x="141223" y="554706"/>
                </a:lnTo>
                <a:lnTo>
                  <a:pt x="145795" y="504331"/>
                </a:lnTo>
                <a:lnTo>
                  <a:pt x="149351" y="453913"/>
                </a:lnTo>
                <a:lnTo>
                  <a:pt x="151891" y="403464"/>
                </a:lnTo>
                <a:lnTo>
                  <a:pt x="153415" y="352994"/>
                </a:lnTo>
                <a:lnTo>
                  <a:pt x="153923" y="302513"/>
                </a:lnTo>
                <a:lnTo>
                  <a:pt x="153415" y="252033"/>
                </a:lnTo>
                <a:lnTo>
                  <a:pt x="151891" y="201563"/>
                </a:lnTo>
                <a:lnTo>
                  <a:pt x="149351" y="151114"/>
                </a:lnTo>
                <a:lnTo>
                  <a:pt x="145795" y="100696"/>
                </a:lnTo>
                <a:lnTo>
                  <a:pt x="141223" y="50321"/>
                </a:lnTo>
                <a:lnTo>
                  <a:pt x="13563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4382" y="3355848"/>
            <a:ext cx="5080" cy="20320"/>
          </a:xfrm>
          <a:custGeom>
            <a:avLst/>
            <a:gdLst/>
            <a:ahLst/>
            <a:cxnLst/>
            <a:rect l="l" t="t" r="r" b="b"/>
            <a:pathLst>
              <a:path w="5079" h="20320">
                <a:moveTo>
                  <a:pt x="0" y="0"/>
                </a:moveTo>
                <a:lnTo>
                  <a:pt x="0" y="19812"/>
                </a:lnTo>
                <a:lnTo>
                  <a:pt x="4572" y="19812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9810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89810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89810" y="383286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89810" y="380390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89810" y="360883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9810" y="357987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89810" y="354939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89810" y="3518916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40102" y="3924300"/>
            <a:ext cx="24765" cy="40005"/>
          </a:xfrm>
          <a:custGeom>
            <a:avLst/>
            <a:gdLst/>
            <a:ahLst/>
            <a:cxnLst/>
            <a:rect l="l" t="t" r="r" b="b"/>
            <a:pathLst>
              <a:path w="24764" h="40004">
                <a:moveTo>
                  <a:pt x="24384" y="39624"/>
                </a:moveTo>
                <a:lnTo>
                  <a:pt x="24384" y="0"/>
                </a:lnTo>
                <a:lnTo>
                  <a:pt x="0" y="0"/>
                </a:lnTo>
                <a:lnTo>
                  <a:pt x="0" y="39624"/>
                </a:lnTo>
                <a:lnTo>
                  <a:pt x="24384" y="3962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40102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40102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40102" y="383286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0102" y="380390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40102" y="37734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40102" y="37429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40102" y="37124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40102" y="36819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40102" y="36530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40102" y="36225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40102" y="35920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40102" y="3561588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70582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70582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70582" y="383286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70582" y="380390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70582" y="37734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70582" y="37429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70582" y="37124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70582" y="36819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70582" y="36530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70582" y="36225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70582" y="35920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70582" y="3561588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02586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02586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02586" y="383286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02586" y="380390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02586" y="37734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02586" y="37429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02586" y="37124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02586" y="36819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02586" y="36530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02586" y="36225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02586" y="35920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02586" y="3561588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33066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33066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33066" y="383286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33066" y="380390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33066" y="37734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33066" y="37429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33066" y="37124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33066" y="36819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33066" y="36530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3066" y="36225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33066" y="35920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77262" y="3653028"/>
            <a:ext cx="0" cy="205740"/>
          </a:xfrm>
          <a:custGeom>
            <a:avLst/>
            <a:gdLst/>
            <a:ahLst/>
            <a:cxnLst/>
            <a:rect l="l" t="t" r="r" b="b"/>
            <a:pathLst>
              <a:path h="205739">
                <a:moveTo>
                  <a:pt x="0" y="0"/>
                </a:moveTo>
                <a:lnTo>
                  <a:pt x="0" y="205740"/>
                </a:lnTo>
              </a:path>
            </a:pathLst>
          </a:custGeom>
          <a:ln w="24384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65070" y="3340608"/>
            <a:ext cx="24765" cy="59690"/>
          </a:xfrm>
          <a:custGeom>
            <a:avLst/>
            <a:gdLst/>
            <a:ahLst/>
            <a:cxnLst/>
            <a:rect l="l" t="t" r="r" b="b"/>
            <a:pathLst>
              <a:path w="24764" h="59689">
                <a:moveTo>
                  <a:pt x="24384" y="59436"/>
                </a:moveTo>
                <a:lnTo>
                  <a:pt x="24384" y="0"/>
                </a:lnTo>
                <a:lnTo>
                  <a:pt x="0" y="0"/>
                </a:lnTo>
                <a:lnTo>
                  <a:pt x="0" y="59436"/>
                </a:lnTo>
                <a:lnTo>
                  <a:pt x="24384" y="5943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65070" y="33101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33066" y="33101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33066" y="334213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33066" y="337566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02586" y="337566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870582" y="337566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0582" y="334213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70582" y="33101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02586" y="33101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02586" y="334213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89810" y="393954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70582" y="3924300"/>
            <a:ext cx="24765" cy="40005"/>
          </a:xfrm>
          <a:custGeom>
            <a:avLst/>
            <a:gdLst/>
            <a:ahLst/>
            <a:cxnLst/>
            <a:rect l="l" t="t" r="r" b="b"/>
            <a:pathLst>
              <a:path w="24764" h="40004">
                <a:moveTo>
                  <a:pt x="24384" y="39624"/>
                </a:moveTo>
                <a:lnTo>
                  <a:pt x="24384" y="0"/>
                </a:lnTo>
                <a:lnTo>
                  <a:pt x="0" y="0"/>
                </a:lnTo>
                <a:lnTo>
                  <a:pt x="0" y="39624"/>
                </a:lnTo>
                <a:lnTo>
                  <a:pt x="24384" y="3962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02586" y="3924300"/>
            <a:ext cx="24765" cy="40005"/>
          </a:xfrm>
          <a:custGeom>
            <a:avLst/>
            <a:gdLst/>
            <a:ahLst/>
            <a:cxnLst/>
            <a:rect l="l" t="t" r="r" b="b"/>
            <a:pathLst>
              <a:path w="24764" h="40004">
                <a:moveTo>
                  <a:pt x="24384" y="39624"/>
                </a:moveTo>
                <a:lnTo>
                  <a:pt x="24384" y="0"/>
                </a:lnTo>
                <a:lnTo>
                  <a:pt x="0" y="0"/>
                </a:lnTo>
                <a:lnTo>
                  <a:pt x="0" y="39624"/>
                </a:lnTo>
                <a:lnTo>
                  <a:pt x="24384" y="3962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33066" y="3924300"/>
            <a:ext cx="24765" cy="40005"/>
          </a:xfrm>
          <a:custGeom>
            <a:avLst/>
            <a:gdLst/>
            <a:ahLst/>
            <a:cxnLst/>
            <a:rect l="l" t="t" r="r" b="b"/>
            <a:pathLst>
              <a:path w="24764" h="40004">
                <a:moveTo>
                  <a:pt x="24384" y="39624"/>
                </a:moveTo>
                <a:lnTo>
                  <a:pt x="24384" y="0"/>
                </a:lnTo>
                <a:lnTo>
                  <a:pt x="0" y="0"/>
                </a:lnTo>
                <a:lnTo>
                  <a:pt x="0" y="39624"/>
                </a:lnTo>
                <a:lnTo>
                  <a:pt x="24384" y="3962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65070" y="3924300"/>
            <a:ext cx="24765" cy="40005"/>
          </a:xfrm>
          <a:custGeom>
            <a:avLst/>
            <a:gdLst/>
            <a:ahLst/>
            <a:cxnLst/>
            <a:rect l="l" t="t" r="r" b="b"/>
            <a:pathLst>
              <a:path w="24764" h="40004">
                <a:moveTo>
                  <a:pt x="24384" y="39624"/>
                </a:moveTo>
                <a:lnTo>
                  <a:pt x="24384" y="0"/>
                </a:lnTo>
                <a:lnTo>
                  <a:pt x="0" y="0"/>
                </a:lnTo>
                <a:lnTo>
                  <a:pt x="0" y="39624"/>
                </a:lnTo>
                <a:lnTo>
                  <a:pt x="24384" y="3962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65070" y="389382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965070" y="3863340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5070" y="362254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65070" y="35920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65070" y="3561588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65070" y="3515867"/>
            <a:ext cx="24765" cy="41275"/>
          </a:xfrm>
          <a:custGeom>
            <a:avLst/>
            <a:gdLst/>
            <a:ahLst/>
            <a:cxnLst/>
            <a:rect l="l" t="t" r="r" b="b"/>
            <a:pathLst>
              <a:path w="24764" h="41275">
                <a:moveTo>
                  <a:pt x="24384" y="41148"/>
                </a:moveTo>
                <a:lnTo>
                  <a:pt x="24384" y="0"/>
                </a:lnTo>
                <a:lnTo>
                  <a:pt x="0" y="0"/>
                </a:lnTo>
                <a:lnTo>
                  <a:pt x="0" y="41148"/>
                </a:lnTo>
                <a:lnTo>
                  <a:pt x="24384" y="4114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65070" y="34762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65070" y="34457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65070" y="34152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34590" y="3278123"/>
            <a:ext cx="55244" cy="24765"/>
          </a:xfrm>
          <a:custGeom>
            <a:avLst/>
            <a:gdLst/>
            <a:ahLst/>
            <a:cxnLst/>
            <a:rect l="l" t="t" r="r" b="b"/>
            <a:pathLst>
              <a:path w="55245" h="24764">
                <a:moveTo>
                  <a:pt x="54864" y="24384"/>
                </a:moveTo>
                <a:lnTo>
                  <a:pt x="54864" y="0"/>
                </a:lnTo>
                <a:lnTo>
                  <a:pt x="0" y="0"/>
                </a:lnTo>
                <a:lnTo>
                  <a:pt x="0" y="24384"/>
                </a:lnTo>
                <a:lnTo>
                  <a:pt x="5486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70582" y="3278123"/>
            <a:ext cx="59690" cy="24765"/>
          </a:xfrm>
          <a:custGeom>
            <a:avLst/>
            <a:gdLst/>
            <a:ahLst/>
            <a:cxnLst/>
            <a:rect l="l" t="t" r="r" b="b"/>
            <a:pathLst>
              <a:path w="59689" h="24764">
                <a:moveTo>
                  <a:pt x="59436" y="24384"/>
                </a:moveTo>
                <a:lnTo>
                  <a:pt x="59436" y="0"/>
                </a:lnTo>
                <a:lnTo>
                  <a:pt x="0" y="0"/>
                </a:lnTo>
                <a:lnTo>
                  <a:pt x="0" y="24384"/>
                </a:lnTo>
                <a:lnTo>
                  <a:pt x="59436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40102" y="32781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40102" y="331012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40102" y="334213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40102" y="337566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40102" y="34152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70582" y="34152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933066" y="34457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33066" y="3515867"/>
            <a:ext cx="24765" cy="71755"/>
          </a:xfrm>
          <a:custGeom>
            <a:avLst/>
            <a:gdLst/>
            <a:ahLst/>
            <a:cxnLst/>
            <a:rect l="l" t="t" r="r" b="b"/>
            <a:pathLst>
              <a:path w="24764" h="71754">
                <a:moveTo>
                  <a:pt x="24384" y="71628"/>
                </a:moveTo>
                <a:lnTo>
                  <a:pt x="24384" y="0"/>
                </a:lnTo>
                <a:lnTo>
                  <a:pt x="0" y="0"/>
                </a:lnTo>
                <a:lnTo>
                  <a:pt x="0" y="71628"/>
                </a:lnTo>
                <a:lnTo>
                  <a:pt x="24384" y="7162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70582" y="3515867"/>
            <a:ext cx="55244" cy="41275"/>
          </a:xfrm>
          <a:custGeom>
            <a:avLst/>
            <a:gdLst/>
            <a:ahLst/>
            <a:cxnLst/>
            <a:rect l="l" t="t" r="r" b="b"/>
            <a:pathLst>
              <a:path w="55245" h="41275">
                <a:moveTo>
                  <a:pt x="54864" y="41148"/>
                </a:moveTo>
                <a:lnTo>
                  <a:pt x="54864" y="0"/>
                </a:lnTo>
                <a:lnTo>
                  <a:pt x="0" y="0"/>
                </a:lnTo>
                <a:lnTo>
                  <a:pt x="0" y="41148"/>
                </a:lnTo>
                <a:lnTo>
                  <a:pt x="54864" y="4114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70582" y="34762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70582" y="34457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40102" y="34457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40102" y="3515867"/>
            <a:ext cx="24765" cy="41275"/>
          </a:xfrm>
          <a:custGeom>
            <a:avLst/>
            <a:gdLst/>
            <a:ahLst/>
            <a:cxnLst/>
            <a:rect l="l" t="t" r="r" b="b"/>
            <a:pathLst>
              <a:path w="24764" h="41275">
                <a:moveTo>
                  <a:pt x="24384" y="41148"/>
                </a:moveTo>
                <a:lnTo>
                  <a:pt x="24384" y="0"/>
                </a:lnTo>
                <a:lnTo>
                  <a:pt x="0" y="0"/>
                </a:lnTo>
                <a:lnTo>
                  <a:pt x="0" y="41148"/>
                </a:lnTo>
                <a:lnTo>
                  <a:pt x="24384" y="4114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94382" y="3294888"/>
            <a:ext cx="5080" cy="20320"/>
          </a:xfrm>
          <a:custGeom>
            <a:avLst/>
            <a:gdLst/>
            <a:ahLst/>
            <a:cxnLst/>
            <a:rect l="l" t="t" r="r" b="b"/>
            <a:pathLst>
              <a:path w="5079" h="20320">
                <a:moveTo>
                  <a:pt x="4572" y="19812"/>
                </a:moveTo>
                <a:lnTo>
                  <a:pt x="4572" y="0"/>
                </a:lnTo>
                <a:lnTo>
                  <a:pt x="0" y="0"/>
                </a:lnTo>
                <a:lnTo>
                  <a:pt x="0" y="19812"/>
                </a:lnTo>
                <a:lnTo>
                  <a:pt x="4572" y="19812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94382" y="3325367"/>
            <a:ext cx="5080" cy="20320"/>
          </a:xfrm>
          <a:custGeom>
            <a:avLst/>
            <a:gdLst/>
            <a:ahLst/>
            <a:cxnLst/>
            <a:rect l="l" t="t" r="r" b="b"/>
            <a:pathLst>
              <a:path w="5079" h="20320">
                <a:moveTo>
                  <a:pt x="4572" y="19812"/>
                </a:moveTo>
                <a:lnTo>
                  <a:pt x="4572" y="0"/>
                </a:lnTo>
                <a:lnTo>
                  <a:pt x="0" y="0"/>
                </a:lnTo>
                <a:lnTo>
                  <a:pt x="0" y="19812"/>
                </a:lnTo>
                <a:lnTo>
                  <a:pt x="4572" y="19812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89810" y="341528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89810" y="3445764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89810" y="34762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89810" y="3662172"/>
            <a:ext cx="24765" cy="26034"/>
          </a:xfrm>
          <a:custGeom>
            <a:avLst/>
            <a:gdLst/>
            <a:ahLst/>
            <a:cxnLst/>
            <a:rect l="l" t="t" r="r" b="b"/>
            <a:pathLst>
              <a:path w="24764" h="26035">
                <a:moveTo>
                  <a:pt x="24384" y="25908"/>
                </a:moveTo>
                <a:lnTo>
                  <a:pt x="24384" y="0"/>
                </a:lnTo>
                <a:lnTo>
                  <a:pt x="0" y="0"/>
                </a:lnTo>
                <a:lnTo>
                  <a:pt x="0" y="25908"/>
                </a:lnTo>
                <a:lnTo>
                  <a:pt x="24384" y="25908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89810" y="369265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789810" y="372313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89810" y="3753611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40102" y="347624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24384"/>
                </a:moveTo>
                <a:lnTo>
                  <a:pt x="24384" y="0"/>
                </a:lnTo>
                <a:lnTo>
                  <a:pt x="0" y="0"/>
                </a:lnTo>
                <a:lnTo>
                  <a:pt x="0" y="24384"/>
                </a:lnTo>
                <a:lnTo>
                  <a:pt x="24384" y="24384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47356" y="3747516"/>
            <a:ext cx="701040" cy="504825"/>
          </a:xfrm>
          <a:custGeom>
            <a:avLst/>
            <a:gdLst/>
            <a:ahLst/>
            <a:cxnLst/>
            <a:rect l="l" t="t" r="r" b="b"/>
            <a:pathLst>
              <a:path w="701039" h="504825">
                <a:moveTo>
                  <a:pt x="12430" y="483558"/>
                </a:moveTo>
                <a:lnTo>
                  <a:pt x="12430" y="416052"/>
                </a:lnTo>
                <a:lnTo>
                  <a:pt x="5810" y="425719"/>
                </a:lnTo>
                <a:lnTo>
                  <a:pt x="1762" y="436245"/>
                </a:lnTo>
                <a:lnTo>
                  <a:pt x="0" y="447341"/>
                </a:lnTo>
                <a:lnTo>
                  <a:pt x="238" y="458724"/>
                </a:lnTo>
                <a:lnTo>
                  <a:pt x="8501" y="479369"/>
                </a:lnTo>
                <a:lnTo>
                  <a:pt x="12430" y="483558"/>
                </a:lnTo>
                <a:close/>
              </a:path>
              <a:path w="701039" h="504825">
                <a:moveTo>
                  <a:pt x="700301" y="388096"/>
                </a:moveTo>
                <a:lnTo>
                  <a:pt x="699754" y="376428"/>
                </a:lnTo>
                <a:lnTo>
                  <a:pt x="373618" y="277368"/>
                </a:lnTo>
                <a:lnTo>
                  <a:pt x="373618" y="105"/>
                </a:lnTo>
                <a:lnTo>
                  <a:pt x="332470" y="1524"/>
                </a:lnTo>
                <a:lnTo>
                  <a:pt x="332470" y="275844"/>
                </a:lnTo>
                <a:lnTo>
                  <a:pt x="4810" y="377952"/>
                </a:lnTo>
                <a:lnTo>
                  <a:pt x="12430" y="416052"/>
                </a:lnTo>
                <a:lnTo>
                  <a:pt x="12430" y="483558"/>
                </a:lnTo>
                <a:lnTo>
                  <a:pt x="22907" y="494728"/>
                </a:lnTo>
                <a:lnTo>
                  <a:pt x="41600" y="503515"/>
                </a:lnTo>
                <a:lnTo>
                  <a:pt x="62722" y="504444"/>
                </a:lnTo>
                <a:lnTo>
                  <a:pt x="82486" y="496157"/>
                </a:lnTo>
                <a:lnTo>
                  <a:pt x="97393" y="481584"/>
                </a:lnTo>
                <a:lnTo>
                  <a:pt x="106013" y="462438"/>
                </a:lnTo>
                <a:lnTo>
                  <a:pt x="106918" y="440436"/>
                </a:lnTo>
                <a:lnTo>
                  <a:pt x="155381" y="433498"/>
                </a:lnTo>
                <a:lnTo>
                  <a:pt x="203844" y="425537"/>
                </a:lnTo>
                <a:lnTo>
                  <a:pt x="252307" y="416625"/>
                </a:lnTo>
                <a:lnTo>
                  <a:pt x="300770" y="406834"/>
                </a:lnTo>
                <a:lnTo>
                  <a:pt x="349234" y="396240"/>
                </a:lnTo>
                <a:lnTo>
                  <a:pt x="373618" y="400578"/>
                </a:lnTo>
                <a:lnTo>
                  <a:pt x="373618" y="277368"/>
                </a:lnTo>
                <a:lnTo>
                  <a:pt x="376666" y="0"/>
                </a:lnTo>
                <a:lnTo>
                  <a:pt x="376666" y="401120"/>
                </a:lnTo>
                <a:lnTo>
                  <a:pt x="597646" y="440436"/>
                </a:lnTo>
                <a:lnTo>
                  <a:pt x="597646" y="462045"/>
                </a:lnTo>
                <a:lnTo>
                  <a:pt x="599789" y="470011"/>
                </a:lnTo>
                <a:lnTo>
                  <a:pt x="603742" y="478536"/>
                </a:lnTo>
                <a:lnTo>
                  <a:pt x="617934" y="494466"/>
                </a:lnTo>
                <a:lnTo>
                  <a:pt x="636127" y="503110"/>
                </a:lnTo>
                <a:lnTo>
                  <a:pt x="656034" y="504039"/>
                </a:lnTo>
                <a:lnTo>
                  <a:pt x="675370" y="496824"/>
                </a:lnTo>
                <a:lnTo>
                  <a:pt x="691300" y="482393"/>
                </a:lnTo>
                <a:lnTo>
                  <a:pt x="693658" y="477289"/>
                </a:lnTo>
                <a:lnTo>
                  <a:pt x="693658" y="423672"/>
                </a:lnTo>
                <a:lnTo>
                  <a:pt x="697396" y="412003"/>
                </a:lnTo>
                <a:lnTo>
                  <a:pt x="699563" y="400050"/>
                </a:lnTo>
                <a:lnTo>
                  <a:pt x="700301" y="388096"/>
                </a:lnTo>
                <a:close/>
              </a:path>
              <a:path w="701039" h="504825">
                <a:moveTo>
                  <a:pt x="597646" y="462045"/>
                </a:moveTo>
                <a:lnTo>
                  <a:pt x="597646" y="440436"/>
                </a:lnTo>
                <a:lnTo>
                  <a:pt x="596455" y="450675"/>
                </a:lnTo>
                <a:lnTo>
                  <a:pt x="597265" y="460629"/>
                </a:lnTo>
                <a:lnTo>
                  <a:pt x="597646" y="462045"/>
                </a:lnTo>
                <a:close/>
              </a:path>
              <a:path w="701039" h="504825">
                <a:moveTo>
                  <a:pt x="700873" y="443245"/>
                </a:moveTo>
                <a:lnTo>
                  <a:pt x="693658" y="423672"/>
                </a:lnTo>
                <a:lnTo>
                  <a:pt x="693658" y="477289"/>
                </a:lnTo>
                <a:lnTo>
                  <a:pt x="699944" y="463677"/>
                </a:lnTo>
                <a:lnTo>
                  <a:pt x="700873" y="4432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347355" y="3747515"/>
            <a:ext cx="701040" cy="504825"/>
          </a:xfrm>
          <a:custGeom>
            <a:avLst/>
            <a:gdLst/>
            <a:ahLst/>
            <a:cxnLst/>
            <a:rect l="l" t="t" r="r" b="b"/>
            <a:pathLst>
              <a:path w="701039" h="504825">
                <a:moveTo>
                  <a:pt x="597646" y="440435"/>
                </a:moveTo>
                <a:lnTo>
                  <a:pt x="349234" y="396239"/>
                </a:lnTo>
                <a:lnTo>
                  <a:pt x="300770" y="406834"/>
                </a:lnTo>
                <a:lnTo>
                  <a:pt x="252307" y="416625"/>
                </a:lnTo>
                <a:lnTo>
                  <a:pt x="203844" y="425537"/>
                </a:lnTo>
                <a:lnTo>
                  <a:pt x="155381" y="433498"/>
                </a:lnTo>
                <a:lnTo>
                  <a:pt x="106918" y="440435"/>
                </a:lnTo>
                <a:lnTo>
                  <a:pt x="106013" y="462438"/>
                </a:lnTo>
                <a:lnTo>
                  <a:pt x="97393" y="481583"/>
                </a:lnTo>
                <a:lnTo>
                  <a:pt x="82486" y="496157"/>
                </a:lnTo>
                <a:lnTo>
                  <a:pt x="62722" y="504443"/>
                </a:lnTo>
                <a:lnTo>
                  <a:pt x="41600" y="503515"/>
                </a:lnTo>
                <a:lnTo>
                  <a:pt x="22907" y="494728"/>
                </a:lnTo>
                <a:lnTo>
                  <a:pt x="8501" y="479369"/>
                </a:lnTo>
                <a:lnTo>
                  <a:pt x="238" y="458723"/>
                </a:lnTo>
                <a:lnTo>
                  <a:pt x="0" y="447341"/>
                </a:lnTo>
                <a:lnTo>
                  <a:pt x="1762" y="436244"/>
                </a:lnTo>
                <a:lnTo>
                  <a:pt x="5810" y="425719"/>
                </a:lnTo>
                <a:lnTo>
                  <a:pt x="12430" y="416051"/>
                </a:lnTo>
                <a:lnTo>
                  <a:pt x="4810" y="377951"/>
                </a:lnTo>
                <a:lnTo>
                  <a:pt x="332470" y="275843"/>
                </a:lnTo>
                <a:lnTo>
                  <a:pt x="332470" y="1523"/>
                </a:lnTo>
                <a:lnTo>
                  <a:pt x="376666" y="0"/>
                </a:lnTo>
                <a:lnTo>
                  <a:pt x="373618" y="277367"/>
                </a:lnTo>
                <a:lnTo>
                  <a:pt x="699754" y="376427"/>
                </a:lnTo>
                <a:lnTo>
                  <a:pt x="700301" y="388096"/>
                </a:lnTo>
                <a:lnTo>
                  <a:pt x="699563" y="400049"/>
                </a:lnTo>
                <a:lnTo>
                  <a:pt x="697396" y="412003"/>
                </a:lnTo>
                <a:lnTo>
                  <a:pt x="693658" y="423671"/>
                </a:lnTo>
                <a:lnTo>
                  <a:pt x="700873" y="443245"/>
                </a:lnTo>
                <a:lnTo>
                  <a:pt x="699944" y="463676"/>
                </a:lnTo>
                <a:lnTo>
                  <a:pt x="691300" y="482393"/>
                </a:lnTo>
                <a:lnTo>
                  <a:pt x="675370" y="496823"/>
                </a:lnTo>
                <a:lnTo>
                  <a:pt x="656034" y="504039"/>
                </a:lnTo>
                <a:lnTo>
                  <a:pt x="636127" y="503110"/>
                </a:lnTo>
                <a:lnTo>
                  <a:pt x="603742" y="478535"/>
                </a:lnTo>
                <a:lnTo>
                  <a:pt x="596455" y="450675"/>
                </a:lnTo>
                <a:lnTo>
                  <a:pt x="597646" y="440435"/>
                </a:lnTo>
                <a:close/>
              </a:path>
            </a:pathLst>
          </a:custGeom>
          <a:ln w="7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43879" y="3595116"/>
            <a:ext cx="708660" cy="140335"/>
          </a:xfrm>
          <a:custGeom>
            <a:avLst/>
            <a:gdLst/>
            <a:ahLst/>
            <a:cxnLst/>
            <a:rect l="l" t="t" r="r" b="b"/>
            <a:pathLst>
              <a:path w="708660" h="140335">
                <a:moveTo>
                  <a:pt x="708064" y="51768"/>
                </a:moveTo>
                <a:lnTo>
                  <a:pt x="689705" y="8191"/>
                </a:lnTo>
                <a:lnTo>
                  <a:pt x="665130" y="0"/>
                </a:lnTo>
                <a:lnTo>
                  <a:pt x="613665" y="4192"/>
                </a:lnTo>
                <a:lnTo>
                  <a:pt x="562147" y="7634"/>
                </a:lnTo>
                <a:lnTo>
                  <a:pt x="510587" y="10334"/>
                </a:lnTo>
                <a:lnTo>
                  <a:pt x="458995" y="12304"/>
                </a:lnTo>
                <a:lnTo>
                  <a:pt x="407382" y="13555"/>
                </a:lnTo>
                <a:lnTo>
                  <a:pt x="355758" y="14097"/>
                </a:lnTo>
                <a:lnTo>
                  <a:pt x="304135" y="13940"/>
                </a:lnTo>
                <a:lnTo>
                  <a:pt x="252521" y="13095"/>
                </a:lnTo>
                <a:lnTo>
                  <a:pt x="200929" y="11572"/>
                </a:lnTo>
                <a:lnTo>
                  <a:pt x="149369" y="9383"/>
                </a:lnTo>
                <a:lnTo>
                  <a:pt x="97851" y="6538"/>
                </a:lnTo>
                <a:lnTo>
                  <a:pt x="46386" y="3048"/>
                </a:lnTo>
                <a:lnTo>
                  <a:pt x="31742" y="3190"/>
                </a:lnTo>
                <a:lnTo>
                  <a:pt x="18383" y="9906"/>
                </a:lnTo>
                <a:lnTo>
                  <a:pt x="7596" y="22336"/>
                </a:lnTo>
                <a:lnTo>
                  <a:pt x="666" y="39624"/>
                </a:lnTo>
                <a:lnTo>
                  <a:pt x="0" y="56483"/>
                </a:lnTo>
                <a:lnTo>
                  <a:pt x="4476" y="71628"/>
                </a:lnTo>
                <a:lnTo>
                  <a:pt x="76069" y="104200"/>
                </a:lnTo>
                <a:lnTo>
                  <a:pt x="126025" y="116103"/>
                </a:lnTo>
                <a:lnTo>
                  <a:pt x="176364" y="125626"/>
                </a:lnTo>
                <a:lnTo>
                  <a:pt x="227007" y="132768"/>
                </a:lnTo>
                <a:lnTo>
                  <a:pt x="277875" y="137529"/>
                </a:lnTo>
                <a:lnTo>
                  <a:pt x="328888" y="139910"/>
                </a:lnTo>
                <a:lnTo>
                  <a:pt x="379968" y="139910"/>
                </a:lnTo>
                <a:lnTo>
                  <a:pt x="431036" y="137529"/>
                </a:lnTo>
                <a:lnTo>
                  <a:pt x="482012" y="132768"/>
                </a:lnTo>
                <a:lnTo>
                  <a:pt x="532817" y="125626"/>
                </a:lnTo>
                <a:lnTo>
                  <a:pt x="583373" y="116103"/>
                </a:lnTo>
                <a:lnTo>
                  <a:pt x="633599" y="104200"/>
                </a:lnTo>
                <a:lnTo>
                  <a:pt x="683418" y="89916"/>
                </a:lnTo>
                <a:lnTo>
                  <a:pt x="704564" y="68580"/>
                </a:lnTo>
                <a:lnTo>
                  <a:pt x="708064" y="5176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43879" y="3595115"/>
            <a:ext cx="708660" cy="140335"/>
          </a:xfrm>
          <a:custGeom>
            <a:avLst/>
            <a:gdLst/>
            <a:ahLst/>
            <a:cxnLst/>
            <a:rect l="l" t="t" r="r" b="b"/>
            <a:pathLst>
              <a:path w="708660" h="140335">
                <a:moveTo>
                  <a:pt x="26574" y="89915"/>
                </a:moveTo>
                <a:lnTo>
                  <a:pt x="76069" y="104200"/>
                </a:lnTo>
                <a:lnTo>
                  <a:pt x="126025" y="116103"/>
                </a:lnTo>
                <a:lnTo>
                  <a:pt x="176364" y="125626"/>
                </a:lnTo>
                <a:lnTo>
                  <a:pt x="227007" y="132768"/>
                </a:lnTo>
                <a:lnTo>
                  <a:pt x="277875" y="137529"/>
                </a:lnTo>
                <a:lnTo>
                  <a:pt x="328888" y="139910"/>
                </a:lnTo>
                <a:lnTo>
                  <a:pt x="379968" y="139910"/>
                </a:lnTo>
                <a:lnTo>
                  <a:pt x="431036" y="137529"/>
                </a:lnTo>
                <a:lnTo>
                  <a:pt x="482012" y="132768"/>
                </a:lnTo>
                <a:lnTo>
                  <a:pt x="532817" y="125626"/>
                </a:lnTo>
                <a:lnTo>
                  <a:pt x="583373" y="116103"/>
                </a:lnTo>
                <a:lnTo>
                  <a:pt x="633599" y="104200"/>
                </a:lnTo>
                <a:lnTo>
                  <a:pt x="683418" y="89915"/>
                </a:lnTo>
                <a:lnTo>
                  <a:pt x="708064" y="51768"/>
                </a:lnTo>
                <a:lnTo>
                  <a:pt x="706278" y="33527"/>
                </a:lnTo>
                <a:lnTo>
                  <a:pt x="699635" y="19073"/>
                </a:lnTo>
                <a:lnTo>
                  <a:pt x="689705" y="8191"/>
                </a:lnTo>
                <a:lnTo>
                  <a:pt x="677775" y="1595"/>
                </a:lnTo>
                <a:lnTo>
                  <a:pt x="665130" y="0"/>
                </a:lnTo>
                <a:lnTo>
                  <a:pt x="613665" y="4192"/>
                </a:lnTo>
                <a:lnTo>
                  <a:pt x="562147" y="7634"/>
                </a:lnTo>
                <a:lnTo>
                  <a:pt x="510587" y="10334"/>
                </a:lnTo>
                <a:lnTo>
                  <a:pt x="458995" y="12304"/>
                </a:lnTo>
                <a:lnTo>
                  <a:pt x="407382" y="13555"/>
                </a:lnTo>
                <a:lnTo>
                  <a:pt x="355758" y="14096"/>
                </a:lnTo>
                <a:lnTo>
                  <a:pt x="304135" y="13940"/>
                </a:lnTo>
                <a:lnTo>
                  <a:pt x="252521" y="13095"/>
                </a:lnTo>
                <a:lnTo>
                  <a:pt x="200929" y="11572"/>
                </a:lnTo>
                <a:lnTo>
                  <a:pt x="149369" y="9383"/>
                </a:lnTo>
                <a:lnTo>
                  <a:pt x="97851" y="6538"/>
                </a:lnTo>
                <a:lnTo>
                  <a:pt x="46386" y="3047"/>
                </a:lnTo>
                <a:lnTo>
                  <a:pt x="31742" y="3190"/>
                </a:lnTo>
                <a:lnTo>
                  <a:pt x="18383" y="9905"/>
                </a:lnTo>
                <a:lnTo>
                  <a:pt x="7596" y="22336"/>
                </a:lnTo>
                <a:lnTo>
                  <a:pt x="666" y="39623"/>
                </a:lnTo>
                <a:lnTo>
                  <a:pt x="0" y="56483"/>
                </a:lnTo>
                <a:lnTo>
                  <a:pt x="4476" y="71627"/>
                </a:lnTo>
                <a:lnTo>
                  <a:pt x="13525" y="83343"/>
                </a:lnTo>
                <a:lnTo>
                  <a:pt x="26574" y="89915"/>
                </a:lnTo>
                <a:close/>
              </a:path>
            </a:pathLst>
          </a:custGeom>
          <a:ln w="7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97886" y="3070860"/>
            <a:ext cx="600710" cy="379730"/>
          </a:xfrm>
          <a:custGeom>
            <a:avLst/>
            <a:gdLst/>
            <a:ahLst/>
            <a:cxnLst/>
            <a:rect l="l" t="t" r="r" b="b"/>
            <a:pathLst>
              <a:path w="600710" h="379729">
                <a:moveTo>
                  <a:pt x="600456" y="188976"/>
                </a:moveTo>
                <a:lnTo>
                  <a:pt x="594368" y="151102"/>
                </a:lnTo>
                <a:lnTo>
                  <a:pt x="576905" y="115728"/>
                </a:lnTo>
                <a:lnTo>
                  <a:pt x="549262" y="83641"/>
                </a:lnTo>
                <a:lnTo>
                  <a:pt x="512635" y="55626"/>
                </a:lnTo>
                <a:lnTo>
                  <a:pt x="468222" y="32468"/>
                </a:lnTo>
                <a:lnTo>
                  <a:pt x="417218" y="14954"/>
                </a:lnTo>
                <a:lnTo>
                  <a:pt x="360821" y="3869"/>
                </a:lnTo>
                <a:lnTo>
                  <a:pt x="300228" y="0"/>
                </a:lnTo>
                <a:lnTo>
                  <a:pt x="239634" y="3869"/>
                </a:lnTo>
                <a:lnTo>
                  <a:pt x="183237" y="14954"/>
                </a:lnTo>
                <a:lnTo>
                  <a:pt x="132233" y="32468"/>
                </a:lnTo>
                <a:lnTo>
                  <a:pt x="87820" y="55626"/>
                </a:lnTo>
                <a:lnTo>
                  <a:pt x="51193" y="83641"/>
                </a:lnTo>
                <a:lnTo>
                  <a:pt x="23550" y="115728"/>
                </a:lnTo>
                <a:lnTo>
                  <a:pt x="6087" y="151102"/>
                </a:lnTo>
                <a:lnTo>
                  <a:pt x="0" y="188976"/>
                </a:lnTo>
                <a:lnTo>
                  <a:pt x="6087" y="227352"/>
                </a:lnTo>
                <a:lnTo>
                  <a:pt x="23550" y="263104"/>
                </a:lnTo>
                <a:lnTo>
                  <a:pt x="51193" y="295462"/>
                </a:lnTo>
                <a:lnTo>
                  <a:pt x="87820" y="323659"/>
                </a:lnTo>
                <a:lnTo>
                  <a:pt x="132233" y="346927"/>
                </a:lnTo>
                <a:lnTo>
                  <a:pt x="183237" y="364497"/>
                </a:lnTo>
                <a:lnTo>
                  <a:pt x="239634" y="375603"/>
                </a:lnTo>
                <a:lnTo>
                  <a:pt x="300228" y="379476"/>
                </a:lnTo>
                <a:lnTo>
                  <a:pt x="360821" y="375603"/>
                </a:lnTo>
                <a:lnTo>
                  <a:pt x="417218" y="364497"/>
                </a:lnTo>
                <a:lnTo>
                  <a:pt x="468222" y="346927"/>
                </a:lnTo>
                <a:lnTo>
                  <a:pt x="512635" y="323659"/>
                </a:lnTo>
                <a:lnTo>
                  <a:pt x="549262" y="295462"/>
                </a:lnTo>
                <a:lnTo>
                  <a:pt x="576905" y="263104"/>
                </a:lnTo>
                <a:lnTo>
                  <a:pt x="594368" y="227352"/>
                </a:lnTo>
                <a:lnTo>
                  <a:pt x="600456" y="18897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97886" y="3070859"/>
            <a:ext cx="600710" cy="379730"/>
          </a:xfrm>
          <a:custGeom>
            <a:avLst/>
            <a:gdLst/>
            <a:ahLst/>
            <a:cxnLst/>
            <a:rect l="l" t="t" r="r" b="b"/>
            <a:pathLst>
              <a:path w="600710" h="379729">
                <a:moveTo>
                  <a:pt x="600455" y="188975"/>
                </a:moveTo>
                <a:lnTo>
                  <a:pt x="594368" y="151102"/>
                </a:lnTo>
                <a:lnTo>
                  <a:pt x="576905" y="115728"/>
                </a:lnTo>
                <a:lnTo>
                  <a:pt x="549262" y="83641"/>
                </a:lnTo>
                <a:lnTo>
                  <a:pt x="512635" y="55625"/>
                </a:lnTo>
                <a:lnTo>
                  <a:pt x="468222" y="32468"/>
                </a:lnTo>
                <a:lnTo>
                  <a:pt x="417218" y="14954"/>
                </a:lnTo>
                <a:lnTo>
                  <a:pt x="360821" y="3869"/>
                </a:lnTo>
                <a:lnTo>
                  <a:pt x="300227" y="0"/>
                </a:lnTo>
                <a:lnTo>
                  <a:pt x="239634" y="3869"/>
                </a:lnTo>
                <a:lnTo>
                  <a:pt x="183237" y="14954"/>
                </a:lnTo>
                <a:lnTo>
                  <a:pt x="132233" y="32468"/>
                </a:lnTo>
                <a:lnTo>
                  <a:pt x="87820" y="55625"/>
                </a:lnTo>
                <a:lnTo>
                  <a:pt x="51193" y="83641"/>
                </a:lnTo>
                <a:lnTo>
                  <a:pt x="23550" y="115728"/>
                </a:lnTo>
                <a:lnTo>
                  <a:pt x="6087" y="151102"/>
                </a:lnTo>
                <a:lnTo>
                  <a:pt x="0" y="188975"/>
                </a:lnTo>
                <a:lnTo>
                  <a:pt x="6087" y="227352"/>
                </a:lnTo>
                <a:lnTo>
                  <a:pt x="23550" y="263104"/>
                </a:lnTo>
                <a:lnTo>
                  <a:pt x="51193" y="295462"/>
                </a:lnTo>
                <a:lnTo>
                  <a:pt x="87820" y="323659"/>
                </a:lnTo>
                <a:lnTo>
                  <a:pt x="132233" y="346927"/>
                </a:lnTo>
                <a:lnTo>
                  <a:pt x="183237" y="364497"/>
                </a:lnTo>
                <a:lnTo>
                  <a:pt x="239634" y="375603"/>
                </a:lnTo>
                <a:lnTo>
                  <a:pt x="300227" y="379475"/>
                </a:lnTo>
                <a:lnTo>
                  <a:pt x="360821" y="375603"/>
                </a:lnTo>
                <a:lnTo>
                  <a:pt x="417218" y="364497"/>
                </a:lnTo>
                <a:lnTo>
                  <a:pt x="468222" y="346927"/>
                </a:lnTo>
                <a:lnTo>
                  <a:pt x="512635" y="323659"/>
                </a:lnTo>
                <a:lnTo>
                  <a:pt x="549262" y="295462"/>
                </a:lnTo>
                <a:lnTo>
                  <a:pt x="576905" y="263104"/>
                </a:lnTo>
                <a:lnTo>
                  <a:pt x="594368" y="227352"/>
                </a:lnTo>
                <a:lnTo>
                  <a:pt x="600455" y="188975"/>
                </a:lnTo>
                <a:close/>
              </a:path>
            </a:pathLst>
          </a:custGeom>
          <a:ln w="7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638416" y="3215640"/>
            <a:ext cx="119380" cy="553720"/>
          </a:xfrm>
          <a:custGeom>
            <a:avLst/>
            <a:gdLst/>
            <a:ahLst/>
            <a:cxnLst/>
            <a:rect l="l" t="t" r="r" b="b"/>
            <a:pathLst>
              <a:path w="119379" h="553720">
                <a:moveTo>
                  <a:pt x="118991" y="24241"/>
                </a:moveTo>
                <a:lnTo>
                  <a:pt x="116085" y="12192"/>
                </a:lnTo>
                <a:lnTo>
                  <a:pt x="113037" y="3048"/>
                </a:lnTo>
                <a:lnTo>
                  <a:pt x="109989" y="0"/>
                </a:lnTo>
                <a:lnTo>
                  <a:pt x="10929" y="0"/>
                </a:lnTo>
                <a:lnTo>
                  <a:pt x="5000" y="7524"/>
                </a:lnTo>
                <a:lnTo>
                  <a:pt x="1214" y="17907"/>
                </a:lnTo>
                <a:lnTo>
                  <a:pt x="0" y="30003"/>
                </a:lnTo>
                <a:lnTo>
                  <a:pt x="1785" y="42672"/>
                </a:lnTo>
                <a:lnTo>
                  <a:pt x="3309" y="50292"/>
                </a:lnTo>
                <a:lnTo>
                  <a:pt x="6357" y="54864"/>
                </a:lnTo>
                <a:lnTo>
                  <a:pt x="10929" y="59436"/>
                </a:lnTo>
                <a:lnTo>
                  <a:pt x="10929" y="531876"/>
                </a:lnTo>
                <a:lnTo>
                  <a:pt x="34980" y="548163"/>
                </a:lnTo>
                <a:lnTo>
                  <a:pt x="60459" y="553593"/>
                </a:lnTo>
                <a:lnTo>
                  <a:pt x="85939" y="548163"/>
                </a:lnTo>
                <a:lnTo>
                  <a:pt x="109989" y="531876"/>
                </a:lnTo>
                <a:lnTo>
                  <a:pt x="109989" y="56388"/>
                </a:lnTo>
                <a:lnTo>
                  <a:pt x="115657" y="47767"/>
                </a:lnTo>
                <a:lnTo>
                  <a:pt x="118752" y="36576"/>
                </a:lnTo>
                <a:lnTo>
                  <a:pt x="118991" y="24241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38415" y="3215639"/>
            <a:ext cx="119380" cy="553720"/>
          </a:xfrm>
          <a:custGeom>
            <a:avLst/>
            <a:gdLst/>
            <a:ahLst/>
            <a:cxnLst/>
            <a:rect l="l" t="t" r="r" b="b"/>
            <a:pathLst>
              <a:path w="119379" h="553720">
                <a:moveTo>
                  <a:pt x="10929" y="531875"/>
                </a:moveTo>
                <a:lnTo>
                  <a:pt x="34980" y="548163"/>
                </a:lnTo>
                <a:lnTo>
                  <a:pt x="60459" y="553592"/>
                </a:lnTo>
                <a:lnTo>
                  <a:pt x="85939" y="548163"/>
                </a:lnTo>
                <a:lnTo>
                  <a:pt x="109989" y="531875"/>
                </a:lnTo>
                <a:lnTo>
                  <a:pt x="109989" y="56387"/>
                </a:lnTo>
                <a:lnTo>
                  <a:pt x="115657" y="47767"/>
                </a:lnTo>
                <a:lnTo>
                  <a:pt x="118752" y="36575"/>
                </a:lnTo>
                <a:lnTo>
                  <a:pt x="118991" y="24241"/>
                </a:lnTo>
                <a:lnTo>
                  <a:pt x="116085" y="12191"/>
                </a:lnTo>
                <a:lnTo>
                  <a:pt x="114561" y="7619"/>
                </a:lnTo>
                <a:lnTo>
                  <a:pt x="113037" y="3047"/>
                </a:lnTo>
                <a:lnTo>
                  <a:pt x="109989" y="0"/>
                </a:lnTo>
                <a:lnTo>
                  <a:pt x="10929" y="0"/>
                </a:lnTo>
                <a:lnTo>
                  <a:pt x="5000" y="7524"/>
                </a:lnTo>
                <a:lnTo>
                  <a:pt x="1214" y="17906"/>
                </a:lnTo>
                <a:lnTo>
                  <a:pt x="0" y="30003"/>
                </a:lnTo>
                <a:lnTo>
                  <a:pt x="1785" y="42671"/>
                </a:lnTo>
                <a:lnTo>
                  <a:pt x="3309" y="50291"/>
                </a:lnTo>
                <a:lnTo>
                  <a:pt x="6357" y="54863"/>
                </a:lnTo>
                <a:lnTo>
                  <a:pt x="10929" y="59435"/>
                </a:lnTo>
                <a:lnTo>
                  <a:pt x="10929" y="531875"/>
                </a:lnTo>
                <a:close/>
              </a:path>
            </a:pathLst>
          </a:custGeom>
          <a:ln w="7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27379"/>
            <a:ext cx="7809865" cy="575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Základy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zobrazování v</a:t>
            </a: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PC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408305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Nevýhody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nemožnost zobrazení složitých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obrázků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pracné pořízení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Tahoma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408305">
              <a:lnSpc>
                <a:spcPct val="100000"/>
              </a:lnSpc>
              <a:spcBef>
                <a:spcPts val="1670"/>
              </a:spcBef>
            </a:pPr>
            <a:r>
              <a:rPr sz="1600" b="1" spc="-5" dirty="0">
                <a:latin typeface="Tahoma"/>
                <a:cs typeface="Tahoma"/>
              </a:rPr>
              <a:t>Použití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dirty="0">
                <a:latin typeface="Tahoma"/>
                <a:cs typeface="Tahoma"/>
              </a:rPr>
              <a:t>programy pro </a:t>
            </a:r>
            <a:r>
              <a:rPr sz="1600" spc="-5" dirty="0">
                <a:latin typeface="Tahoma"/>
                <a:cs typeface="Tahoma"/>
              </a:rPr>
              <a:t>konstrukci a profesionální návrhářské systémy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(CAD)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grafické a kartografické informační systémy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(GIS)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reklamní studia, agentury, návrháři a další (Corel Draw, Adobe</a:t>
            </a:r>
            <a:r>
              <a:rPr sz="1600" spc="8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Illustrator).</a:t>
            </a:r>
            <a:endParaRPr sz="1600">
              <a:latin typeface="Tahoma"/>
              <a:cs typeface="Tahoma"/>
            </a:endParaRPr>
          </a:p>
          <a:p>
            <a:pPr marL="86614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ClipArty v </a:t>
            </a:r>
            <a:r>
              <a:rPr sz="1600" spc="-10" dirty="0">
                <a:latin typeface="Tahoma"/>
                <a:cs typeface="Tahoma"/>
              </a:rPr>
              <a:t>MS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Office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Tahoma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408305">
              <a:lnSpc>
                <a:spcPct val="100000"/>
              </a:lnSpc>
              <a:spcBef>
                <a:spcPts val="1670"/>
              </a:spcBef>
            </a:pP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Poznámky:</a:t>
            </a:r>
            <a:endParaRPr sz="1600">
              <a:latin typeface="Tahoma"/>
              <a:cs typeface="Tahoma"/>
            </a:endParaRPr>
          </a:p>
          <a:p>
            <a:pPr marL="866140" marR="5080" indent="-457200">
              <a:lnSpc>
                <a:spcPct val="100600"/>
              </a:lnSpc>
              <a:spcBef>
                <a:spcPts val="944"/>
              </a:spcBef>
              <a:buChar char="•"/>
              <a:tabLst>
                <a:tab pos="865505" algn="l"/>
                <a:tab pos="866140" algn="l"/>
              </a:tabLst>
            </a:pPr>
            <a:r>
              <a:rPr sz="1600" spc="-5" dirty="0">
                <a:latin typeface="Tahoma"/>
                <a:cs typeface="Tahoma"/>
              </a:rPr>
              <a:t>V CAD programech </a:t>
            </a:r>
            <a:r>
              <a:rPr sz="1600" spc="-10" dirty="0">
                <a:latin typeface="Tahoma"/>
                <a:cs typeface="Tahoma"/>
              </a:rPr>
              <a:t>se </a:t>
            </a:r>
            <a:r>
              <a:rPr sz="1600" spc="-5" dirty="0">
                <a:latin typeface="Tahoma"/>
                <a:cs typeface="Tahoma"/>
              </a:rPr>
              <a:t>obvykle jeden základní prvek </a:t>
            </a:r>
            <a:r>
              <a:rPr sz="1600" spc="-10" dirty="0">
                <a:latin typeface="Tahoma"/>
                <a:cs typeface="Tahoma"/>
              </a:rPr>
              <a:t>(kružnice, </a:t>
            </a:r>
            <a:r>
              <a:rPr sz="1600" spc="-5" dirty="0">
                <a:latin typeface="Tahoma"/>
                <a:cs typeface="Tahoma"/>
              </a:rPr>
              <a:t>čára, obdélník,  text apod.) nazývá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entitou.</a:t>
            </a:r>
            <a:endParaRPr sz="1600">
              <a:latin typeface="Tahoma"/>
              <a:cs typeface="Tahoma"/>
            </a:endParaRPr>
          </a:p>
          <a:p>
            <a:pPr marL="866140" marR="133985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866140" algn="l"/>
                <a:tab pos="866775" algn="l"/>
              </a:tabLst>
            </a:pPr>
            <a:r>
              <a:rPr sz="1600" spc="-5" dirty="0">
                <a:latin typeface="Tahoma"/>
                <a:cs typeface="Tahoma"/>
              </a:rPr>
              <a:t>Při zobrazení na monitoru nebo </a:t>
            </a:r>
            <a:r>
              <a:rPr sz="1600" dirty="0">
                <a:latin typeface="Tahoma"/>
                <a:cs typeface="Tahoma"/>
              </a:rPr>
              <a:t>při </a:t>
            </a:r>
            <a:r>
              <a:rPr sz="1600" spc="-5" dirty="0">
                <a:latin typeface="Tahoma"/>
                <a:cs typeface="Tahoma"/>
              </a:rPr>
              <a:t>tisku je vektorová grafika rastrována (na  rozlišení </a:t>
            </a:r>
            <a:r>
              <a:rPr sz="1600" dirty="0">
                <a:latin typeface="Tahoma"/>
                <a:cs typeface="Tahoma"/>
              </a:rPr>
              <a:t>monitoru </a:t>
            </a:r>
            <a:r>
              <a:rPr sz="1600" spc="-5" dirty="0">
                <a:latin typeface="Tahoma"/>
                <a:cs typeface="Tahoma"/>
              </a:rPr>
              <a:t>nebo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tiskárny)!!!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27379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2082" y="1217167"/>
            <a:ext cx="1160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AutoCAD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2107" y="1646935"/>
            <a:ext cx="7886065" cy="5158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marR="5080" indent="-457834">
              <a:lnSpc>
                <a:spcPct val="100299"/>
              </a:lnSpc>
              <a:spcBef>
                <a:spcPts val="90"/>
              </a:spcBef>
            </a:pPr>
            <a:r>
              <a:rPr sz="1600" spc="-5" dirty="0">
                <a:latin typeface="Tahoma"/>
                <a:cs typeface="Tahoma"/>
              </a:rPr>
              <a:t>Výrobcem je kalifornská firma Autodesk, Inc. Program byl vyvíjen </a:t>
            </a:r>
            <a:r>
              <a:rPr sz="1600" dirty="0">
                <a:latin typeface="Tahoma"/>
                <a:cs typeface="Tahoma"/>
              </a:rPr>
              <a:t>od </a:t>
            </a:r>
            <a:r>
              <a:rPr sz="1600" spc="-5" dirty="0">
                <a:latin typeface="Tahoma"/>
                <a:cs typeface="Tahoma"/>
              </a:rPr>
              <a:t>roku 1982 z  původní verze a práce v operačním systému </a:t>
            </a:r>
            <a:r>
              <a:rPr sz="1600" spc="-10" dirty="0">
                <a:latin typeface="Tahoma"/>
                <a:cs typeface="Tahoma"/>
              </a:rPr>
              <a:t>MS </a:t>
            </a:r>
            <a:r>
              <a:rPr sz="1600" spc="-5" dirty="0">
                <a:latin typeface="Tahoma"/>
                <a:cs typeface="Tahoma"/>
              </a:rPr>
              <a:t>DOS. </a:t>
            </a:r>
            <a:r>
              <a:rPr sz="1600" spc="-10" dirty="0">
                <a:latin typeface="Tahoma"/>
                <a:cs typeface="Tahoma"/>
              </a:rPr>
              <a:t>Dnes </a:t>
            </a:r>
            <a:r>
              <a:rPr sz="1600" spc="-5" dirty="0">
                <a:latin typeface="Tahoma"/>
                <a:cs typeface="Tahoma"/>
              </a:rPr>
              <a:t>pracuje pod systémem  </a:t>
            </a:r>
            <a:r>
              <a:rPr sz="1600" spc="-10" dirty="0">
                <a:latin typeface="Tahoma"/>
                <a:cs typeface="Tahoma"/>
              </a:rPr>
              <a:t>MS </a:t>
            </a:r>
            <a:r>
              <a:rPr sz="1600" spc="-5" dirty="0">
                <a:latin typeface="Tahoma"/>
                <a:cs typeface="Tahoma"/>
              </a:rPr>
              <a:t>Windows (9x/NT/2000/XP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Pro).</a:t>
            </a:r>
            <a:endParaRPr sz="1600">
              <a:latin typeface="Tahoma"/>
              <a:cs typeface="Tahoma"/>
            </a:endParaRPr>
          </a:p>
          <a:p>
            <a:pPr marL="12700" marR="5104765">
              <a:lnSpc>
                <a:spcPts val="2890"/>
              </a:lnSpc>
              <a:spcBef>
                <a:spcPts val="245"/>
              </a:spcBef>
            </a:pPr>
            <a:r>
              <a:rPr sz="1600" spc="-10" dirty="0">
                <a:latin typeface="Tahoma"/>
                <a:cs typeface="Tahoma"/>
              </a:rPr>
              <a:t>Dnes </a:t>
            </a:r>
            <a:r>
              <a:rPr sz="1600" spc="-5" dirty="0">
                <a:latin typeface="Tahoma"/>
                <a:cs typeface="Tahoma"/>
              </a:rPr>
              <a:t>standard ve </a:t>
            </a:r>
            <a:r>
              <a:rPr sz="1600" spc="-10" dirty="0">
                <a:latin typeface="Tahoma"/>
                <a:cs typeface="Tahoma"/>
              </a:rPr>
              <a:t>své </a:t>
            </a:r>
            <a:r>
              <a:rPr sz="1600" spc="-5" dirty="0">
                <a:latin typeface="Tahoma"/>
                <a:cs typeface="Tahoma"/>
              </a:rPr>
              <a:t>kategorii  Existují dvě verze: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AutoCAD – střední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třída</a:t>
            </a:r>
            <a:endParaRPr sz="1600">
              <a:latin typeface="Tahoma"/>
              <a:cs typeface="Tahoma"/>
            </a:endParaRPr>
          </a:p>
          <a:p>
            <a:pPr marL="12700" marR="1943100">
              <a:lnSpc>
                <a:spcPts val="2890"/>
              </a:lnSpc>
              <a:spcBef>
                <a:spcPts val="24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AutoCAD LT – nižší třída, nemá 3D a </a:t>
            </a:r>
            <a:r>
              <a:rPr sz="1600" spc="-10" dirty="0">
                <a:latin typeface="Tahoma"/>
                <a:cs typeface="Tahoma"/>
              </a:rPr>
              <a:t>některé </a:t>
            </a:r>
            <a:r>
              <a:rPr sz="1600" spc="-5" dirty="0">
                <a:latin typeface="Tahoma"/>
                <a:cs typeface="Tahoma"/>
              </a:rPr>
              <a:t>další </a:t>
            </a:r>
            <a:r>
              <a:rPr sz="1600" spc="-10" dirty="0">
                <a:latin typeface="Tahoma"/>
                <a:cs typeface="Tahoma"/>
              </a:rPr>
              <a:t>funkce  </a:t>
            </a:r>
            <a:r>
              <a:rPr sz="1600" spc="-5" dirty="0">
                <a:latin typeface="Tahoma"/>
                <a:cs typeface="Tahoma"/>
              </a:rPr>
              <a:t>Používá souborový </a:t>
            </a:r>
            <a:r>
              <a:rPr sz="1600" dirty="0">
                <a:latin typeface="Tahoma"/>
                <a:cs typeface="Tahoma"/>
              </a:rPr>
              <a:t>formát </a:t>
            </a:r>
            <a:r>
              <a:rPr sz="1600" spc="-5" dirty="0">
                <a:latin typeface="Tahoma"/>
                <a:cs typeface="Tahoma"/>
              </a:rPr>
              <a:t>*.DWG, aktuální verzí je AutoCAD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2010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600" spc="-5" dirty="0">
                <a:latin typeface="Tahoma"/>
                <a:cs typeface="Tahoma"/>
              </a:rPr>
              <a:t>Časový </a:t>
            </a:r>
            <a:r>
              <a:rPr sz="1600" dirty="0">
                <a:latin typeface="Tahoma"/>
                <a:cs typeface="Tahoma"/>
              </a:rPr>
              <a:t>vývoj </a:t>
            </a:r>
            <a:r>
              <a:rPr sz="1600" spc="-5" dirty="0">
                <a:latin typeface="Tahoma"/>
                <a:cs typeface="Tahoma"/>
              </a:rPr>
              <a:t>(release): Verze 1.0 – 2.6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|</a:t>
            </a:r>
            <a:r>
              <a:rPr sz="1600" spc="-5" dirty="0">
                <a:latin typeface="Tahoma"/>
                <a:cs typeface="Tahoma"/>
              </a:rPr>
              <a:t>Release 9 - 14 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| </a:t>
            </a:r>
            <a:r>
              <a:rPr sz="1600" spc="-5" dirty="0">
                <a:latin typeface="Tahoma"/>
                <a:cs typeface="Tahoma"/>
              </a:rPr>
              <a:t>2000 -</a:t>
            </a:r>
            <a:r>
              <a:rPr sz="1600" spc="11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2010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poznámky: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k jednomu cíli </a:t>
            </a:r>
            <a:r>
              <a:rPr sz="1600" dirty="0">
                <a:latin typeface="Tahoma"/>
                <a:cs typeface="Tahoma"/>
              </a:rPr>
              <a:t>vede </a:t>
            </a:r>
            <a:r>
              <a:rPr sz="1600" spc="-5" dirty="0">
                <a:latin typeface="Tahoma"/>
                <a:cs typeface="Tahoma"/>
              </a:rPr>
              <a:t>spousta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cest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používejte nápovědu</a:t>
            </a:r>
            <a:endParaRPr sz="1600">
              <a:latin typeface="Tahoma"/>
              <a:cs typeface="Tahoma"/>
            </a:endParaRPr>
          </a:p>
          <a:p>
            <a:pPr marL="629920" lvl="1" indent="-160020">
              <a:lnSpc>
                <a:spcPct val="100000"/>
              </a:lnSpc>
              <a:spcBef>
                <a:spcPts val="969"/>
              </a:spcBef>
              <a:buSzPct val="93750"/>
              <a:buFont typeface="Wingdings"/>
              <a:buChar char=""/>
              <a:tabLst>
                <a:tab pos="630555" algn="l"/>
              </a:tabLst>
            </a:pPr>
            <a:r>
              <a:rPr sz="1600" spc="-5" dirty="0">
                <a:latin typeface="Tahoma"/>
                <a:cs typeface="Tahoma"/>
              </a:rPr>
              <a:t>uživatelská příručka –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postupy</a:t>
            </a:r>
            <a:endParaRPr sz="1600">
              <a:latin typeface="Tahoma"/>
              <a:cs typeface="Tahoma"/>
            </a:endParaRPr>
          </a:p>
          <a:p>
            <a:pPr marL="629920" lvl="1" indent="-160020">
              <a:lnSpc>
                <a:spcPct val="100000"/>
              </a:lnSpc>
              <a:spcBef>
                <a:spcPts val="975"/>
              </a:spcBef>
              <a:buSzPct val="93750"/>
              <a:buFont typeface="Wingdings"/>
              <a:buChar char=""/>
              <a:tabLst>
                <a:tab pos="630555" algn="l"/>
              </a:tabLst>
            </a:pPr>
            <a:r>
              <a:rPr sz="1600" spc="-10" dirty="0">
                <a:latin typeface="Tahoma"/>
                <a:cs typeface="Tahoma"/>
              </a:rPr>
              <a:t>referenční </a:t>
            </a:r>
            <a:r>
              <a:rPr sz="1600" spc="-5" dirty="0">
                <a:latin typeface="Tahoma"/>
                <a:cs typeface="Tahoma"/>
              </a:rPr>
              <a:t>příručka – vysvětlení </a:t>
            </a:r>
            <a:r>
              <a:rPr sz="1600" spc="-10" dirty="0">
                <a:latin typeface="Tahoma"/>
                <a:cs typeface="Tahoma"/>
              </a:rPr>
              <a:t>všech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příkazů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LB – levé tlačítko myši, </a:t>
            </a:r>
            <a:r>
              <a:rPr sz="1600" dirty="0">
                <a:latin typeface="Tahoma"/>
                <a:cs typeface="Tahoma"/>
              </a:rPr>
              <a:t>RB </a:t>
            </a:r>
            <a:r>
              <a:rPr sz="1600" spc="-5" dirty="0">
                <a:latin typeface="Tahoma"/>
                <a:cs typeface="Tahoma"/>
              </a:rPr>
              <a:t>– pravé tlačítko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myši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0111" y="926083"/>
            <a:ext cx="2683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Obrazovka</a:t>
            </a:r>
            <a:r>
              <a:rPr spc="-55" dirty="0"/>
              <a:t> </a:t>
            </a:r>
            <a:r>
              <a:rPr dirty="0"/>
              <a:t>AutoCADu</a:t>
            </a:r>
          </a:p>
        </p:txBody>
      </p:sp>
      <p:sp>
        <p:nvSpPr>
          <p:cNvPr id="3" name="object 3"/>
          <p:cNvSpPr/>
          <p:nvPr/>
        </p:nvSpPr>
        <p:spPr>
          <a:xfrm>
            <a:off x="1674754" y="1402080"/>
            <a:ext cx="7272528" cy="5589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9100" y="926083"/>
            <a:ext cx="383452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err="1"/>
              <a:t>Obrazovka</a:t>
            </a:r>
            <a:r>
              <a:rPr spc="-55" dirty="0"/>
              <a:t> </a:t>
            </a:r>
            <a:r>
              <a:rPr dirty="0" err="1"/>
              <a:t>AutoCADu</a:t>
            </a:r>
            <a:r>
              <a:rPr lang="sk-SK" dirty="0"/>
              <a:t> </a:t>
            </a:r>
            <a:r>
              <a:rPr lang="sk-SK"/>
              <a:t>LT 2000i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CC4FB81-9E91-4F53-A4FD-17BF5A38B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889" y="1637376"/>
            <a:ext cx="9333621" cy="49930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65240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2209" y="1288795"/>
            <a:ext cx="10655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Tahoma"/>
                <a:cs typeface="Tahoma"/>
              </a:rPr>
              <a:t>O</a:t>
            </a:r>
            <a:r>
              <a:rPr spc="5" dirty="0">
                <a:latin typeface="Tahoma"/>
                <a:cs typeface="Tahoma"/>
              </a:rPr>
              <a:t>b</a:t>
            </a:r>
            <a:r>
              <a:rPr dirty="0">
                <a:latin typeface="Tahoma"/>
                <a:cs typeface="Tahoma"/>
              </a:rPr>
              <a:t>s</a:t>
            </a:r>
            <a:r>
              <a:rPr spc="-20" dirty="0">
                <a:latin typeface="Tahoma"/>
                <a:cs typeface="Tahoma"/>
              </a:rPr>
              <a:t>l</a:t>
            </a:r>
            <a:r>
              <a:rPr spc="-15" dirty="0">
                <a:latin typeface="Tahoma"/>
                <a:cs typeface="Tahoma"/>
              </a:rPr>
              <a:t>u</a:t>
            </a:r>
            <a:r>
              <a:rPr dirty="0">
                <a:latin typeface="Tahoma"/>
                <a:cs typeface="Tahoma"/>
              </a:rPr>
              <a:t>ha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2209" y="1596033"/>
            <a:ext cx="7987665" cy="295783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spc="-5" dirty="0">
                <a:latin typeface="Tahoma"/>
                <a:cs typeface="Tahoma"/>
              </a:rPr>
              <a:t>AutoCAD umožňuje většinu </a:t>
            </a:r>
            <a:r>
              <a:rPr sz="1600" spc="-10" dirty="0">
                <a:latin typeface="Tahoma"/>
                <a:cs typeface="Tahoma"/>
              </a:rPr>
              <a:t>svých </a:t>
            </a:r>
            <a:r>
              <a:rPr sz="1600" spc="-5" dirty="0">
                <a:latin typeface="Tahoma"/>
                <a:cs typeface="Tahoma"/>
              </a:rPr>
              <a:t>funkcí (příkazů) zadávat </a:t>
            </a:r>
            <a:r>
              <a:rPr sz="1600" dirty="0">
                <a:latin typeface="Tahoma"/>
                <a:cs typeface="Tahoma"/>
              </a:rPr>
              <a:t>pomocí </a:t>
            </a:r>
            <a:r>
              <a:rPr sz="1600" spc="-5" dirty="0">
                <a:latin typeface="Tahoma"/>
                <a:cs typeface="Tahoma"/>
              </a:rPr>
              <a:t>několika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alternativ: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obrazovkové menu (zastaralé z dob, kdy ještě neexistovaly ikony a panely</a:t>
            </a:r>
            <a:r>
              <a:rPr sz="1600" spc="1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nástrojů)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příkazová řádka (příkazy a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aliasy)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menu (ale i tam </a:t>
            </a:r>
            <a:r>
              <a:rPr sz="1600" spc="-10" dirty="0">
                <a:latin typeface="Tahoma"/>
                <a:cs typeface="Tahoma"/>
              </a:rPr>
              <a:t>není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všechno)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panely nástrojů – </a:t>
            </a:r>
            <a:r>
              <a:rPr sz="1600" spc="-10" dirty="0">
                <a:latin typeface="Tahoma"/>
                <a:cs typeface="Tahoma"/>
              </a:rPr>
              <a:t>nejčastější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příkazy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9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palet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nástrojů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1600" spc="-5" dirty="0">
                <a:latin typeface="Tahoma"/>
                <a:cs typeface="Tahoma"/>
              </a:rPr>
              <a:t>Obvykle kombinace výše zmíněných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alternativ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349755"/>
            <a:ext cx="19596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Příkazový</a:t>
            </a:r>
            <a:r>
              <a:rPr spc="-60" dirty="0"/>
              <a:t> </a:t>
            </a:r>
            <a:r>
              <a:rPr spc="-5" dirty="0"/>
              <a:t>řádek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404" y="1661565"/>
            <a:ext cx="8168005" cy="19291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53365" indent="-253365">
              <a:lnSpc>
                <a:spcPct val="100000"/>
              </a:lnSpc>
              <a:spcBef>
                <a:spcPts val="675"/>
              </a:spcBef>
              <a:buChar char="•"/>
              <a:tabLst>
                <a:tab pos="253365" algn="l"/>
                <a:tab pos="254000" algn="l"/>
              </a:tabLst>
            </a:pPr>
            <a:r>
              <a:rPr sz="1600" dirty="0">
                <a:latin typeface="Arial"/>
                <a:cs typeface="Arial"/>
              </a:rPr>
              <a:t>pro </a:t>
            </a:r>
            <a:r>
              <a:rPr sz="1600" spc="-5" dirty="0">
                <a:latin typeface="Arial"/>
                <a:cs typeface="Arial"/>
              </a:rPr>
              <a:t>zadávání </a:t>
            </a:r>
            <a:r>
              <a:rPr sz="1600" dirty="0">
                <a:latin typeface="Arial"/>
                <a:cs typeface="Arial"/>
              </a:rPr>
              <a:t>příkazů </a:t>
            </a:r>
            <a:r>
              <a:rPr sz="1600" spc="-5" dirty="0">
                <a:latin typeface="Arial"/>
                <a:cs typeface="Arial"/>
              </a:rPr>
              <a:t>a </a:t>
            </a:r>
            <a:r>
              <a:rPr sz="1600" dirty="0">
                <a:latin typeface="Arial"/>
                <a:cs typeface="Arial"/>
              </a:rPr>
              <a:t>aliasů</a:t>
            </a:r>
            <a:endParaRPr sz="1600">
              <a:latin typeface="Arial"/>
              <a:cs typeface="Arial"/>
            </a:endParaRPr>
          </a:p>
          <a:p>
            <a:pPr marL="253365" marR="140335" indent="-253365">
              <a:lnSpc>
                <a:spcPct val="130000"/>
              </a:lnSpc>
              <a:buChar char="•"/>
              <a:tabLst>
                <a:tab pos="253365" algn="l"/>
                <a:tab pos="254000" algn="l"/>
              </a:tabLst>
            </a:pPr>
            <a:r>
              <a:rPr sz="1600" spc="-5" dirty="0">
                <a:latin typeface="Arial"/>
                <a:cs typeface="Arial"/>
              </a:rPr>
              <a:t>doplňování </a:t>
            </a:r>
            <a:r>
              <a:rPr sz="1600" dirty="0">
                <a:latin typeface="Arial"/>
                <a:cs typeface="Arial"/>
              </a:rPr>
              <a:t>parametrů </a:t>
            </a:r>
            <a:r>
              <a:rPr sz="1600" spc="-5" dirty="0">
                <a:latin typeface="Arial"/>
                <a:cs typeface="Arial"/>
              </a:rPr>
              <a:t>příkazům (např. souřadnice bodů, </a:t>
            </a:r>
            <a:r>
              <a:rPr sz="1600" dirty="0">
                <a:latin typeface="Arial"/>
                <a:cs typeface="Arial"/>
              </a:rPr>
              <a:t>poloměry kružnic, zda chcete  </a:t>
            </a:r>
            <a:r>
              <a:rPr sz="1600" spc="-5" dirty="0">
                <a:latin typeface="Arial"/>
                <a:cs typeface="Arial"/>
              </a:rPr>
              <a:t>udělat kopii apod.)</a:t>
            </a:r>
            <a:endParaRPr sz="1600">
              <a:latin typeface="Arial"/>
              <a:cs typeface="Arial"/>
            </a:endParaRPr>
          </a:p>
          <a:p>
            <a:pPr marL="253365" marR="5080" indent="-253365">
              <a:lnSpc>
                <a:spcPct val="130000"/>
              </a:lnSpc>
              <a:spcBef>
                <a:spcPts val="10"/>
              </a:spcBef>
              <a:buChar char="•"/>
              <a:tabLst>
                <a:tab pos="253365" algn="l"/>
                <a:tab pos="254000" algn="l"/>
              </a:tabLst>
            </a:pPr>
            <a:r>
              <a:rPr sz="1600" dirty="0">
                <a:latin typeface="Arial"/>
                <a:cs typeface="Arial"/>
              </a:rPr>
              <a:t>komunikace </a:t>
            </a:r>
            <a:r>
              <a:rPr sz="1600" spc="-5" dirty="0">
                <a:latin typeface="Arial"/>
                <a:cs typeface="Arial"/>
              </a:rPr>
              <a:t>z uživatelem - </a:t>
            </a:r>
            <a:r>
              <a:rPr sz="1600" dirty="0">
                <a:latin typeface="Arial"/>
                <a:cs typeface="Arial"/>
              </a:rPr>
              <a:t>příkazový </a:t>
            </a:r>
            <a:r>
              <a:rPr sz="1600" spc="-5" dirty="0">
                <a:latin typeface="Arial"/>
                <a:cs typeface="Arial"/>
              </a:rPr>
              <a:t>řádek </a:t>
            </a:r>
            <a:r>
              <a:rPr sz="1600" dirty="0">
                <a:latin typeface="Arial"/>
                <a:cs typeface="Arial"/>
              </a:rPr>
              <a:t>vždy sledujte, je </a:t>
            </a:r>
            <a:r>
              <a:rPr sz="1600" spc="-5" dirty="0">
                <a:latin typeface="Arial"/>
                <a:cs typeface="Arial"/>
              </a:rPr>
              <a:t>v češtině, a pomocí </a:t>
            </a:r>
            <a:r>
              <a:rPr sz="1600" dirty="0">
                <a:latin typeface="Arial"/>
                <a:cs typeface="Arial"/>
              </a:rPr>
              <a:t>celkem  srozumitelných </a:t>
            </a:r>
            <a:r>
              <a:rPr sz="1600" spc="-5" dirty="0">
                <a:latin typeface="Arial"/>
                <a:cs typeface="Arial"/>
              </a:rPr>
              <a:t>zpráv Vás povede při jakékoliv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činnosti.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600" spc="-5" dirty="0">
                <a:latin typeface="Arial"/>
                <a:cs typeface="Arial"/>
              </a:rPr>
              <a:t>Nový příkaz zadáváme na </a:t>
            </a:r>
            <a:r>
              <a:rPr sz="1600" dirty="0">
                <a:latin typeface="Arial"/>
                <a:cs typeface="Arial"/>
              </a:rPr>
              <a:t>výzvu </a:t>
            </a:r>
            <a:r>
              <a:rPr sz="1600" spc="-5" dirty="0">
                <a:latin typeface="Arial"/>
                <a:cs typeface="Arial"/>
              </a:rPr>
              <a:t>„Příkaz:“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(„Command:“)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7425" y="5181089"/>
            <a:ext cx="2458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dvě alternativy</a:t>
            </a:r>
            <a:r>
              <a:rPr sz="1600" b="1" spc="5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příkazů: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7424" y="5422796"/>
            <a:ext cx="118110" cy="76009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spc="-5" dirty="0">
                <a:latin typeface="Tahoma"/>
                <a:cs typeface="Tahoma"/>
              </a:rPr>
              <a:t>•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600" spc="-5" dirty="0">
                <a:latin typeface="Tahoma"/>
                <a:cs typeface="Tahoma"/>
              </a:rPr>
              <a:t>•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4610" y="5422796"/>
            <a:ext cx="2051685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600"/>
              </a:lnSpc>
              <a:spcBef>
                <a:spcPts val="100"/>
              </a:spcBef>
            </a:pPr>
            <a:r>
              <a:rPr sz="1600" spc="-5" dirty="0">
                <a:latin typeface="Tahoma"/>
                <a:cs typeface="Tahoma"/>
              </a:rPr>
              <a:t>Česky - např.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„úsečka“  Anglicky –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„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_</a:t>
            </a:r>
            <a:r>
              <a:rPr sz="1600" spc="-5" dirty="0">
                <a:latin typeface="Tahoma"/>
                <a:cs typeface="Tahoma"/>
              </a:rPr>
              <a:t>line“.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7424" y="6155840"/>
            <a:ext cx="6042025" cy="76009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Pozn.: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600" spc="-5" dirty="0">
                <a:latin typeface="Tahoma"/>
                <a:cs typeface="Tahoma"/>
              </a:rPr>
              <a:t>Při zadávání čehokoli </a:t>
            </a:r>
            <a:r>
              <a:rPr sz="1600" dirty="0">
                <a:latin typeface="Tahoma"/>
                <a:cs typeface="Tahoma"/>
              </a:rPr>
              <a:t>do příkazové </a:t>
            </a:r>
            <a:r>
              <a:rPr sz="1600" spc="-5" dirty="0">
                <a:latin typeface="Tahoma"/>
                <a:cs typeface="Tahoma"/>
              </a:rPr>
              <a:t>řádky tam </a:t>
            </a:r>
            <a:r>
              <a:rPr sz="1600" spc="-10" dirty="0">
                <a:latin typeface="Tahoma"/>
                <a:cs typeface="Tahoma"/>
              </a:rPr>
              <a:t>není třeba </a:t>
            </a:r>
            <a:r>
              <a:rPr sz="1600" spc="-5" dirty="0">
                <a:latin typeface="Tahoma"/>
                <a:cs typeface="Tahoma"/>
              </a:rPr>
              <a:t>klikat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myší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9974" y="3777996"/>
            <a:ext cx="3304032" cy="1129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5533" y="3922776"/>
            <a:ext cx="5486396" cy="1146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812" y="656335"/>
            <a:ext cx="6489065" cy="1565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0650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Povely </a:t>
            </a:r>
            <a:r>
              <a:rPr sz="1600" b="1" spc="35" dirty="0">
                <a:latin typeface="Tahoma"/>
                <a:cs typeface="Tahoma"/>
              </a:rPr>
              <a:t>z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klávesnice:</a:t>
            </a:r>
            <a:endParaRPr sz="1600">
              <a:latin typeface="Tahoma"/>
              <a:cs typeface="Tahoma"/>
            </a:endParaRPr>
          </a:p>
          <a:p>
            <a:pPr marL="120650" marR="5080">
              <a:lnSpc>
                <a:spcPts val="2890"/>
              </a:lnSpc>
              <a:spcBef>
                <a:spcPts val="250"/>
              </a:spcBef>
            </a:pPr>
            <a:r>
              <a:rPr sz="1600" spc="-5" dirty="0">
                <a:latin typeface="Tahoma"/>
                <a:cs typeface="Tahoma"/>
              </a:rPr>
              <a:t>Esc kdykoli – ukončení prováděné akce (zrušení příkazu, zrušení změn)  Enter, Mezerník na výzvu „Příkaz:“ – zopakuje poslední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příkaz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1016" y="3419346"/>
            <a:ext cx="87426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V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[] </a:t>
            </a:r>
            <a:r>
              <a:rPr sz="1600" spc="-5" dirty="0">
                <a:latin typeface="Tahoma"/>
                <a:cs typeface="Tahoma"/>
              </a:rPr>
              <a:t>možnosti </a:t>
            </a:r>
            <a:r>
              <a:rPr sz="1600" spc="-10" dirty="0">
                <a:latin typeface="Tahoma"/>
                <a:cs typeface="Tahoma"/>
              </a:rPr>
              <a:t>dalších </a:t>
            </a:r>
            <a:r>
              <a:rPr sz="1600" spc="-5" dirty="0">
                <a:latin typeface="Tahoma"/>
                <a:cs typeface="Tahoma"/>
              </a:rPr>
              <a:t>voleb </a:t>
            </a:r>
            <a:r>
              <a:rPr sz="1600" dirty="0">
                <a:latin typeface="Tahoma"/>
                <a:cs typeface="Tahoma"/>
              </a:rPr>
              <a:t>pro </a:t>
            </a:r>
            <a:r>
              <a:rPr sz="1600" spc="-5" dirty="0">
                <a:latin typeface="Tahoma"/>
                <a:cs typeface="Tahoma"/>
              </a:rPr>
              <a:t>daný příkaz – zvýrazněné </a:t>
            </a:r>
            <a:r>
              <a:rPr sz="1600" spc="-10" dirty="0">
                <a:latin typeface="Tahoma"/>
                <a:cs typeface="Tahoma"/>
              </a:rPr>
              <a:t>jedno </a:t>
            </a:r>
            <a:r>
              <a:rPr sz="1600" spc="-5" dirty="0">
                <a:latin typeface="Tahoma"/>
                <a:cs typeface="Tahoma"/>
              </a:rPr>
              <a:t>nebo více velkých písmen</a:t>
            </a:r>
            <a:r>
              <a:rPr sz="1600" spc="2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(číslic).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2552" y="5251193"/>
            <a:ext cx="71113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Výběr dané možnosti pak provedeme zadáním oněch </a:t>
            </a:r>
            <a:r>
              <a:rPr sz="1600" spc="-10" dirty="0">
                <a:latin typeface="Tahoma"/>
                <a:cs typeface="Tahoma"/>
              </a:rPr>
              <a:t>velkých </a:t>
            </a:r>
            <a:r>
              <a:rPr sz="1600" dirty="0">
                <a:latin typeface="Tahoma"/>
                <a:cs typeface="Tahoma"/>
              </a:rPr>
              <a:t>písmen </a:t>
            </a:r>
            <a:r>
              <a:rPr sz="1600" spc="-5" dirty="0">
                <a:latin typeface="Tahoma"/>
                <a:cs typeface="Tahoma"/>
              </a:rPr>
              <a:t>a</a:t>
            </a:r>
            <a:r>
              <a:rPr sz="1600" spc="11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ENTER: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4009" y="5794247"/>
            <a:ext cx="5399528" cy="952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2209" y="1508251"/>
            <a:ext cx="5443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985" algn="l"/>
              </a:tabLst>
            </a:pPr>
            <a:r>
              <a:rPr sz="1600" spc="-5" dirty="0">
                <a:latin typeface="Tahoma"/>
                <a:cs typeface="Tahoma"/>
              </a:rPr>
              <a:t>V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&lt;&gt; </a:t>
            </a:r>
            <a:r>
              <a:rPr sz="1600" spc="-5" dirty="0">
                <a:latin typeface="Tahoma"/>
                <a:cs typeface="Tahoma"/>
              </a:rPr>
              <a:t>naposled zadaná </a:t>
            </a:r>
            <a:r>
              <a:rPr sz="1600" spc="-10" dirty="0">
                <a:latin typeface="Tahoma"/>
                <a:cs typeface="Tahoma"/>
              </a:rPr>
              <a:t>hodnota </a:t>
            </a:r>
            <a:r>
              <a:rPr sz="1600" spc="-5" dirty="0">
                <a:latin typeface="Tahoma"/>
                <a:cs typeface="Tahoma"/>
              </a:rPr>
              <a:t>parametru </a:t>
            </a:r>
            <a:r>
              <a:rPr sz="1600" dirty="0">
                <a:latin typeface="Tahoma"/>
                <a:cs typeface="Tahoma"/>
              </a:rPr>
              <a:t>pro </a:t>
            </a:r>
            <a:r>
              <a:rPr sz="1600" spc="-5" dirty="0">
                <a:latin typeface="Tahoma"/>
                <a:cs typeface="Tahoma"/>
              </a:rPr>
              <a:t>daný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příkaz: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41941" y="1906523"/>
            <a:ext cx="5699756" cy="943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22209" y="3091686"/>
            <a:ext cx="71323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Pokud nabízená volba vyhovuje - ENTER, jinak normálně zadat nové</a:t>
            </a:r>
            <a:r>
              <a:rPr sz="1600" spc="1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parametry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470151"/>
            <a:ext cx="6459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Počítačová </a:t>
            </a:r>
            <a:r>
              <a:rPr spc="-5" dirty="0" err="1">
                <a:latin typeface="Tahoma"/>
                <a:cs typeface="Tahoma"/>
              </a:rPr>
              <a:t>technika</a:t>
            </a:r>
            <a:r>
              <a:rPr spc="-5" dirty="0">
                <a:latin typeface="Tahoma"/>
                <a:cs typeface="Tahoma"/>
              </a:rPr>
              <a:t> v</a:t>
            </a:r>
            <a:r>
              <a:rPr lang="sk-SK" spc="-5" dirty="0">
                <a:latin typeface="Tahoma"/>
                <a:cs typeface="Tahoma"/>
              </a:rPr>
              <a:t>o</a:t>
            </a:r>
            <a:r>
              <a:rPr spc="-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vývoji, </a:t>
            </a:r>
            <a:r>
              <a:rPr spc="-5" dirty="0">
                <a:latin typeface="Tahoma"/>
                <a:cs typeface="Tahoma"/>
              </a:rPr>
              <a:t>konstrukci </a:t>
            </a:r>
            <a:r>
              <a:rPr dirty="0">
                <a:latin typeface="Tahoma"/>
                <a:cs typeface="Tahoma"/>
              </a:rPr>
              <a:t>a</a:t>
            </a:r>
            <a:r>
              <a:rPr spc="-4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výrobě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322" y="1774341"/>
            <a:ext cx="7497445" cy="357187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spc="-5" dirty="0">
                <a:latin typeface="Tahoma"/>
                <a:cs typeface="Tahoma"/>
              </a:rPr>
              <a:t>Hraje významnou roli </a:t>
            </a:r>
            <a:r>
              <a:rPr sz="1600" dirty="0">
                <a:latin typeface="Tahoma"/>
                <a:cs typeface="Tahoma"/>
              </a:rPr>
              <a:t>při </a:t>
            </a:r>
            <a:r>
              <a:rPr sz="1600" spc="-5" dirty="0">
                <a:latin typeface="Tahoma"/>
                <a:cs typeface="Tahoma"/>
              </a:rPr>
              <a:t>vývoji </a:t>
            </a:r>
            <a:r>
              <a:rPr sz="1600" dirty="0">
                <a:latin typeface="Tahoma"/>
                <a:cs typeface="Tahoma"/>
              </a:rPr>
              <a:t>ve </a:t>
            </a:r>
            <a:r>
              <a:rPr sz="1600" spc="-10" dirty="0">
                <a:latin typeface="Tahoma"/>
                <a:cs typeface="Tahoma"/>
              </a:rPr>
              <a:t>všech </a:t>
            </a:r>
            <a:r>
              <a:rPr sz="1600" spc="-5" dirty="0">
                <a:latin typeface="Tahoma"/>
                <a:cs typeface="Tahoma"/>
              </a:rPr>
              <a:t>oblastech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techniky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600" b="1" spc="-5" dirty="0">
                <a:latin typeface="Tahoma"/>
                <a:cs typeface="Tahoma"/>
              </a:rPr>
              <a:t>Vývoj, konstrukce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=</a:t>
            </a:r>
            <a:endParaRPr sz="160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9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Tvůrčí myšlení</a:t>
            </a:r>
            <a:endParaRPr sz="160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960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1600" spc="-10" dirty="0">
                <a:latin typeface="Tahoma"/>
                <a:cs typeface="Tahoma"/>
              </a:rPr>
              <a:t>Rutinní </a:t>
            </a:r>
            <a:r>
              <a:rPr sz="1600" spc="-5" dirty="0">
                <a:latin typeface="Tahoma"/>
                <a:cs typeface="Tahoma"/>
              </a:rPr>
              <a:t>práce s definovaným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postupem</a:t>
            </a: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1680"/>
              </a:spcBef>
            </a:pPr>
            <a:r>
              <a:rPr sz="1600" spc="-5" dirty="0">
                <a:latin typeface="Tahoma"/>
                <a:cs typeface="Tahoma"/>
              </a:rPr>
              <a:t>Počítače umožňují konstruktérovy </a:t>
            </a:r>
            <a:r>
              <a:rPr sz="1600" spc="-10" dirty="0">
                <a:latin typeface="Tahoma"/>
                <a:cs typeface="Tahoma"/>
              </a:rPr>
              <a:t>se </a:t>
            </a:r>
            <a:r>
              <a:rPr sz="1600" spc="-5" dirty="0">
                <a:latin typeface="Tahoma"/>
                <a:cs typeface="Tahoma"/>
              </a:rPr>
              <a:t>soustředit na bod 1) tím, že za něj převezmou  činnosti spojené s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2)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600" spc="-5" dirty="0">
                <a:latin typeface="Tahoma"/>
                <a:cs typeface="Tahoma"/>
              </a:rPr>
              <a:t>Avšak počítačový program = prostředek, nikoli </a:t>
            </a:r>
            <a:r>
              <a:rPr sz="1600" spc="-10" dirty="0">
                <a:latin typeface="Tahoma"/>
                <a:cs typeface="Tahoma"/>
              </a:rPr>
              <a:t>cíl </a:t>
            </a:r>
            <a:r>
              <a:rPr sz="1600" spc="-5" dirty="0">
                <a:latin typeface="Tahoma"/>
                <a:cs typeface="Tahoma"/>
              </a:rPr>
              <a:t>našeho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snažení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CA </a:t>
            </a:r>
            <a:r>
              <a:rPr sz="1600" spc="-5" dirty="0">
                <a:latin typeface="Tahoma"/>
                <a:cs typeface="Tahoma"/>
              </a:rPr>
              <a:t>– Computer Aided…, počítačem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podporované…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1016" y="627379"/>
            <a:ext cx="15132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5" dirty="0">
                <a:solidFill>
                  <a:srgbClr val="3232CC"/>
                </a:solidFill>
                <a:latin typeface="Arial"/>
                <a:cs typeface="Arial"/>
              </a:rPr>
              <a:t>CA</a:t>
            </a:r>
            <a:r>
              <a:rPr sz="1600" b="1" spc="-8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technologie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272" y="1070863"/>
            <a:ext cx="2287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Souřadné</a:t>
            </a:r>
            <a:r>
              <a:rPr spc="-40" dirty="0"/>
              <a:t> </a:t>
            </a:r>
            <a:r>
              <a:rPr spc="-5" dirty="0"/>
              <a:t>systémy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4272" y="1461007"/>
            <a:ext cx="2827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ahoma"/>
                <a:cs typeface="Tahoma"/>
              </a:rPr>
              <a:t>Kartézský </a:t>
            </a:r>
            <a:r>
              <a:rPr sz="1600" b="1" spc="-5" dirty="0">
                <a:latin typeface="Tahoma"/>
                <a:cs typeface="Tahoma"/>
              </a:rPr>
              <a:t>souřadný</a:t>
            </a:r>
            <a:r>
              <a:rPr sz="1600" b="1" spc="-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systém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2" y="1779523"/>
            <a:ext cx="180911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souřadnice X, Y,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(Z)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3812" y="2109786"/>
            <a:ext cx="2899910" cy="19952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4272" y="4121300"/>
            <a:ext cx="2627630" cy="7569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b="1" spc="-5" dirty="0">
                <a:latin typeface="Tahoma"/>
                <a:cs typeface="Tahoma"/>
              </a:rPr>
              <a:t>Polární </a:t>
            </a:r>
            <a:r>
              <a:rPr sz="1600" b="1" dirty="0">
                <a:latin typeface="Tahoma"/>
                <a:cs typeface="Tahoma"/>
              </a:rPr>
              <a:t>souřadnice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Tahoma"/>
                <a:cs typeface="Tahoma"/>
              </a:rPr>
              <a:t>vzdálenost </a:t>
            </a:r>
            <a:r>
              <a:rPr sz="1600" dirty="0">
                <a:latin typeface="Tahoma"/>
                <a:cs typeface="Tahoma"/>
              </a:rPr>
              <a:t>L, </a:t>
            </a:r>
            <a:r>
              <a:rPr sz="1600" spc="-10" dirty="0">
                <a:latin typeface="Tahoma"/>
                <a:cs typeface="Tahoma"/>
              </a:rPr>
              <a:t>úhel </a:t>
            </a:r>
            <a:r>
              <a:rPr sz="1600" spc="-25" dirty="0">
                <a:latin typeface="Symbol"/>
                <a:cs typeface="Symbol"/>
              </a:rPr>
              <a:t></a:t>
            </a:r>
            <a:r>
              <a:rPr sz="1600" spc="-25" dirty="0">
                <a:latin typeface="Tahoma"/>
                <a:cs typeface="Tahoma"/>
              </a:rPr>
              <a:t>, </a:t>
            </a:r>
            <a:r>
              <a:rPr sz="1600" spc="-5" dirty="0">
                <a:latin typeface="Tahoma"/>
                <a:cs typeface="Tahoma"/>
              </a:rPr>
              <a:t>(úhel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dirty="0">
                <a:latin typeface="Symbol"/>
                <a:cs typeface="Symbol"/>
              </a:rPr>
              <a:t>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42054" y="5222160"/>
            <a:ext cx="2331167" cy="187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81962" y="2116836"/>
            <a:ext cx="1300480" cy="797560"/>
          </a:xfrm>
          <a:custGeom>
            <a:avLst/>
            <a:gdLst/>
            <a:ahLst/>
            <a:cxnLst/>
            <a:rect l="l" t="t" r="r" b="b"/>
            <a:pathLst>
              <a:path w="1300479" h="797560">
                <a:moveTo>
                  <a:pt x="62840" y="753739"/>
                </a:moveTo>
                <a:lnTo>
                  <a:pt x="45720" y="725424"/>
                </a:lnTo>
                <a:lnTo>
                  <a:pt x="0" y="797052"/>
                </a:lnTo>
                <a:lnTo>
                  <a:pt x="50292" y="793459"/>
                </a:lnTo>
                <a:lnTo>
                  <a:pt x="50292" y="763524"/>
                </a:lnTo>
                <a:lnTo>
                  <a:pt x="51816" y="760476"/>
                </a:lnTo>
                <a:lnTo>
                  <a:pt x="62840" y="753739"/>
                </a:lnTo>
                <a:close/>
              </a:path>
              <a:path w="1300479" h="797560">
                <a:moveTo>
                  <a:pt x="67846" y="762018"/>
                </a:moveTo>
                <a:lnTo>
                  <a:pt x="62840" y="753739"/>
                </a:lnTo>
                <a:lnTo>
                  <a:pt x="51816" y="760476"/>
                </a:lnTo>
                <a:lnTo>
                  <a:pt x="50292" y="763524"/>
                </a:lnTo>
                <a:lnTo>
                  <a:pt x="50292" y="766572"/>
                </a:lnTo>
                <a:lnTo>
                  <a:pt x="53340" y="769620"/>
                </a:lnTo>
                <a:lnTo>
                  <a:pt x="57912" y="768096"/>
                </a:lnTo>
                <a:lnTo>
                  <a:pt x="67846" y="762018"/>
                </a:lnTo>
                <a:close/>
              </a:path>
              <a:path w="1300479" h="797560">
                <a:moveTo>
                  <a:pt x="85344" y="790956"/>
                </a:moveTo>
                <a:lnTo>
                  <a:pt x="67846" y="762018"/>
                </a:lnTo>
                <a:lnTo>
                  <a:pt x="57912" y="768096"/>
                </a:lnTo>
                <a:lnTo>
                  <a:pt x="53340" y="769620"/>
                </a:lnTo>
                <a:lnTo>
                  <a:pt x="50292" y="766572"/>
                </a:lnTo>
                <a:lnTo>
                  <a:pt x="50292" y="793459"/>
                </a:lnTo>
                <a:lnTo>
                  <a:pt x="85344" y="790956"/>
                </a:lnTo>
                <a:close/>
              </a:path>
              <a:path w="1300479" h="797560">
                <a:moveTo>
                  <a:pt x="1299972" y="6096"/>
                </a:moveTo>
                <a:lnTo>
                  <a:pt x="1299972" y="3048"/>
                </a:lnTo>
                <a:lnTo>
                  <a:pt x="1296924" y="0"/>
                </a:lnTo>
                <a:lnTo>
                  <a:pt x="1293876" y="1524"/>
                </a:lnTo>
                <a:lnTo>
                  <a:pt x="62840" y="753739"/>
                </a:lnTo>
                <a:lnTo>
                  <a:pt x="67846" y="762018"/>
                </a:lnTo>
                <a:lnTo>
                  <a:pt x="1298448" y="9144"/>
                </a:lnTo>
                <a:lnTo>
                  <a:pt x="1299972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38706" y="2118360"/>
            <a:ext cx="1443355" cy="2740660"/>
          </a:xfrm>
          <a:custGeom>
            <a:avLst/>
            <a:gdLst/>
            <a:ahLst/>
            <a:cxnLst/>
            <a:rect l="l" t="t" r="r" b="b"/>
            <a:pathLst>
              <a:path w="1443354" h="2740660">
                <a:moveTo>
                  <a:pt x="30503" y="2670615"/>
                </a:moveTo>
                <a:lnTo>
                  <a:pt x="1524" y="2654808"/>
                </a:lnTo>
                <a:lnTo>
                  <a:pt x="0" y="2740152"/>
                </a:lnTo>
                <a:lnTo>
                  <a:pt x="24384" y="2722812"/>
                </a:lnTo>
                <a:lnTo>
                  <a:pt x="24384" y="2682240"/>
                </a:lnTo>
                <a:lnTo>
                  <a:pt x="30503" y="2670615"/>
                </a:lnTo>
                <a:close/>
              </a:path>
              <a:path w="1443354" h="2740660">
                <a:moveTo>
                  <a:pt x="39472" y="2675507"/>
                </a:moveTo>
                <a:lnTo>
                  <a:pt x="30503" y="2670615"/>
                </a:lnTo>
                <a:lnTo>
                  <a:pt x="24384" y="2682240"/>
                </a:lnTo>
                <a:lnTo>
                  <a:pt x="24384" y="2685288"/>
                </a:lnTo>
                <a:lnTo>
                  <a:pt x="25908" y="2688336"/>
                </a:lnTo>
                <a:lnTo>
                  <a:pt x="30503" y="2688324"/>
                </a:lnTo>
                <a:lnTo>
                  <a:pt x="33528" y="2686812"/>
                </a:lnTo>
                <a:lnTo>
                  <a:pt x="39472" y="2675507"/>
                </a:lnTo>
                <a:close/>
              </a:path>
              <a:path w="1443354" h="2740660">
                <a:moveTo>
                  <a:pt x="68580" y="2691384"/>
                </a:moveTo>
                <a:lnTo>
                  <a:pt x="39472" y="2675507"/>
                </a:lnTo>
                <a:lnTo>
                  <a:pt x="33528" y="2686812"/>
                </a:lnTo>
                <a:lnTo>
                  <a:pt x="30503" y="2688324"/>
                </a:lnTo>
                <a:lnTo>
                  <a:pt x="25908" y="2688336"/>
                </a:lnTo>
                <a:lnTo>
                  <a:pt x="24384" y="2685288"/>
                </a:lnTo>
                <a:lnTo>
                  <a:pt x="24384" y="2722812"/>
                </a:lnTo>
                <a:lnTo>
                  <a:pt x="68580" y="2691384"/>
                </a:lnTo>
                <a:close/>
              </a:path>
              <a:path w="1443354" h="2740660">
                <a:moveTo>
                  <a:pt x="1443228" y="6096"/>
                </a:moveTo>
                <a:lnTo>
                  <a:pt x="1443228" y="3048"/>
                </a:lnTo>
                <a:lnTo>
                  <a:pt x="1441704" y="0"/>
                </a:lnTo>
                <a:lnTo>
                  <a:pt x="1437132" y="0"/>
                </a:lnTo>
                <a:lnTo>
                  <a:pt x="1435608" y="1524"/>
                </a:lnTo>
                <a:lnTo>
                  <a:pt x="30503" y="2670615"/>
                </a:lnTo>
                <a:lnTo>
                  <a:pt x="39472" y="2675507"/>
                </a:lnTo>
                <a:lnTo>
                  <a:pt x="1443228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02411" y="1941067"/>
            <a:ext cx="31896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= GSS </a:t>
            </a:r>
            <a:r>
              <a:rPr sz="1600" spc="-5" dirty="0">
                <a:latin typeface="Tahoma"/>
                <a:cs typeface="Tahoma"/>
              </a:rPr>
              <a:t>– Globální souřadný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systém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73119" y="5118566"/>
            <a:ext cx="1044905" cy="10901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90921" y="2371344"/>
            <a:ext cx="0" cy="2263140"/>
          </a:xfrm>
          <a:custGeom>
            <a:avLst/>
            <a:gdLst/>
            <a:ahLst/>
            <a:cxnLst/>
            <a:rect l="l" t="t" r="r" b="b"/>
            <a:pathLst>
              <a:path h="2263140">
                <a:moveTo>
                  <a:pt x="0" y="0"/>
                </a:moveTo>
                <a:lnTo>
                  <a:pt x="0" y="2263139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9030" y="3502151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59">
                <a:moveTo>
                  <a:pt x="0" y="0"/>
                </a:moveTo>
                <a:lnTo>
                  <a:pt x="2842259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98869" y="3672839"/>
            <a:ext cx="285115" cy="0"/>
          </a:xfrm>
          <a:custGeom>
            <a:avLst/>
            <a:gdLst/>
            <a:ahLst/>
            <a:cxnLst/>
            <a:rect l="l" t="t" r="r" b="b"/>
            <a:pathLst>
              <a:path w="285115">
                <a:moveTo>
                  <a:pt x="0" y="0"/>
                </a:moveTo>
                <a:lnTo>
                  <a:pt x="284987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2793" y="3630167"/>
            <a:ext cx="131445" cy="85725"/>
          </a:xfrm>
          <a:custGeom>
            <a:avLst/>
            <a:gdLst/>
            <a:ahLst/>
            <a:cxnLst/>
            <a:rect l="l" t="t" r="r" b="b"/>
            <a:pathLst>
              <a:path w="131445" h="85725">
                <a:moveTo>
                  <a:pt x="0" y="85343"/>
                </a:moveTo>
                <a:lnTo>
                  <a:pt x="131063" y="42671"/>
                </a:lnTo>
                <a:lnTo>
                  <a:pt x="0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54445" y="3614928"/>
            <a:ext cx="96011" cy="96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62650" y="3628644"/>
            <a:ext cx="97536" cy="103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0233" y="2371344"/>
            <a:ext cx="0" cy="281940"/>
          </a:xfrm>
          <a:custGeom>
            <a:avLst/>
            <a:gdLst/>
            <a:ahLst/>
            <a:cxnLst/>
            <a:rect l="l" t="t" r="r" b="b"/>
            <a:pathLst>
              <a:path h="281939">
                <a:moveTo>
                  <a:pt x="0" y="281939"/>
                </a:moveTo>
                <a:lnTo>
                  <a:pt x="0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6038" y="2371344"/>
            <a:ext cx="86995" cy="129539"/>
          </a:xfrm>
          <a:custGeom>
            <a:avLst/>
            <a:gdLst/>
            <a:ahLst/>
            <a:cxnLst/>
            <a:rect l="l" t="t" r="r" b="b"/>
            <a:pathLst>
              <a:path w="86995" h="129539">
                <a:moveTo>
                  <a:pt x="86867" y="129539"/>
                </a:moveTo>
                <a:lnTo>
                  <a:pt x="44195" y="0"/>
                </a:lnTo>
                <a:lnTo>
                  <a:pt x="0" y="129539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32197" y="2452116"/>
            <a:ext cx="96011" cy="96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40402" y="2465832"/>
            <a:ext cx="92963" cy="144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06518" y="3589020"/>
            <a:ext cx="92963" cy="1447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0233" y="4351020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463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6038" y="4504944"/>
            <a:ext cx="86995" cy="129539"/>
          </a:xfrm>
          <a:custGeom>
            <a:avLst/>
            <a:gdLst/>
            <a:ahLst/>
            <a:cxnLst/>
            <a:rect l="l" t="t" r="r" b="b"/>
            <a:pathLst>
              <a:path w="86995" h="129539">
                <a:moveTo>
                  <a:pt x="0" y="0"/>
                </a:moveTo>
                <a:lnTo>
                  <a:pt x="44195" y="129539"/>
                </a:lnTo>
                <a:lnTo>
                  <a:pt x="86867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54018" y="367283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>
                <a:moveTo>
                  <a:pt x="283463" y="0"/>
                </a:moveTo>
                <a:lnTo>
                  <a:pt x="0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54018" y="3630167"/>
            <a:ext cx="129539" cy="85725"/>
          </a:xfrm>
          <a:custGeom>
            <a:avLst/>
            <a:gdLst/>
            <a:ahLst/>
            <a:cxnLst/>
            <a:rect l="l" t="t" r="r" b="b"/>
            <a:pathLst>
              <a:path w="129540" h="85725">
                <a:moveTo>
                  <a:pt x="129539" y="0"/>
                </a:moveTo>
                <a:lnTo>
                  <a:pt x="0" y="42671"/>
                </a:lnTo>
                <a:lnTo>
                  <a:pt x="129539" y="85343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22826" y="3672840"/>
            <a:ext cx="54864" cy="16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85309" y="3628644"/>
            <a:ext cx="97536" cy="103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77918" y="4491228"/>
            <a:ext cx="54864" cy="167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40402" y="4447032"/>
            <a:ext cx="92963" cy="144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26202" y="3108959"/>
            <a:ext cx="233679" cy="393700"/>
          </a:xfrm>
          <a:custGeom>
            <a:avLst/>
            <a:gdLst/>
            <a:ahLst/>
            <a:cxnLst/>
            <a:rect l="l" t="t" r="r" b="b"/>
            <a:pathLst>
              <a:path w="233679" h="393700">
                <a:moveTo>
                  <a:pt x="0" y="0"/>
                </a:moveTo>
                <a:lnTo>
                  <a:pt x="38253" y="11462"/>
                </a:lnTo>
                <a:lnTo>
                  <a:pt x="74139" y="30796"/>
                </a:lnTo>
                <a:lnTo>
                  <a:pt x="107300" y="57374"/>
                </a:lnTo>
                <a:lnTo>
                  <a:pt x="137379" y="90562"/>
                </a:lnTo>
                <a:lnTo>
                  <a:pt x="164020" y="129730"/>
                </a:lnTo>
                <a:lnTo>
                  <a:pt x="186866" y="174248"/>
                </a:lnTo>
                <a:lnTo>
                  <a:pt x="205561" y="223483"/>
                </a:lnTo>
                <a:lnTo>
                  <a:pt x="219748" y="276807"/>
                </a:lnTo>
                <a:lnTo>
                  <a:pt x="229070" y="333586"/>
                </a:lnTo>
                <a:lnTo>
                  <a:pt x="233171" y="393191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74386" y="3044952"/>
            <a:ext cx="68580" cy="129539"/>
          </a:xfrm>
          <a:custGeom>
            <a:avLst/>
            <a:gdLst/>
            <a:ahLst/>
            <a:cxnLst/>
            <a:rect l="l" t="t" r="r" b="b"/>
            <a:pathLst>
              <a:path w="68579" h="129539">
                <a:moveTo>
                  <a:pt x="68580" y="0"/>
                </a:moveTo>
                <a:lnTo>
                  <a:pt x="0" y="60960"/>
                </a:lnTo>
                <a:lnTo>
                  <a:pt x="62484" y="129540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43193" y="3057144"/>
            <a:ext cx="123444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78830" y="3009900"/>
            <a:ext cx="109728" cy="6537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03341" y="3502151"/>
            <a:ext cx="256540" cy="396240"/>
          </a:xfrm>
          <a:custGeom>
            <a:avLst/>
            <a:gdLst/>
            <a:ahLst/>
            <a:cxnLst/>
            <a:rect l="l" t="t" r="r" b="b"/>
            <a:pathLst>
              <a:path w="256540" h="396239">
                <a:moveTo>
                  <a:pt x="0" y="396239"/>
                </a:moveTo>
                <a:lnTo>
                  <a:pt x="70046" y="370177"/>
                </a:lnTo>
                <a:lnTo>
                  <a:pt x="102308" y="347641"/>
                </a:lnTo>
                <a:lnTo>
                  <a:pt x="132344" y="319382"/>
                </a:lnTo>
                <a:lnTo>
                  <a:pt x="159865" y="285861"/>
                </a:lnTo>
                <a:lnTo>
                  <a:pt x="184583" y="247538"/>
                </a:lnTo>
                <a:lnTo>
                  <a:pt x="206210" y="204873"/>
                </a:lnTo>
                <a:lnTo>
                  <a:pt x="224457" y="158326"/>
                </a:lnTo>
                <a:lnTo>
                  <a:pt x="239035" y="108358"/>
                </a:lnTo>
                <a:lnTo>
                  <a:pt x="249656" y="55429"/>
                </a:lnTo>
                <a:lnTo>
                  <a:pt x="256031" y="0"/>
                </a:lnTo>
              </a:path>
            </a:pathLst>
          </a:custGeom>
          <a:ln w="144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51526" y="3832860"/>
            <a:ext cx="67310" cy="129539"/>
          </a:xfrm>
          <a:custGeom>
            <a:avLst/>
            <a:gdLst/>
            <a:ahLst/>
            <a:cxnLst/>
            <a:rect l="l" t="t" r="r" b="b"/>
            <a:pathLst>
              <a:path w="67309" h="129539">
                <a:moveTo>
                  <a:pt x="67056" y="129540"/>
                </a:moveTo>
                <a:lnTo>
                  <a:pt x="64008" y="0"/>
                </a:lnTo>
                <a:lnTo>
                  <a:pt x="0" y="65532"/>
                </a:lnTo>
                <a:lnTo>
                  <a:pt x="67056" y="1295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28893" y="3970020"/>
            <a:ext cx="100584" cy="91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43193" y="3858767"/>
            <a:ext cx="105156" cy="2179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01205" y="3416808"/>
            <a:ext cx="170688" cy="1447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74286" y="5468112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5" h="76200">
                <a:moveTo>
                  <a:pt x="76200" y="25908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25908"/>
                </a:lnTo>
                <a:lnTo>
                  <a:pt x="76200" y="25908"/>
                </a:lnTo>
                <a:close/>
              </a:path>
              <a:path w="361315" h="76200">
                <a:moveTo>
                  <a:pt x="361188" y="51816"/>
                </a:moveTo>
                <a:lnTo>
                  <a:pt x="361188" y="25908"/>
                </a:lnTo>
                <a:lnTo>
                  <a:pt x="64008" y="25908"/>
                </a:lnTo>
                <a:lnTo>
                  <a:pt x="64008" y="51816"/>
                </a:lnTo>
                <a:lnTo>
                  <a:pt x="361188" y="51816"/>
                </a:lnTo>
                <a:close/>
              </a:path>
              <a:path w="361315" h="76200">
                <a:moveTo>
                  <a:pt x="76200" y="76200"/>
                </a:moveTo>
                <a:lnTo>
                  <a:pt x="76200" y="51816"/>
                </a:lnTo>
                <a:lnTo>
                  <a:pt x="64008" y="51816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512694" y="5395973"/>
            <a:ext cx="2165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Ikona na pracovní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ploše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287271"/>
            <a:ext cx="2413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Zadávání</a:t>
            </a:r>
            <a:r>
              <a:rPr spc="-70" dirty="0"/>
              <a:t> </a:t>
            </a:r>
            <a:r>
              <a:rPr dirty="0"/>
              <a:t>souřadnic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424" y="1597557"/>
            <a:ext cx="4406900" cy="16122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8920" indent="-236220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248920" algn="l"/>
              </a:tabLst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Číselně na příkazové</a:t>
            </a:r>
            <a:r>
              <a:rPr sz="1600" b="1" spc="3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řádce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600" spc="-5" dirty="0">
                <a:latin typeface="Arial"/>
                <a:cs typeface="Arial"/>
              </a:rPr>
              <a:t>Desetinná čísla </a:t>
            </a:r>
            <a:r>
              <a:rPr sz="1600" dirty="0">
                <a:latin typeface="Arial"/>
                <a:cs typeface="Arial"/>
              </a:rPr>
              <a:t>používají jako </a:t>
            </a:r>
            <a:r>
              <a:rPr sz="1600" spc="-5" dirty="0">
                <a:latin typeface="Arial"/>
                <a:cs typeface="Arial"/>
              </a:rPr>
              <a:t>oddělovač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tečku!!!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1162685" lvl="1" indent="-235585">
              <a:lnSpc>
                <a:spcPct val="100000"/>
              </a:lnSpc>
              <a:spcBef>
                <a:spcPts val="5"/>
              </a:spcBef>
              <a:buFont typeface="Arial"/>
              <a:buAutoNum type="alphaLcParenR"/>
              <a:tabLst>
                <a:tab pos="1163320" algn="l"/>
              </a:tabLst>
            </a:pPr>
            <a:r>
              <a:rPr sz="1600" b="1" i="1" spc="-5" dirty="0">
                <a:latin typeface="Arial"/>
                <a:cs typeface="Arial"/>
              </a:rPr>
              <a:t>Pravoúhlé</a:t>
            </a:r>
            <a:r>
              <a:rPr sz="1600" b="1" i="1" spc="-1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absolutní</a:t>
            </a:r>
            <a:endParaRPr sz="1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1600" spc="-5" dirty="0">
                <a:latin typeface="Arial"/>
                <a:cs typeface="Arial"/>
              </a:rPr>
              <a:t>Souřadnice X, </a:t>
            </a:r>
            <a:r>
              <a:rPr sz="1600" spc="-10" dirty="0">
                <a:latin typeface="Arial"/>
                <a:cs typeface="Arial"/>
              </a:rPr>
              <a:t>Y. </a:t>
            </a:r>
            <a:r>
              <a:rPr sz="1600" dirty="0">
                <a:latin typeface="Arial"/>
                <a:cs typeface="Arial"/>
              </a:rPr>
              <a:t>kladné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záporné.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1602" y="4282439"/>
            <a:ext cx="3454908" cy="920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4442" y="4677155"/>
            <a:ext cx="719455" cy="76200"/>
          </a:xfrm>
          <a:custGeom>
            <a:avLst/>
            <a:gdLst/>
            <a:ahLst/>
            <a:cxnLst/>
            <a:rect l="l" t="t" r="r" b="b"/>
            <a:pathLst>
              <a:path w="719454" h="76200">
                <a:moveTo>
                  <a:pt x="655320" y="50292"/>
                </a:moveTo>
                <a:lnTo>
                  <a:pt x="655320" y="24384"/>
                </a:lnTo>
                <a:lnTo>
                  <a:pt x="0" y="24384"/>
                </a:lnTo>
                <a:lnTo>
                  <a:pt x="0" y="50292"/>
                </a:lnTo>
                <a:lnTo>
                  <a:pt x="655320" y="50292"/>
                </a:lnTo>
                <a:close/>
              </a:path>
              <a:path w="719454" h="76200">
                <a:moveTo>
                  <a:pt x="719328" y="38100"/>
                </a:moveTo>
                <a:lnTo>
                  <a:pt x="643128" y="0"/>
                </a:lnTo>
                <a:lnTo>
                  <a:pt x="643128" y="24384"/>
                </a:lnTo>
                <a:lnTo>
                  <a:pt x="655320" y="24384"/>
                </a:lnTo>
                <a:lnTo>
                  <a:pt x="655320" y="70104"/>
                </a:lnTo>
                <a:lnTo>
                  <a:pt x="719328" y="38100"/>
                </a:lnTo>
                <a:close/>
              </a:path>
              <a:path w="719454" h="76200">
                <a:moveTo>
                  <a:pt x="655320" y="70104"/>
                </a:moveTo>
                <a:lnTo>
                  <a:pt x="655320" y="50292"/>
                </a:lnTo>
                <a:lnTo>
                  <a:pt x="643128" y="50292"/>
                </a:lnTo>
                <a:lnTo>
                  <a:pt x="643128" y="76200"/>
                </a:lnTo>
                <a:lnTo>
                  <a:pt x="655320" y="70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1600" y="3504514"/>
            <a:ext cx="3390258" cy="2332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9250" y="5939028"/>
            <a:ext cx="368935" cy="440690"/>
          </a:xfrm>
          <a:custGeom>
            <a:avLst/>
            <a:gdLst/>
            <a:ahLst/>
            <a:cxnLst/>
            <a:rect l="l" t="t" r="r" b="b"/>
            <a:pathLst>
              <a:path w="368934" h="440689">
                <a:moveTo>
                  <a:pt x="330456" y="65833"/>
                </a:moveTo>
                <a:lnTo>
                  <a:pt x="310435" y="49405"/>
                </a:lnTo>
                <a:lnTo>
                  <a:pt x="0" y="425196"/>
                </a:lnTo>
                <a:lnTo>
                  <a:pt x="18288" y="440436"/>
                </a:lnTo>
                <a:lnTo>
                  <a:pt x="330456" y="65833"/>
                </a:lnTo>
                <a:close/>
              </a:path>
              <a:path w="368934" h="440689">
                <a:moveTo>
                  <a:pt x="368808" y="0"/>
                </a:moveTo>
                <a:lnTo>
                  <a:pt x="291084" y="33528"/>
                </a:lnTo>
                <a:lnTo>
                  <a:pt x="310435" y="49405"/>
                </a:lnTo>
                <a:lnTo>
                  <a:pt x="318516" y="39624"/>
                </a:lnTo>
                <a:lnTo>
                  <a:pt x="338328" y="56388"/>
                </a:lnTo>
                <a:lnTo>
                  <a:pt x="338328" y="72292"/>
                </a:lnTo>
                <a:lnTo>
                  <a:pt x="350520" y="82296"/>
                </a:lnTo>
                <a:lnTo>
                  <a:pt x="368808" y="0"/>
                </a:lnTo>
                <a:close/>
              </a:path>
              <a:path w="368934" h="440689">
                <a:moveTo>
                  <a:pt x="338328" y="56388"/>
                </a:moveTo>
                <a:lnTo>
                  <a:pt x="318516" y="39624"/>
                </a:lnTo>
                <a:lnTo>
                  <a:pt x="310435" y="49405"/>
                </a:lnTo>
                <a:lnTo>
                  <a:pt x="330456" y="65833"/>
                </a:lnTo>
                <a:lnTo>
                  <a:pt x="338328" y="56388"/>
                </a:lnTo>
                <a:close/>
              </a:path>
              <a:path w="368934" h="440689">
                <a:moveTo>
                  <a:pt x="338328" y="72292"/>
                </a:moveTo>
                <a:lnTo>
                  <a:pt x="338328" y="56388"/>
                </a:lnTo>
                <a:lnTo>
                  <a:pt x="330456" y="65833"/>
                </a:lnTo>
                <a:lnTo>
                  <a:pt x="338328" y="72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12694" y="6476489"/>
            <a:ext cx="13608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= počátek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GSS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3352800" cy="1273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51585">
              <a:lnSpc>
                <a:spcPct val="100000"/>
              </a:lnSpc>
              <a:spcBef>
                <a:spcPts val="1375"/>
              </a:spcBef>
            </a:pPr>
            <a:r>
              <a:rPr sz="1600" spc="-5" dirty="0">
                <a:latin typeface="Arial"/>
                <a:cs typeface="Arial"/>
              </a:rPr>
              <a:t>b</a:t>
            </a:r>
            <a:r>
              <a:rPr sz="1600" b="1" i="1" spc="-5" dirty="0">
                <a:latin typeface="Arial"/>
                <a:cs typeface="Arial"/>
              </a:rPr>
              <a:t>) Polární absolutní</a:t>
            </a:r>
            <a:endParaRPr sz="1600">
              <a:latin typeface="Arial"/>
              <a:cs typeface="Arial"/>
            </a:endParaRPr>
          </a:p>
          <a:p>
            <a:pPr marL="1251585">
              <a:lnSpc>
                <a:spcPct val="100000"/>
              </a:lnSpc>
              <a:spcBef>
                <a:spcPts val="625"/>
              </a:spcBef>
            </a:pPr>
            <a:r>
              <a:rPr sz="1600" spc="-5" dirty="0">
                <a:latin typeface="Arial"/>
                <a:cs typeface="Arial"/>
              </a:rPr>
              <a:t>L &lt; </a:t>
            </a:r>
            <a:r>
              <a:rPr sz="1600" spc="-25" dirty="0">
                <a:latin typeface="Symbol"/>
                <a:cs typeface="Symbol"/>
              </a:rPr>
              <a:t></a:t>
            </a:r>
            <a:r>
              <a:rPr sz="1600" spc="-25" dirty="0">
                <a:latin typeface="Arial"/>
                <a:cs typeface="Arial"/>
              </a:rPr>
              <a:t>. </a:t>
            </a:r>
            <a:r>
              <a:rPr sz="1600" spc="-5" dirty="0">
                <a:latin typeface="Arial"/>
                <a:cs typeface="Arial"/>
              </a:rPr>
              <a:t>Kladné i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záporné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53490" y="2904744"/>
            <a:ext cx="585470" cy="513715"/>
          </a:xfrm>
          <a:custGeom>
            <a:avLst/>
            <a:gdLst/>
            <a:ahLst/>
            <a:cxnLst/>
            <a:rect l="l" t="t" r="r" b="b"/>
            <a:pathLst>
              <a:path w="585470" h="513714">
                <a:moveTo>
                  <a:pt x="535264" y="452754"/>
                </a:moveTo>
                <a:lnTo>
                  <a:pt x="16764" y="0"/>
                </a:lnTo>
                <a:lnTo>
                  <a:pt x="0" y="19812"/>
                </a:lnTo>
                <a:lnTo>
                  <a:pt x="518740" y="471280"/>
                </a:lnTo>
                <a:lnTo>
                  <a:pt x="535264" y="452754"/>
                </a:lnTo>
                <a:close/>
              </a:path>
              <a:path w="585470" h="513714">
                <a:moveTo>
                  <a:pt x="545592" y="502781"/>
                </a:moveTo>
                <a:lnTo>
                  <a:pt x="545592" y="461772"/>
                </a:lnTo>
                <a:lnTo>
                  <a:pt x="528828" y="480060"/>
                </a:lnTo>
                <a:lnTo>
                  <a:pt x="518740" y="471280"/>
                </a:lnTo>
                <a:lnTo>
                  <a:pt x="501396" y="490728"/>
                </a:lnTo>
                <a:lnTo>
                  <a:pt x="545592" y="502781"/>
                </a:lnTo>
                <a:close/>
              </a:path>
              <a:path w="585470" h="513714">
                <a:moveTo>
                  <a:pt x="545592" y="461772"/>
                </a:moveTo>
                <a:lnTo>
                  <a:pt x="535264" y="452754"/>
                </a:lnTo>
                <a:lnTo>
                  <a:pt x="518740" y="471280"/>
                </a:lnTo>
                <a:lnTo>
                  <a:pt x="528828" y="480060"/>
                </a:lnTo>
                <a:lnTo>
                  <a:pt x="545592" y="461772"/>
                </a:lnTo>
                <a:close/>
              </a:path>
              <a:path w="585470" h="513714">
                <a:moveTo>
                  <a:pt x="585216" y="513588"/>
                </a:moveTo>
                <a:lnTo>
                  <a:pt x="551688" y="434340"/>
                </a:lnTo>
                <a:lnTo>
                  <a:pt x="535264" y="452754"/>
                </a:lnTo>
                <a:lnTo>
                  <a:pt x="545592" y="461772"/>
                </a:lnTo>
                <a:lnTo>
                  <a:pt x="545592" y="502781"/>
                </a:lnTo>
                <a:lnTo>
                  <a:pt x="585216" y="513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2894" y="2122932"/>
            <a:ext cx="3457955" cy="588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20289" y="3371088"/>
            <a:ext cx="0" cy="2397760"/>
          </a:xfrm>
          <a:custGeom>
            <a:avLst/>
            <a:gdLst/>
            <a:ahLst/>
            <a:cxnLst/>
            <a:rect l="l" t="t" r="r" b="b"/>
            <a:pathLst>
              <a:path h="2397760">
                <a:moveTo>
                  <a:pt x="0" y="0"/>
                </a:moveTo>
                <a:lnTo>
                  <a:pt x="0" y="2397251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8850" y="5675376"/>
            <a:ext cx="2399030" cy="0"/>
          </a:xfrm>
          <a:custGeom>
            <a:avLst/>
            <a:gdLst/>
            <a:ahLst/>
            <a:cxnLst/>
            <a:rect l="l" t="t" r="r" b="b"/>
            <a:pathLst>
              <a:path w="2399029">
                <a:moveTo>
                  <a:pt x="0" y="0"/>
                </a:moveTo>
                <a:lnTo>
                  <a:pt x="2398775" y="0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6158" y="5177028"/>
            <a:ext cx="117348" cy="117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97502" y="590550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23" y="0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22469" y="5870447"/>
            <a:ext cx="105410" cy="71755"/>
          </a:xfrm>
          <a:custGeom>
            <a:avLst/>
            <a:gdLst/>
            <a:ahLst/>
            <a:cxnLst/>
            <a:rect l="l" t="t" r="r" b="b"/>
            <a:pathLst>
              <a:path w="105409" h="71754">
                <a:moveTo>
                  <a:pt x="0" y="71627"/>
                </a:moveTo>
                <a:lnTo>
                  <a:pt x="105155" y="35051"/>
                </a:lnTo>
                <a:lnTo>
                  <a:pt x="0" y="0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51197" y="5868923"/>
            <a:ext cx="79247" cy="85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6657" y="3393947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231647"/>
                </a:moveTo>
                <a:lnTo>
                  <a:pt x="0" y="0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81606" y="3393947"/>
            <a:ext cx="70485" cy="106680"/>
          </a:xfrm>
          <a:custGeom>
            <a:avLst/>
            <a:gdLst/>
            <a:ahLst/>
            <a:cxnLst/>
            <a:rect l="l" t="t" r="r" b="b"/>
            <a:pathLst>
              <a:path w="70485" h="106679">
                <a:moveTo>
                  <a:pt x="70103" y="106679"/>
                </a:moveTo>
                <a:lnTo>
                  <a:pt x="35051" y="0"/>
                </a:lnTo>
                <a:lnTo>
                  <a:pt x="0" y="106679"/>
                </a:lnTo>
              </a:path>
            </a:pathLst>
          </a:custGeom>
          <a:ln w="11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00250" y="3473196"/>
            <a:ext cx="77723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28850" y="5215127"/>
            <a:ext cx="784860" cy="553720"/>
          </a:xfrm>
          <a:custGeom>
            <a:avLst/>
            <a:gdLst/>
            <a:ahLst/>
            <a:cxnLst/>
            <a:rect l="l" t="t" r="r" b="b"/>
            <a:pathLst>
              <a:path w="784860" h="553720">
                <a:moveTo>
                  <a:pt x="0" y="0"/>
                </a:moveTo>
                <a:lnTo>
                  <a:pt x="784859" y="0"/>
                </a:lnTo>
                <a:lnTo>
                  <a:pt x="784859" y="553211"/>
                </a:lnTo>
              </a:path>
            </a:pathLst>
          </a:custGeom>
          <a:ln w="11721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72462" y="5721096"/>
            <a:ext cx="85343" cy="356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43606" y="5823203"/>
            <a:ext cx="118872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3709" y="3832859"/>
            <a:ext cx="922019" cy="1382395"/>
          </a:xfrm>
          <a:custGeom>
            <a:avLst/>
            <a:gdLst/>
            <a:ahLst/>
            <a:cxnLst/>
            <a:rect l="l" t="t" r="r" b="b"/>
            <a:pathLst>
              <a:path w="922020" h="1382395">
                <a:moveTo>
                  <a:pt x="0" y="1382267"/>
                </a:moveTo>
                <a:lnTo>
                  <a:pt x="922019" y="0"/>
                </a:lnTo>
              </a:path>
            </a:pathLst>
          </a:custGeom>
          <a:ln w="195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15818" y="5283708"/>
            <a:ext cx="108204" cy="1173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3454" y="3649979"/>
            <a:ext cx="86867" cy="1173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75226" y="3925823"/>
            <a:ext cx="2081783" cy="1173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63033" y="4120896"/>
            <a:ext cx="140207" cy="11582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62678" y="4152900"/>
            <a:ext cx="170687" cy="108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50130" y="4152900"/>
            <a:ext cx="117348" cy="117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75226" y="4347971"/>
            <a:ext cx="128015" cy="1158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74869" y="4347971"/>
            <a:ext cx="73152" cy="11734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60214" y="4369308"/>
            <a:ext cx="76199" cy="7772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97374" y="4329684"/>
            <a:ext cx="86867" cy="1767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49474" y="5356859"/>
            <a:ext cx="157480" cy="277495"/>
          </a:xfrm>
          <a:custGeom>
            <a:avLst/>
            <a:gdLst/>
            <a:ahLst/>
            <a:cxnLst/>
            <a:rect l="l" t="t" r="r" b="b"/>
            <a:pathLst>
              <a:path w="157479" h="277495">
                <a:moveTo>
                  <a:pt x="0" y="0"/>
                </a:moveTo>
                <a:lnTo>
                  <a:pt x="37406" y="15044"/>
                </a:lnTo>
                <a:lnTo>
                  <a:pt x="70841" y="39926"/>
                </a:lnTo>
                <a:lnTo>
                  <a:pt x="99690" y="73658"/>
                </a:lnTo>
                <a:lnTo>
                  <a:pt x="123341" y="115255"/>
                </a:lnTo>
                <a:lnTo>
                  <a:pt x="141181" y="163730"/>
                </a:lnTo>
                <a:lnTo>
                  <a:pt x="152595" y="218096"/>
                </a:lnTo>
                <a:lnTo>
                  <a:pt x="156971" y="277367"/>
                </a:lnTo>
              </a:path>
            </a:pathLst>
          </a:custGeom>
          <a:ln w="1172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6802" y="5305044"/>
            <a:ext cx="58419" cy="105410"/>
          </a:xfrm>
          <a:custGeom>
            <a:avLst/>
            <a:gdLst/>
            <a:ahLst/>
            <a:cxnLst/>
            <a:rect l="l" t="t" r="r" b="b"/>
            <a:pathLst>
              <a:path w="58420" h="105410">
                <a:moveTo>
                  <a:pt x="57912" y="0"/>
                </a:moveTo>
                <a:lnTo>
                  <a:pt x="0" y="48768"/>
                </a:lnTo>
                <a:lnTo>
                  <a:pt x="47244" y="105156"/>
                </a:lnTo>
                <a:lnTo>
                  <a:pt x="579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54630" y="5622036"/>
            <a:ext cx="105410" cy="53340"/>
          </a:xfrm>
          <a:custGeom>
            <a:avLst/>
            <a:gdLst/>
            <a:ahLst/>
            <a:cxnLst/>
            <a:rect l="l" t="t" r="r" b="b"/>
            <a:pathLst>
              <a:path w="105410" h="53339">
                <a:moveTo>
                  <a:pt x="105156" y="3048"/>
                </a:moveTo>
                <a:lnTo>
                  <a:pt x="0" y="0"/>
                </a:lnTo>
                <a:lnTo>
                  <a:pt x="50292" y="53340"/>
                </a:lnTo>
                <a:lnTo>
                  <a:pt x="105156" y="30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29306" y="5321808"/>
            <a:ext cx="97535" cy="53035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49245" y="3864864"/>
            <a:ext cx="1559560" cy="1778635"/>
          </a:xfrm>
          <a:custGeom>
            <a:avLst/>
            <a:gdLst/>
            <a:ahLst/>
            <a:cxnLst/>
            <a:rect l="l" t="t" r="r" b="b"/>
            <a:pathLst>
              <a:path w="1559560" h="1778635">
                <a:moveTo>
                  <a:pt x="0" y="1778507"/>
                </a:moveTo>
                <a:lnTo>
                  <a:pt x="1559051" y="0"/>
                </a:lnTo>
              </a:path>
            </a:pathLst>
          </a:custGeom>
          <a:ln w="1172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15718" y="5602224"/>
            <a:ext cx="79375" cy="73660"/>
          </a:xfrm>
          <a:custGeom>
            <a:avLst/>
            <a:gdLst/>
            <a:ahLst/>
            <a:cxnLst/>
            <a:rect l="l" t="t" r="r" b="b"/>
            <a:pathLst>
              <a:path w="79375" h="73660">
                <a:moveTo>
                  <a:pt x="79248" y="68580"/>
                </a:moveTo>
                <a:lnTo>
                  <a:pt x="0" y="0"/>
                </a:lnTo>
                <a:lnTo>
                  <a:pt x="4572" y="73152"/>
                </a:lnTo>
                <a:lnTo>
                  <a:pt x="79248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61054" y="3832860"/>
            <a:ext cx="79375" cy="73660"/>
          </a:xfrm>
          <a:custGeom>
            <a:avLst/>
            <a:gdLst/>
            <a:ahLst/>
            <a:cxnLst/>
            <a:rect l="l" t="t" r="r" b="b"/>
            <a:pathLst>
              <a:path w="79375" h="73660">
                <a:moveTo>
                  <a:pt x="79248" y="73152"/>
                </a:moveTo>
                <a:lnTo>
                  <a:pt x="74676" y="0"/>
                </a:lnTo>
                <a:lnTo>
                  <a:pt x="0" y="4572"/>
                </a:lnTo>
                <a:lnTo>
                  <a:pt x="79248" y="731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9138" y="4546091"/>
            <a:ext cx="73152" cy="3520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05734" y="2226564"/>
            <a:ext cx="433070" cy="76200"/>
          </a:xfrm>
          <a:custGeom>
            <a:avLst/>
            <a:gdLst/>
            <a:ahLst/>
            <a:cxnLst/>
            <a:rect l="l" t="t" r="r" b="b"/>
            <a:pathLst>
              <a:path w="433070" h="76200">
                <a:moveTo>
                  <a:pt x="77724" y="0"/>
                </a:moveTo>
                <a:lnTo>
                  <a:pt x="0" y="38100"/>
                </a:lnTo>
                <a:lnTo>
                  <a:pt x="64008" y="70104"/>
                </a:lnTo>
                <a:lnTo>
                  <a:pt x="64008" y="25908"/>
                </a:lnTo>
                <a:lnTo>
                  <a:pt x="77204" y="25962"/>
                </a:lnTo>
                <a:lnTo>
                  <a:pt x="77724" y="0"/>
                </a:lnTo>
                <a:close/>
              </a:path>
              <a:path w="433070" h="76200">
                <a:moveTo>
                  <a:pt x="77204" y="25962"/>
                </a:moveTo>
                <a:lnTo>
                  <a:pt x="64008" y="25908"/>
                </a:lnTo>
                <a:lnTo>
                  <a:pt x="64008" y="51816"/>
                </a:lnTo>
                <a:lnTo>
                  <a:pt x="76686" y="51868"/>
                </a:lnTo>
                <a:lnTo>
                  <a:pt x="77204" y="25962"/>
                </a:lnTo>
                <a:close/>
              </a:path>
              <a:path w="433070" h="76200">
                <a:moveTo>
                  <a:pt x="76686" y="51868"/>
                </a:moveTo>
                <a:lnTo>
                  <a:pt x="64008" y="51816"/>
                </a:lnTo>
                <a:lnTo>
                  <a:pt x="64008" y="70104"/>
                </a:lnTo>
                <a:lnTo>
                  <a:pt x="76200" y="76200"/>
                </a:lnTo>
                <a:lnTo>
                  <a:pt x="76686" y="51868"/>
                </a:lnTo>
                <a:close/>
              </a:path>
              <a:path w="433070" h="76200">
                <a:moveTo>
                  <a:pt x="432816" y="53340"/>
                </a:moveTo>
                <a:lnTo>
                  <a:pt x="432816" y="27432"/>
                </a:lnTo>
                <a:lnTo>
                  <a:pt x="77204" y="25962"/>
                </a:lnTo>
                <a:lnTo>
                  <a:pt x="76686" y="51868"/>
                </a:lnTo>
                <a:lnTo>
                  <a:pt x="432816" y="533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05734" y="2409444"/>
            <a:ext cx="437515" cy="227329"/>
          </a:xfrm>
          <a:custGeom>
            <a:avLst/>
            <a:gdLst/>
            <a:ahLst/>
            <a:cxnLst/>
            <a:rect l="l" t="t" r="r" b="b"/>
            <a:pathLst>
              <a:path w="437514" h="227330">
                <a:moveTo>
                  <a:pt x="85344" y="0"/>
                </a:moveTo>
                <a:lnTo>
                  <a:pt x="0" y="0"/>
                </a:lnTo>
                <a:lnTo>
                  <a:pt x="51816" y="68580"/>
                </a:lnTo>
                <a:lnTo>
                  <a:pt x="51816" y="39624"/>
                </a:lnTo>
                <a:lnTo>
                  <a:pt x="62484" y="16764"/>
                </a:lnTo>
                <a:lnTo>
                  <a:pt x="74267" y="22655"/>
                </a:lnTo>
                <a:lnTo>
                  <a:pt x="85344" y="0"/>
                </a:lnTo>
                <a:close/>
              </a:path>
              <a:path w="437514" h="227330">
                <a:moveTo>
                  <a:pt x="74267" y="22655"/>
                </a:moveTo>
                <a:lnTo>
                  <a:pt x="62484" y="16764"/>
                </a:lnTo>
                <a:lnTo>
                  <a:pt x="51816" y="39624"/>
                </a:lnTo>
                <a:lnTo>
                  <a:pt x="63191" y="45311"/>
                </a:lnTo>
                <a:lnTo>
                  <a:pt x="74267" y="22655"/>
                </a:lnTo>
                <a:close/>
              </a:path>
              <a:path w="437514" h="227330">
                <a:moveTo>
                  <a:pt x="63191" y="45311"/>
                </a:moveTo>
                <a:lnTo>
                  <a:pt x="51816" y="39624"/>
                </a:lnTo>
                <a:lnTo>
                  <a:pt x="51816" y="68580"/>
                </a:lnTo>
                <a:lnTo>
                  <a:pt x="63191" y="45311"/>
                </a:lnTo>
                <a:close/>
              </a:path>
              <a:path w="437514" h="227330">
                <a:moveTo>
                  <a:pt x="437388" y="204216"/>
                </a:moveTo>
                <a:lnTo>
                  <a:pt x="74267" y="22655"/>
                </a:lnTo>
                <a:lnTo>
                  <a:pt x="63191" y="45311"/>
                </a:lnTo>
                <a:lnTo>
                  <a:pt x="426720" y="227076"/>
                </a:lnTo>
                <a:lnTo>
                  <a:pt x="437388" y="204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288923" y="2082799"/>
            <a:ext cx="1503680" cy="703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(pravoúhlé!!!)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600" spc="-5" dirty="0">
                <a:latin typeface="Tahoma"/>
                <a:cs typeface="Tahoma"/>
              </a:rPr>
              <a:t>Polární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absolutní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84781" y="6043673"/>
            <a:ext cx="1612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Moc </a:t>
            </a:r>
            <a:r>
              <a:rPr sz="1600" spc="-10" dirty="0">
                <a:latin typeface="Tahoma"/>
                <a:cs typeface="Tahoma"/>
              </a:rPr>
              <a:t>se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nepoužívá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8354695" cy="1902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51585">
              <a:lnSpc>
                <a:spcPct val="100000"/>
              </a:lnSpc>
              <a:spcBef>
                <a:spcPts val="1375"/>
              </a:spcBef>
            </a:pPr>
            <a:r>
              <a:rPr sz="1600" dirty="0">
                <a:latin typeface="Arial"/>
                <a:cs typeface="Arial"/>
              </a:rPr>
              <a:t>c</a:t>
            </a:r>
            <a:r>
              <a:rPr sz="1600" b="1" i="1" dirty="0">
                <a:latin typeface="Arial"/>
                <a:cs typeface="Arial"/>
              </a:rPr>
              <a:t>) </a:t>
            </a:r>
            <a:r>
              <a:rPr sz="1600" b="1" i="1" spc="-5" dirty="0">
                <a:latin typeface="Arial"/>
                <a:cs typeface="Arial"/>
              </a:rPr>
              <a:t>Pravoúhlé</a:t>
            </a:r>
            <a:r>
              <a:rPr sz="1600" b="1" i="1" spc="-15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relativní</a:t>
            </a:r>
            <a:endParaRPr sz="1600">
              <a:latin typeface="Arial"/>
              <a:cs typeface="Arial"/>
            </a:endParaRPr>
          </a:p>
          <a:p>
            <a:pPr marL="1251585" marR="5080" indent="-635">
              <a:lnSpc>
                <a:spcPct val="13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= poslední předtím zadaný bod (v př. </a:t>
            </a:r>
            <a:r>
              <a:rPr sz="1600" dirty="0">
                <a:latin typeface="Arial"/>
                <a:cs typeface="Arial"/>
              </a:rPr>
              <a:t>níže </a:t>
            </a:r>
            <a:r>
              <a:rPr sz="1600" spc="-5" dirty="0">
                <a:latin typeface="Arial"/>
                <a:cs typeface="Arial"/>
              </a:rPr>
              <a:t>bod -2,1) </a:t>
            </a:r>
            <a:r>
              <a:rPr sz="1600" dirty="0">
                <a:latin typeface="Arial"/>
                <a:cs typeface="Arial"/>
              </a:rPr>
              <a:t>se stává </a:t>
            </a:r>
            <a:r>
              <a:rPr sz="1600" spc="-5" dirty="0">
                <a:latin typeface="Arial"/>
                <a:cs typeface="Arial"/>
              </a:rPr>
              <a:t>počátkem nového  lokálního SS, který platí </a:t>
            </a:r>
            <a:r>
              <a:rPr sz="1600" dirty="0">
                <a:latin typeface="Arial"/>
                <a:cs typeface="Arial"/>
              </a:rPr>
              <a:t>jen </a:t>
            </a:r>
            <a:r>
              <a:rPr sz="1600" spc="-5" dirty="0">
                <a:latin typeface="Arial"/>
                <a:cs typeface="Arial"/>
              </a:rPr>
              <a:t>pro </a:t>
            </a:r>
            <a:r>
              <a:rPr sz="1600" dirty="0">
                <a:latin typeface="Arial"/>
                <a:cs typeface="Arial"/>
              </a:rPr>
              <a:t>zadání </a:t>
            </a:r>
            <a:r>
              <a:rPr sz="1600" spc="-5" dirty="0">
                <a:latin typeface="Arial"/>
                <a:cs typeface="Arial"/>
              </a:rPr>
              <a:t>aktuálního jednoho bodu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!!!</a:t>
            </a:r>
            <a:endParaRPr sz="1600">
              <a:latin typeface="Arial"/>
              <a:cs typeface="Arial"/>
            </a:endParaRPr>
          </a:p>
          <a:p>
            <a:pPr marL="1251585">
              <a:lnSpc>
                <a:spcPct val="100000"/>
              </a:lnSpc>
              <a:spcBef>
                <a:spcPts val="575"/>
              </a:spcBef>
            </a:pPr>
            <a:r>
              <a:rPr sz="1600" spc="-5" dirty="0">
                <a:latin typeface="Arial"/>
                <a:cs typeface="Arial"/>
              </a:rPr>
              <a:t>uvozeny znakem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@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28010" y="6082284"/>
            <a:ext cx="582295" cy="303530"/>
          </a:xfrm>
          <a:custGeom>
            <a:avLst/>
            <a:gdLst/>
            <a:ahLst/>
            <a:cxnLst/>
            <a:rect l="l" t="t" r="r" b="b"/>
            <a:pathLst>
              <a:path w="582295" h="303529">
                <a:moveTo>
                  <a:pt x="519398" y="46672"/>
                </a:moveTo>
                <a:lnTo>
                  <a:pt x="508121" y="24119"/>
                </a:lnTo>
                <a:lnTo>
                  <a:pt x="0" y="280416"/>
                </a:lnTo>
                <a:lnTo>
                  <a:pt x="10668" y="303276"/>
                </a:lnTo>
                <a:lnTo>
                  <a:pt x="519398" y="46672"/>
                </a:lnTo>
                <a:close/>
              </a:path>
              <a:path w="582295" h="303529">
                <a:moveTo>
                  <a:pt x="582168" y="0"/>
                </a:moveTo>
                <a:lnTo>
                  <a:pt x="496824" y="1524"/>
                </a:lnTo>
                <a:lnTo>
                  <a:pt x="508121" y="24119"/>
                </a:lnTo>
                <a:lnTo>
                  <a:pt x="519684" y="18288"/>
                </a:lnTo>
                <a:lnTo>
                  <a:pt x="530352" y="41148"/>
                </a:lnTo>
                <a:lnTo>
                  <a:pt x="530352" y="68580"/>
                </a:lnTo>
                <a:lnTo>
                  <a:pt x="582168" y="0"/>
                </a:lnTo>
                <a:close/>
              </a:path>
              <a:path w="582295" h="303529">
                <a:moveTo>
                  <a:pt x="530352" y="41148"/>
                </a:moveTo>
                <a:lnTo>
                  <a:pt x="519684" y="18288"/>
                </a:lnTo>
                <a:lnTo>
                  <a:pt x="508121" y="24119"/>
                </a:lnTo>
                <a:lnTo>
                  <a:pt x="519398" y="46672"/>
                </a:lnTo>
                <a:lnTo>
                  <a:pt x="530352" y="41148"/>
                </a:lnTo>
                <a:close/>
              </a:path>
              <a:path w="582295" h="303529">
                <a:moveTo>
                  <a:pt x="530352" y="68580"/>
                </a:moveTo>
                <a:lnTo>
                  <a:pt x="530352" y="41148"/>
                </a:lnTo>
                <a:lnTo>
                  <a:pt x="519398" y="46672"/>
                </a:lnTo>
                <a:lnTo>
                  <a:pt x="530352" y="68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8010" y="6082284"/>
            <a:ext cx="3599687" cy="600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5897" y="2866644"/>
            <a:ext cx="0" cy="2402205"/>
          </a:xfrm>
          <a:custGeom>
            <a:avLst/>
            <a:gdLst/>
            <a:ahLst/>
            <a:cxnLst/>
            <a:rect l="l" t="t" r="r" b="b"/>
            <a:pathLst>
              <a:path h="2402204">
                <a:moveTo>
                  <a:pt x="0" y="0"/>
                </a:moveTo>
                <a:lnTo>
                  <a:pt x="0" y="2401823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52934" y="5177027"/>
            <a:ext cx="2409825" cy="0"/>
          </a:xfrm>
          <a:custGeom>
            <a:avLst/>
            <a:gdLst/>
            <a:ahLst/>
            <a:cxnLst/>
            <a:rect l="l" t="t" r="r" b="b"/>
            <a:pathLst>
              <a:path w="2409825">
                <a:moveTo>
                  <a:pt x="0" y="0"/>
                </a:moveTo>
                <a:lnTo>
                  <a:pt x="2409443" y="0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50242" y="4677155"/>
            <a:ext cx="118872" cy="117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0730" y="540715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57221" y="5372100"/>
            <a:ext cx="105410" cy="70485"/>
          </a:xfrm>
          <a:custGeom>
            <a:avLst/>
            <a:gdLst/>
            <a:ahLst/>
            <a:cxnLst/>
            <a:rect l="l" t="t" r="r" b="b"/>
            <a:pathLst>
              <a:path w="105410" h="70485">
                <a:moveTo>
                  <a:pt x="0" y="70103"/>
                </a:moveTo>
                <a:lnTo>
                  <a:pt x="105155" y="35051"/>
                </a:lnTo>
                <a:lnTo>
                  <a:pt x="0" y="0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84426" y="5370576"/>
            <a:ext cx="79247" cy="85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2265" y="2891027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230123"/>
                </a:moveTo>
                <a:lnTo>
                  <a:pt x="0" y="0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07214" y="2891027"/>
            <a:ext cx="70485" cy="105410"/>
          </a:xfrm>
          <a:custGeom>
            <a:avLst/>
            <a:gdLst/>
            <a:ahLst/>
            <a:cxnLst/>
            <a:rect l="l" t="t" r="r" b="b"/>
            <a:pathLst>
              <a:path w="70485" h="105410">
                <a:moveTo>
                  <a:pt x="70103" y="105155"/>
                </a:moveTo>
                <a:lnTo>
                  <a:pt x="35051" y="0"/>
                </a:lnTo>
                <a:lnTo>
                  <a:pt x="0" y="105155"/>
                </a:lnTo>
              </a:path>
            </a:pathLst>
          </a:custGeom>
          <a:ln w="11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4334" y="2968751"/>
            <a:ext cx="77723" cy="118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2934" y="4715255"/>
            <a:ext cx="788035" cy="553720"/>
          </a:xfrm>
          <a:custGeom>
            <a:avLst/>
            <a:gdLst/>
            <a:ahLst/>
            <a:cxnLst/>
            <a:rect l="l" t="t" r="r" b="b"/>
            <a:pathLst>
              <a:path w="788035" h="553720">
                <a:moveTo>
                  <a:pt x="0" y="0"/>
                </a:moveTo>
                <a:lnTo>
                  <a:pt x="787907" y="0"/>
                </a:lnTo>
                <a:lnTo>
                  <a:pt x="787907" y="553211"/>
                </a:lnTo>
              </a:path>
            </a:pathLst>
          </a:custGeom>
          <a:ln w="11766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67433" y="3328415"/>
            <a:ext cx="0" cy="1755775"/>
          </a:xfrm>
          <a:custGeom>
            <a:avLst/>
            <a:gdLst/>
            <a:ahLst/>
            <a:cxnLst/>
            <a:rect l="l" t="t" r="r" b="b"/>
            <a:pathLst>
              <a:path h="1755775">
                <a:moveTo>
                  <a:pt x="0" y="0"/>
                </a:moveTo>
                <a:lnTo>
                  <a:pt x="0" y="1755647"/>
                </a:lnTo>
              </a:path>
            </a:pathLst>
          </a:custGeom>
          <a:ln w="1176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6546" y="5221223"/>
            <a:ext cx="85343" cy="356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70509" y="3328415"/>
            <a:ext cx="1297305" cy="0"/>
          </a:xfrm>
          <a:custGeom>
            <a:avLst/>
            <a:gdLst/>
            <a:ahLst/>
            <a:cxnLst/>
            <a:rect l="l" t="t" r="r" b="b"/>
            <a:pathLst>
              <a:path w="1297304">
                <a:moveTo>
                  <a:pt x="0" y="0"/>
                </a:moveTo>
                <a:lnTo>
                  <a:pt x="1296923" y="0"/>
                </a:lnTo>
              </a:path>
            </a:pathLst>
          </a:custGeom>
          <a:ln w="1176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2262" y="5324855"/>
            <a:ext cx="120396" cy="1051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15746" y="4745735"/>
            <a:ext cx="94487" cy="109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4806" y="4770120"/>
            <a:ext cx="79247" cy="853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40842" y="3328415"/>
            <a:ext cx="927100" cy="1386840"/>
          </a:xfrm>
          <a:custGeom>
            <a:avLst/>
            <a:gdLst/>
            <a:ahLst/>
            <a:cxnLst/>
            <a:rect l="l" t="t" r="r" b="b"/>
            <a:pathLst>
              <a:path w="927100" h="1386839">
                <a:moveTo>
                  <a:pt x="0" y="1386839"/>
                </a:moveTo>
                <a:lnTo>
                  <a:pt x="926591" y="0"/>
                </a:lnTo>
              </a:path>
            </a:pathLst>
          </a:custGeom>
          <a:ln w="196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64058" y="4506467"/>
            <a:ext cx="121920" cy="3520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46682" y="3145535"/>
            <a:ext cx="86867" cy="1173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09977" y="3422903"/>
            <a:ext cx="2215895" cy="1173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97786" y="3617976"/>
            <a:ext cx="138683" cy="1158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97430" y="3649979"/>
            <a:ext cx="170687" cy="1082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84882" y="3649979"/>
            <a:ext cx="118872" cy="117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9977" y="3816096"/>
            <a:ext cx="126491" cy="11582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5050" y="3814571"/>
            <a:ext cx="150875" cy="1539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65070" y="3823715"/>
            <a:ext cx="94487" cy="109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2606" y="3848100"/>
            <a:ext cx="112775" cy="10820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92146" y="3823715"/>
            <a:ext cx="94487" cy="109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88158" y="3848100"/>
            <a:ext cx="77723" cy="1188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83514" y="4945379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7" y="0"/>
                </a:lnTo>
              </a:path>
            </a:pathLst>
          </a:custGeom>
          <a:ln w="1176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40842" y="4893564"/>
            <a:ext cx="53340" cy="105410"/>
          </a:xfrm>
          <a:custGeom>
            <a:avLst/>
            <a:gdLst/>
            <a:ahLst/>
            <a:cxnLst/>
            <a:rect l="l" t="t" r="r" b="b"/>
            <a:pathLst>
              <a:path w="53339" h="105410">
                <a:moveTo>
                  <a:pt x="53340" y="105156"/>
                </a:moveTo>
                <a:lnTo>
                  <a:pt x="53340" y="0"/>
                </a:lnTo>
                <a:lnTo>
                  <a:pt x="0" y="51816"/>
                </a:lnTo>
                <a:lnTo>
                  <a:pt x="53340" y="1051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14094" y="4893564"/>
            <a:ext cx="53340" cy="105410"/>
          </a:xfrm>
          <a:custGeom>
            <a:avLst/>
            <a:gdLst/>
            <a:ahLst/>
            <a:cxnLst/>
            <a:rect l="l" t="t" r="r" b="b"/>
            <a:pathLst>
              <a:path w="53339" h="105410">
                <a:moveTo>
                  <a:pt x="53340" y="51816"/>
                </a:moveTo>
                <a:lnTo>
                  <a:pt x="0" y="0"/>
                </a:lnTo>
                <a:lnTo>
                  <a:pt x="0" y="105156"/>
                </a:lnTo>
                <a:lnTo>
                  <a:pt x="53340" y="518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09193" y="3371088"/>
            <a:ext cx="0" cy="1301750"/>
          </a:xfrm>
          <a:custGeom>
            <a:avLst/>
            <a:gdLst/>
            <a:ahLst/>
            <a:cxnLst/>
            <a:rect l="l" t="t" r="r" b="b"/>
            <a:pathLst>
              <a:path h="1301750">
                <a:moveTo>
                  <a:pt x="0" y="1301495"/>
                </a:moveTo>
                <a:lnTo>
                  <a:pt x="0" y="0"/>
                </a:lnTo>
              </a:path>
            </a:pathLst>
          </a:custGeom>
          <a:ln w="1176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55854" y="4661916"/>
            <a:ext cx="106680" cy="53340"/>
          </a:xfrm>
          <a:custGeom>
            <a:avLst/>
            <a:gdLst/>
            <a:ahLst/>
            <a:cxnLst/>
            <a:rect l="l" t="t" r="r" b="b"/>
            <a:pathLst>
              <a:path w="106680" h="53339">
                <a:moveTo>
                  <a:pt x="106680" y="0"/>
                </a:moveTo>
                <a:lnTo>
                  <a:pt x="0" y="0"/>
                </a:lnTo>
                <a:lnTo>
                  <a:pt x="53340" y="53340"/>
                </a:lnTo>
                <a:lnTo>
                  <a:pt x="10668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55854" y="3328416"/>
            <a:ext cx="106680" cy="53340"/>
          </a:xfrm>
          <a:custGeom>
            <a:avLst/>
            <a:gdLst/>
            <a:ahLst/>
            <a:cxnLst/>
            <a:rect l="l" t="t" r="r" b="b"/>
            <a:pathLst>
              <a:path w="106680" h="53339">
                <a:moveTo>
                  <a:pt x="106680" y="53340"/>
                </a:moveTo>
                <a:lnTo>
                  <a:pt x="53340" y="0"/>
                </a:lnTo>
                <a:lnTo>
                  <a:pt x="0" y="53340"/>
                </a:lnTo>
                <a:lnTo>
                  <a:pt x="106680" y="533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82118" y="3960876"/>
            <a:ext cx="94487" cy="109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79654" y="3985259"/>
            <a:ext cx="77723" cy="1188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91490" y="4783835"/>
            <a:ext cx="85343" cy="3566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29849" y="4600997"/>
            <a:ext cx="2949644" cy="20296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3029585" cy="1273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51585">
              <a:lnSpc>
                <a:spcPct val="100000"/>
              </a:lnSpc>
              <a:spcBef>
                <a:spcPts val="1375"/>
              </a:spcBef>
            </a:pPr>
            <a:r>
              <a:rPr sz="1600" spc="-5" dirty="0">
                <a:latin typeface="Arial"/>
                <a:cs typeface="Arial"/>
              </a:rPr>
              <a:t>d</a:t>
            </a:r>
            <a:r>
              <a:rPr sz="1600" b="1" i="1" spc="-5" dirty="0">
                <a:latin typeface="Arial"/>
                <a:cs typeface="Arial"/>
              </a:rPr>
              <a:t>) Polární</a:t>
            </a:r>
            <a:r>
              <a:rPr sz="1600" b="1" i="1" spc="-5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relativní</a:t>
            </a:r>
            <a:endParaRPr sz="1600">
              <a:latin typeface="Arial"/>
              <a:cs typeface="Arial"/>
            </a:endParaRPr>
          </a:p>
          <a:p>
            <a:pPr marL="233679" algn="ctr">
              <a:lnSpc>
                <a:spcPct val="100000"/>
              </a:lnSpc>
              <a:spcBef>
                <a:spcPts val="625"/>
              </a:spcBef>
            </a:pPr>
            <a:r>
              <a:rPr sz="1600" spc="-5" dirty="0">
                <a:latin typeface="Arial"/>
                <a:cs typeface="Arial"/>
              </a:rPr>
              <a:t>=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@</a:t>
            </a:r>
            <a:r>
              <a:rPr sz="1600" spc="-5" dirty="0">
                <a:latin typeface="Arial"/>
                <a:cs typeface="Arial"/>
              </a:rPr>
              <a:t>L&lt;</a:t>
            </a:r>
            <a:r>
              <a:rPr sz="1600" spc="-5" dirty="0">
                <a:latin typeface="Symbol"/>
                <a:cs typeface="Symbol"/>
              </a:rPr>
              <a:t>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82930" y="3442715"/>
            <a:ext cx="0" cy="2329180"/>
          </a:xfrm>
          <a:custGeom>
            <a:avLst/>
            <a:gdLst/>
            <a:ahLst/>
            <a:cxnLst/>
            <a:rect l="l" t="t" r="r" b="b"/>
            <a:pathLst>
              <a:path h="2329179">
                <a:moveTo>
                  <a:pt x="0" y="0"/>
                </a:moveTo>
                <a:lnTo>
                  <a:pt x="0" y="2328671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93014" y="5681471"/>
            <a:ext cx="2333625" cy="0"/>
          </a:xfrm>
          <a:custGeom>
            <a:avLst/>
            <a:gdLst/>
            <a:ahLst/>
            <a:cxnLst/>
            <a:rect l="l" t="t" r="r" b="b"/>
            <a:pathLst>
              <a:path w="2333625">
                <a:moveTo>
                  <a:pt x="0" y="0"/>
                </a:moveTo>
                <a:lnTo>
                  <a:pt x="2333243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9466" y="5196840"/>
            <a:ext cx="111252" cy="115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02230" y="5905500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027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24150" y="5870447"/>
            <a:ext cx="102235" cy="68580"/>
          </a:xfrm>
          <a:custGeom>
            <a:avLst/>
            <a:gdLst/>
            <a:ahLst/>
            <a:cxnLst/>
            <a:rect l="l" t="t" r="r" b="b"/>
            <a:pathLst>
              <a:path w="102235" h="68579">
                <a:moveTo>
                  <a:pt x="0" y="68579"/>
                </a:moveTo>
                <a:lnTo>
                  <a:pt x="102107" y="35051"/>
                </a:lnTo>
                <a:lnTo>
                  <a:pt x="0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60497" y="5867400"/>
            <a:ext cx="74675" cy="83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2346" y="3465576"/>
            <a:ext cx="0" cy="222885"/>
          </a:xfrm>
          <a:custGeom>
            <a:avLst/>
            <a:gdLst/>
            <a:ahLst/>
            <a:cxnLst/>
            <a:rect l="l" t="t" r="r" b="b"/>
            <a:pathLst>
              <a:path h="222885">
                <a:moveTo>
                  <a:pt x="0" y="222503"/>
                </a:moveTo>
                <a:lnTo>
                  <a:pt x="0" y="0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8818" y="3465576"/>
            <a:ext cx="67310" cy="102235"/>
          </a:xfrm>
          <a:custGeom>
            <a:avLst/>
            <a:gdLst/>
            <a:ahLst/>
            <a:cxnLst/>
            <a:rect l="l" t="t" r="r" b="b"/>
            <a:pathLst>
              <a:path w="67310" h="102235">
                <a:moveTo>
                  <a:pt x="67055" y="102107"/>
                </a:moveTo>
                <a:lnTo>
                  <a:pt x="33527" y="0"/>
                </a:lnTo>
                <a:lnTo>
                  <a:pt x="0" y="102107"/>
                </a:lnTo>
              </a:path>
            </a:pathLst>
          </a:custGeom>
          <a:ln w="11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75082" y="3540252"/>
            <a:ext cx="71628" cy="117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3014" y="5233415"/>
            <a:ext cx="763905" cy="538480"/>
          </a:xfrm>
          <a:custGeom>
            <a:avLst/>
            <a:gdLst/>
            <a:ahLst/>
            <a:cxnLst/>
            <a:rect l="l" t="t" r="r" b="b"/>
            <a:pathLst>
              <a:path w="763904" h="538479">
                <a:moveTo>
                  <a:pt x="0" y="0"/>
                </a:moveTo>
                <a:lnTo>
                  <a:pt x="763523" y="0"/>
                </a:lnTo>
                <a:lnTo>
                  <a:pt x="763523" y="537971"/>
                </a:lnTo>
              </a:path>
            </a:pathLst>
          </a:custGeom>
          <a:ln w="11395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9674" y="5724144"/>
            <a:ext cx="73152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89482" y="5823203"/>
            <a:ext cx="114300" cy="1036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56538" y="3890771"/>
            <a:ext cx="897890" cy="1343025"/>
          </a:xfrm>
          <a:custGeom>
            <a:avLst/>
            <a:gdLst/>
            <a:ahLst/>
            <a:cxnLst/>
            <a:rect l="l" t="t" r="r" b="b"/>
            <a:pathLst>
              <a:path w="897889" h="1343025">
                <a:moveTo>
                  <a:pt x="0" y="1342643"/>
                </a:moveTo>
                <a:lnTo>
                  <a:pt x="897635" y="0"/>
                </a:lnTo>
              </a:path>
            </a:pathLst>
          </a:custGeom>
          <a:ln w="189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4326" y="5300471"/>
            <a:ext cx="105156" cy="114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28850" y="3712464"/>
            <a:ext cx="85343" cy="114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6906" y="3980688"/>
            <a:ext cx="1933955" cy="1142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4714" y="4169664"/>
            <a:ext cx="134111" cy="1127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9786" y="4200144"/>
            <a:ext cx="163067" cy="1066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44190" y="4200144"/>
            <a:ext cx="111252" cy="1158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6906" y="4390644"/>
            <a:ext cx="121919" cy="1127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67406" y="4389120"/>
            <a:ext cx="146304" cy="1493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30474" y="4390644"/>
            <a:ext cx="71628" cy="1143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15818" y="4411979"/>
            <a:ext cx="74675" cy="746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49930" y="4373879"/>
            <a:ext cx="83819" cy="1722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7997" y="4924044"/>
            <a:ext cx="152400" cy="268605"/>
          </a:xfrm>
          <a:custGeom>
            <a:avLst/>
            <a:gdLst/>
            <a:ahLst/>
            <a:cxnLst/>
            <a:rect l="l" t="t" r="r" b="b"/>
            <a:pathLst>
              <a:path w="152400" h="268604">
                <a:moveTo>
                  <a:pt x="0" y="0"/>
                </a:moveTo>
                <a:lnTo>
                  <a:pt x="36673" y="14298"/>
                </a:lnTo>
                <a:lnTo>
                  <a:pt x="69268" y="38246"/>
                </a:lnTo>
                <a:lnTo>
                  <a:pt x="97251" y="70859"/>
                </a:lnTo>
                <a:lnTo>
                  <a:pt x="120089" y="111149"/>
                </a:lnTo>
                <a:lnTo>
                  <a:pt x="137248" y="158131"/>
                </a:lnTo>
                <a:lnTo>
                  <a:pt x="148196" y="210818"/>
                </a:lnTo>
                <a:lnTo>
                  <a:pt x="152399" y="268223"/>
                </a:lnTo>
              </a:path>
            </a:pathLst>
          </a:custGeom>
          <a:ln w="113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66850" y="4873752"/>
            <a:ext cx="56515" cy="102235"/>
          </a:xfrm>
          <a:custGeom>
            <a:avLst/>
            <a:gdLst/>
            <a:ahLst/>
            <a:cxnLst/>
            <a:rect l="l" t="t" r="r" b="b"/>
            <a:pathLst>
              <a:path w="56514" h="102235">
                <a:moveTo>
                  <a:pt x="56388" y="0"/>
                </a:moveTo>
                <a:lnTo>
                  <a:pt x="0" y="45720"/>
                </a:lnTo>
                <a:lnTo>
                  <a:pt x="45720" y="102108"/>
                </a:lnTo>
                <a:lnTo>
                  <a:pt x="563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0106" y="5180076"/>
            <a:ext cx="102235" cy="53340"/>
          </a:xfrm>
          <a:custGeom>
            <a:avLst/>
            <a:gdLst/>
            <a:ahLst/>
            <a:cxnLst/>
            <a:rect l="l" t="t" r="r" b="b"/>
            <a:pathLst>
              <a:path w="102235" h="53339">
                <a:moveTo>
                  <a:pt x="102108" y="3048"/>
                </a:moveTo>
                <a:lnTo>
                  <a:pt x="0" y="0"/>
                </a:lnTo>
                <a:lnTo>
                  <a:pt x="50292" y="53340"/>
                </a:lnTo>
                <a:lnTo>
                  <a:pt x="102108" y="30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83258" y="4890515"/>
            <a:ext cx="85343" cy="5166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9650" y="3744467"/>
            <a:ext cx="852169" cy="1275715"/>
          </a:xfrm>
          <a:custGeom>
            <a:avLst/>
            <a:gdLst/>
            <a:ahLst/>
            <a:cxnLst/>
            <a:rect l="l" t="t" r="r" b="b"/>
            <a:pathLst>
              <a:path w="852170" h="1275714">
                <a:moveTo>
                  <a:pt x="0" y="1275587"/>
                </a:moveTo>
                <a:lnTo>
                  <a:pt x="851915" y="0"/>
                </a:lnTo>
              </a:path>
            </a:pathLst>
          </a:custGeom>
          <a:ln w="113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73074" y="4983480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85344" y="56388"/>
                </a:moveTo>
                <a:lnTo>
                  <a:pt x="0" y="0"/>
                </a:lnTo>
                <a:lnTo>
                  <a:pt x="13716" y="70104"/>
                </a:lnTo>
                <a:lnTo>
                  <a:pt x="85344" y="563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12798" y="3710940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85344" y="71628"/>
                </a:moveTo>
                <a:lnTo>
                  <a:pt x="71628" y="0"/>
                </a:lnTo>
                <a:lnTo>
                  <a:pt x="0" y="13716"/>
                </a:lnTo>
                <a:lnTo>
                  <a:pt x="85344" y="7162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17369" y="3666744"/>
            <a:ext cx="337185" cy="224154"/>
          </a:xfrm>
          <a:custGeom>
            <a:avLst/>
            <a:gdLst/>
            <a:ahLst/>
            <a:cxnLst/>
            <a:rect l="l" t="t" r="r" b="b"/>
            <a:pathLst>
              <a:path w="337185" h="224154">
                <a:moveTo>
                  <a:pt x="336803" y="224027"/>
                </a:moveTo>
                <a:lnTo>
                  <a:pt x="0" y="0"/>
                </a:lnTo>
              </a:path>
            </a:pathLst>
          </a:custGeom>
          <a:ln w="113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19733" y="5009388"/>
            <a:ext cx="337185" cy="224154"/>
          </a:xfrm>
          <a:custGeom>
            <a:avLst/>
            <a:gdLst/>
            <a:ahLst/>
            <a:cxnLst/>
            <a:rect l="l" t="t" r="r" b="b"/>
            <a:pathLst>
              <a:path w="337185" h="224154">
                <a:moveTo>
                  <a:pt x="336803" y="224027"/>
                </a:moveTo>
                <a:lnTo>
                  <a:pt x="0" y="0"/>
                </a:lnTo>
              </a:path>
            </a:pathLst>
          </a:custGeom>
          <a:ln w="1139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50442" y="4180332"/>
            <a:ext cx="73152" cy="3429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56538" y="523341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1395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77674" y="2337816"/>
            <a:ext cx="3817619" cy="64922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8360409" cy="3490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574675" indent="-237490">
              <a:lnSpc>
                <a:spcPct val="100000"/>
              </a:lnSpc>
              <a:spcBef>
                <a:spcPts val="1375"/>
              </a:spcBef>
              <a:buAutoNum type="arabicParenR" startAt="2"/>
              <a:tabLst>
                <a:tab pos="575310" algn="l"/>
              </a:tabLst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Myší</a:t>
            </a:r>
            <a:r>
              <a:rPr sz="1600" b="1" spc="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(nepřesně)</a:t>
            </a:r>
            <a:endParaRPr sz="1600">
              <a:latin typeface="Arial"/>
              <a:cs typeface="Arial"/>
            </a:endParaRPr>
          </a:p>
          <a:p>
            <a:pPr marL="337185" marR="5080">
              <a:lnSpc>
                <a:spcPct val="1300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Na </a:t>
            </a:r>
            <a:r>
              <a:rPr sz="1600" dirty="0">
                <a:latin typeface="Arial"/>
                <a:cs typeface="Arial"/>
              </a:rPr>
              <a:t>výzvu </a:t>
            </a:r>
            <a:r>
              <a:rPr sz="1600" spc="-5" dirty="0">
                <a:latin typeface="Arial"/>
                <a:cs typeface="Arial"/>
              </a:rPr>
              <a:t>pro zadání souřadnic obecný klik myší </a:t>
            </a:r>
            <a:r>
              <a:rPr sz="1600" dirty="0">
                <a:latin typeface="Arial"/>
                <a:cs typeface="Arial"/>
              </a:rPr>
              <a:t>do prostoru. </a:t>
            </a:r>
            <a:r>
              <a:rPr sz="1600" spc="-5" dirty="0">
                <a:latin typeface="Arial"/>
                <a:cs typeface="Arial"/>
              </a:rPr>
              <a:t>Využití snad </a:t>
            </a:r>
            <a:r>
              <a:rPr sz="1600" dirty="0">
                <a:latin typeface="Arial"/>
                <a:cs typeface="Arial"/>
              </a:rPr>
              <a:t>jen </a:t>
            </a:r>
            <a:r>
              <a:rPr sz="1600" spc="-5" dirty="0">
                <a:latin typeface="Arial"/>
                <a:cs typeface="Arial"/>
              </a:rPr>
              <a:t>při začátku  práce </a:t>
            </a:r>
            <a:r>
              <a:rPr sz="1600" dirty="0">
                <a:latin typeface="Arial"/>
                <a:cs typeface="Arial"/>
              </a:rPr>
              <a:t>při </a:t>
            </a:r>
            <a:r>
              <a:rPr sz="1600" spc="-5" dirty="0">
                <a:latin typeface="Arial"/>
                <a:cs typeface="Arial"/>
              </a:rPr>
              <a:t>kreslení prvního objektu, jinak nepoužívat (přesné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kreslení)!!!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574675" indent="-237490">
              <a:lnSpc>
                <a:spcPct val="100000"/>
              </a:lnSpc>
              <a:buAutoNum type="arabicParenR" startAt="3"/>
              <a:tabLst>
                <a:tab pos="575310" algn="l"/>
              </a:tabLst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Myší</a:t>
            </a:r>
            <a:r>
              <a:rPr sz="1600" b="1" spc="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(přesně)</a:t>
            </a:r>
            <a:endParaRPr sz="16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580"/>
              </a:spcBef>
            </a:pPr>
            <a:r>
              <a:rPr sz="1600" spc="-5" dirty="0">
                <a:latin typeface="Arial"/>
                <a:cs typeface="Arial"/>
              </a:rPr>
              <a:t>pomocí </a:t>
            </a:r>
            <a:r>
              <a:rPr sz="1600" dirty="0">
                <a:latin typeface="Arial"/>
                <a:cs typeface="Arial"/>
              </a:rPr>
              <a:t>tzv. uchopovacích </a:t>
            </a:r>
            <a:r>
              <a:rPr sz="1600" spc="-5" dirty="0">
                <a:latin typeface="Arial"/>
                <a:cs typeface="Arial"/>
              </a:rPr>
              <a:t>bodů =</a:t>
            </a:r>
            <a:endParaRPr sz="1600">
              <a:latin typeface="Arial"/>
              <a:cs typeface="Arial"/>
            </a:endParaRPr>
          </a:p>
          <a:p>
            <a:pPr marL="794385" marR="86360" lvl="1">
              <a:lnSpc>
                <a:spcPts val="2510"/>
              </a:lnSpc>
              <a:spcBef>
                <a:spcPts val="165"/>
              </a:spcBef>
              <a:buFont typeface="Wingdings"/>
              <a:buChar char=""/>
              <a:tabLst>
                <a:tab pos="1000760" algn="l"/>
              </a:tabLst>
            </a:pPr>
            <a:r>
              <a:rPr sz="1600" dirty="0">
                <a:latin typeface="Arial"/>
                <a:cs typeface="Arial"/>
              </a:rPr>
              <a:t>body </a:t>
            </a:r>
            <a:r>
              <a:rPr sz="1600" spc="-5" dirty="0">
                <a:latin typeface="Arial"/>
                <a:cs typeface="Arial"/>
              </a:rPr>
              <a:t>na </a:t>
            </a:r>
            <a:r>
              <a:rPr sz="1600" dirty="0">
                <a:latin typeface="Arial"/>
                <a:cs typeface="Arial"/>
              </a:rPr>
              <a:t>významných </a:t>
            </a:r>
            <a:r>
              <a:rPr sz="1600" spc="-5" dirty="0">
                <a:latin typeface="Arial"/>
                <a:cs typeface="Arial"/>
              </a:rPr>
              <a:t>místech </a:t>
            </a:r>
            <a:r>
              <a:rPr sz="1600" dirty="0">
                <a:latin typeface="Arial"/>
                <a:cs typeface="Arial"/>
              </a:rPr>
              <a:t>každé entity </a:t>
            </a:r>
            <a:r>
              <a:rPr sz="1600" spc="-5" dirty="0">
                <a:latin typeface="Arial"/>
                <a:cs typeface="Arial"/>
              </a:rPr>
              <a:t>(koncové </a:t>
            </a:r>
            <a:r>
              <a:rPr sz="1600" dirty="0">
                <a:latin typeface="Arial"/>
                <a:cs typeface="Arial"/>
              </a:rPr>
              <a:t>body </a:t>
            </a:r>
            <a:r>
              <a:rPr sz="1600" spc="-5" dirty="0">
                <a:latin typeface="Arial"/>
                <a:cs typeface="Arial"/>
              </a:rPr>
              <a:t>úseček, </a:t>
            </a:r>
            <a:r>
              <a:rPr sz="1600" dirty="0">
                <a:latin typeface="Arial"/>
                <a:cs typeface="Arial"/>
              </a:rPr>
              <a:t>středy kružnic  </a:t>
            </a:r>
            <a:r>
              <a:rPr sz="1600" spc="-5" dirty="0">
                <a:latin typeface="Arial"/>
                <a:cs typeface="Arial"/>
              </a:rPr>
              <a:t>apod.)</a:t>
            </a:r>
            <a:endParaRPr sz="1600">
              <a:latin typeface="Arial"/>
              <a:cs typeface="Arial"/>
            </a:endParaRPr>
          </a:p>
          <a:p>
            <a:pPr marL="794385" lvl="1">
              <a:lnSpc>
                <a:spcPct val="100000"/>
              </a:lnSpc>
              <a:spcBef>
                <a:spcPts val="395"/>
              </a:spcBef>
              <a:buFont typeface="Wingdings"/>
              <a:buChar char=""/>
              <a:tabLst>
                <a:tab pos="1000760" algn="l"/>
              </a:tabLst>
            </a:pPr>
            <a:r>
              <a:rPr sz="1600" dirty="0">
                <a:latin typeface="Arial"/>
                <a:cs typeface="Arial"/>
              </a:rPr>
              <a:t>body vzniklé </a:t>
            </a:r>
            <a:r>
              <a:rPr sz="1600" spc="-5" dirty="0">
                <a:latin typeface="Arial"/>
                <a:cs typeface="Arial"/>
              </a:rPr>
              <a:t>kombinací několika entit (průsečíky, rovnoběžky, </a:t>
            </a:r>
            <a:r>
              <a:rPr sz="1600" dirty="0">
                <a:latin typeface="Arial"/>
                <a:cs typeface="Arial"/>
              </a:rPr>
              <a:t>kolmice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apod.)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05523" y="4560096"/>
            <a:ext cx="1942454" cy="1922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</a:t>
            </a:r>
            <a:r>
              <a:rPr spc="-5" dirty="0"/>
              <a:t>dno</a:t>
            </a:r>
            <a:r>
              <a:rPr dirty="0"/>
              <a:t>tky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840">
              <a:lnSpc>
                <a:spcPct val="130000"/>
              </a:lnSpc>
              <a:spcBef>
                <a:spcPts val="100"/>
              </a:spcBef>
            </a:pPr>
            <a:r>
              <a:rPr spc="-5" dirty="0"/>
              <a:t>AutoCAD nepoužívá pevné délkové jednotky - </a:t>
            </a:r>
            <a:r>
              <a:rPr dirty="0"/>
              <a:t>pracuje </a:t>
            </a:r>
            <a:r>
              <a:rPr spc="-5" dirty="0"/>
              <a:t>s </a:t>
            </a:r>
            <a:r>
              <a:rPr dirty="0"/>
              <a:t>tzv. kreslícími </a:t>
            </a:r>
            <a:r>
              <a:rPr spc="-5" dirty="0"/>
              <a:t>jednotkami (drawing  Units -</a:t>
            </a:r>
            <a:r>
              <a:rPr dirty="0"/>
              <a:t> </a:t>
            </a:r>
            <a:r>
              <a:rPr spc="-5" dirty="0"/>
              <a:t>DU).</a:t>
            </a:r>
          </a:p>
          <a:p>
            <a:pPr marL="12700" marR="16510">
              <a:lnSpc>
                <a:spcPts val="2530"/>
              </a:lnSpc>
              <a:spcBef>
                <a:spcPts val="165"/>
              </a:spcBef>
            </a:pPr>
            <a:r>
              <a:rPr dirty="0"/>
              <a:t>Je </a:t>
            </a:r>
            <a:r>
              <a:rPr spc="-5" dirty="0"/>
              <a:t>na Vás, </a:t>
            </a:r>
            <a:r>
              <a:rPr dirty="0"/>
              <a:t>zda DU </a:t>
            </a:r>
            <a:r>
              <a:rPr spc="-5" dirty="0"/>
              <a:t>= </a:t>
            </a:r>
            <a:r>
              <a:rPr dirty="0"/>
              <a:t>mm, m, palce či </a:t>
            </a:r>
            <a:r>
              <a:rPr spc="-5" dirty="0"/>
              <a:t>AU - Volba podle zvyklostí v </a:t>
            </a:r>
            <a:r>
              <a:rPr dirty="0"/>
              <a:t>daném </a:t>
            </a:r>
            <a:r>
              <a:rPr spc="-5" dirty="0"/>
              <a:t>oboru, </a:t>
            </a:r>
            <a:r>
              <a:rPr dirty="0"/>
              <a:t>či </a:t>
            </a:r>
            <a:r>
              <a:rPr spc="-5" dirty="0"/>
              <a:t>potřebami  uživatele. Ve s</a:t>
            </a:r>
            <a:r>
              <a:rPr spc="-5" dirty="0">
                <a:latin typeface="Tahoma"/>
                <a:cs typeface="Tahoma"/>
              </a:rPr>
              <a:t>trojírenství, elektrotechnice, stavebnictví </a:t>
            </a:r>
            <a:r>
              <a:rPr spc="-5" dirty="0"/>
              <a:t>obvykle 1 DU = 1</a:t>
            </a:r>
            <a:r>
              <a:rPr spc="55" dirty="0"/>
              <a:t> </a:t>
            </a:r>
            <a:r>
              <a:rPr spc="-5" dirty="0"/>
              <a:t>mm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Velikost kreslící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plochy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pc="-5" dirty="0"/>
              <a:t>Není v </a:t>
            </a:r>
            <a:r>
              <a:rPr dirty="0"/>
              <a:t>principu </a:t>
            </a:r>
            <a:r>
              <a:rPr spc="-5" dirty="0"/>
              <a:t>omezena = úplně </a:t>
            </a:r>
            <a:r>
              <a:rPr dirty="0"/>
              <a:t>jiné </a:t>
            </a:r>
            <a:r>
              <a:rPr spc="-5" dirty="0"/>
              <a:t>možnosti při kreslení</a:t>
            </a:r>
            <a:r>
              <a:rPr spc="15" dirty="0"/>
              <a:t> </a:t>
            </a:r>
            <a:r>
              <a:rPr spc="-5" dirty="0"/>
              <a:t>výkresů:</a:t>
            </a:r>
          </a:p>
          <a:p>
            <a:pPr marL="92710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654685" algn="l"/>
              </a:tabLst>
            </a:pPr>
            <a:r>
              <a:rPr dirty="0"/>
              <a:t>tradiční </a:t>
            </a:r>
            <a:r>
              <a:rPr spc="-5" dirty="0"/>
              <a:t>ruční </a:t>
            </a:r>
            <a:r>
              <a:rPr dirty="0"/>
              <a:t>způsob </a:t>
            </a:r>
            <a:r>
              <a:rPr spc="-5" dirty="0"/>
              <a:t>(„na </a:t>
            </a:r>
            <a:r>
              <a:rPr dirty="0"/>
              <a:t>papír“) </a:t>
            </a:r>
            <a:r>
              <a:rPr spc="-5" dirty="0"/>
              <a:t>= předměty &gt; papír – </a:t>
            </a:r>
            <a:r>
              <a:rPr dirty="0"/>
              <a:t>nutno již </a:t>
            </a:r>
            <a:r>
              <a:rPr spc="-5" dirty="0"/>
              <a:t>při </a:t>
            </a:r>
            <a:r>
              <a:rPr dirty="0"/>
              <a:t>konstrukci</a:t>
            </a:r>
            <a:r>
              <a:rPr spc="45" dirty="0"/>
              <a:t> </a:t>
            </a:r>
            <a:r>
              <a:rPr dirty="0"/>
              <a:t>zmenšit</a:t>
            </a:r>
          </a:p>
          <a:p>
            <a:pPr marL="927100" marR="5080" indent="-457200">
              <a:lnSpc>
                <a:spcPct val="130000"/>
              </a:lnSpc>
              <a:spcBef>
                <a:spcPts val="15"/>
              </a:spcBef>
              <a:buChar char="•"/>
              <a:tabLst>
                <a:tab pos="654685" algn="l"/>
              </a:tabLst>
            </a:pPr>
            <a:r>
              <a:rPr spc="-5" dirty="0"/>
              <a:t>CAD = např. </a:t>
            </a:r>
            <a:r>
              <a:rPr dirty="0"/>
              <a:t>100 </a:t>
            </a:r>
            <a:r>
              <a:rPr spc="-5" dirty="0"/>
              <a:t>m dlouhý most </a:t>
            </a:r>
            <a:r>
              <a:rPr dirty="0"/>
              <a:t>kreslím ve skutečné </a:t>
            </a:r>
            <a:r>
              <a:rPr spc="-5" dirty="0"/>
              <a:t>velikosti v mm (100 m </a:t>
            </a:r>
            <a:r>
              <a:rPr dirty="0"/>
              <a:t>je </a:t>
            </a:r>
            <a:r>
              <a:rPr spc="-5" dirty="0"/>
              <a:t>100 000  mm = DU), a </a:t>
            </a:r>
            <a:r>
              <a:rPr dirty="0"/>
              <a:t>teprve při tisku se </a:t>
            </a:r>
            <a:r>
              <a:rPr spc="-5" dirty="0"/>
              <a:t>rozhodnu o jeho zmenšení </a:t>
            </a:r>
            <a:r>
              <a:rPr dirty="0"/>
              <a:t>dle </a:t>
            </a:r>
            <a:r>
              <a:rPr spc="-5" dirty="0"/>
              <a:t>velikosti</a:t>
            </a:r>
            <a:r>
              <a:rPr spc="55" dirty="0"/>
              <a:t> </a:t>
            </a:r>
            <a:r>
              <a:rPr spc="-5" dirty="0"/>
              <a:t>papíru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287271"/>
            <a:ext cx="1704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Výběr</a:t>
            </a:r>
            <a:r>
              <a:rPr spc="-60" dirty="0"/>
              <a:t> </a:t>
            </a:r>
            <a:r>
              <a:rPr spc="-5" dirty="0"/>
              <a:t>objektů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325" y="1677415"/>
            <a:ext cx="7684134" cy="1611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Vybrané objekty = výběrová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množina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1) Jednotlivé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objekty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30000"/>
              </a:lnSpc>
            </a:pPr>
            <a:r>
              <a:rPr sz="1600" spc="-5" dirty="0">
                <a:latin typeface="Arial"/>
                <a:cs typeface="Arial"/>
              </a:rPr>
              <a:t>LB kliknutím na </a:t>
            </a:r>
            <a:r>
              <a:rPr sz="1600" dirty="0">
                <a:latin typeface="Arial"/>
                <a:cs typeface="Arial"/>
              </a:rPr>
              <a:t>objekt, </a:t>
            </a:r>
            <a:r>
              <a:rPr sz="1600" spc="-5" dirty="0">
                <a:latin typeface="Arial"/>
                <a:cs typeface="Arial"/>
              </a:rPr>
              <a:t>přidání </a:t>
            </a:r>
            <a:r>
              <a:rPr sz="1600" dirty="0">
                <a:latin typeface="Arial"/>
                <a:cs typeface="Arial"/>
              </a:rPr>
              <a:t>dalšího objektu </a:t>
            </a:r>
            <a:r>
              <a:rPr sz="1600" spc="-5" dirty="0">
                <a:latin typeface="Arial"/>
                <a:cs typeface="Arial"/>
              </a:rPr>
              <a:t>do výběru </a:t>
            </a:r>
            <a:r>
              <a:rPr sz="1600" dirty="0">
                <a:latin typeface="Arial"/>
                <a:cs typeface="Arial"/>
              </a:rPr>
              <a:t>další </a:t>
            </a:r>
            <a:r>
              <a:rPr sz="1600" spc="-5" dirty="0">
                <a:latin typeface="Arial"/>
                <a:cs typeface="Arial"/>
              </a:rPr>
              <a:t>klik LB na </a:t>
            </a:r>
            <a:r>
              <a:rPr sz="1600" dirty="0">
                <a:latin typeface="Arial"/>
                <a:cs typeface="Arial"/>
              </a:rPr>
              <a:t>další objekt.  </a:t>
            </a:r>
            <a:r>
              <a:rPr sz="1600" spc="-5" dirty="0">
                <a:latin typeface="Arial"/>
                <a:cs typeface="Arial"/>
              </a:rPr>
              <a:t>Vybrané </a:t>
            </a:r>
            <a:r>
              <a:rPr sz="1600" dirty="0">
                <a:latin typeface="Arial"/>
                <a:cs typeface="Arial"/>
              </a:rPr>
              <a:t>objekty jsou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zvýrazněny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7234" y="3633215"/>
            <a:ext cx="2950463" cy="2395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8712835" cy="152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2) Výběr</a:t>
            </a:r>
            <a:r>
              <a:rPr sz="1600" b="1" spc="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oknem</a:t>
            </a:r>
            <a:endParaRPr sz="1600">
              <a:latin typeface="Arial"/>
              <a:cs typeface="Arial"/>
            </a:endParaRPr>
          </a:p>
          <a:p>
            <a:pPr marL="337185" marR="5080" indent="-635">
              <a:lnSpc>
                <a:spcPct val="128099"/>
              </a:lnSpc>
              <a:spcBef>
                <a:spcPts val="70"/>
              </a:spcBef>
            </a:pPr>
            <a:r>
              <a:rPr sz="1600" spc="-5" dirty="0">
                <a:latin typeface="Arial"/>
                <a:cs typeface="Arial"/>
              </a:rPr>
              <a:t>výběrové okno vytvářené </a:t>
            </a:r>
            <a:r>
              <a:rPr sz="1600" b="1" i="1" spc="-5" dirty="0">
                <a:latin typeface="Arial"/>
                <a:cs typeface="Arial"/>
              </a:rPr>
              <a:t>zleva doprava </a:t>
            </a:r>
            <a:r>
              <a:rPr sz="1600" spc="-5" dirty="0">
                <a:latin typeface="Tahoma"/>
                <a:cs typeface="Tahoma"/>
              </a:rPr>
              <a:t>(„oknem“) </a:t>
            </a:r>
            <a:r>
              <a:rPr sz="1600" spc="-5" dirty="0">
                <a:latin typeface="Arial"/>
                <a:cs typeface="Arial"/>
              </a:rPr>
              <a:t>vybere </a:t>
            </a:r>
            <a:r>
              <a:rPr sz="1600" dirty="0">
                <a:latin typeface="Arial"/>
                <a:cs typeface="Arial"/>
              </a:rPr>
              <a:t>všechny </a:t>
            </a:r>
            <a:r>
              <a:rPr sz="1600" spc="-5" dirty="0">
                <a:latin typeface="Arial"/>
                <a:cs typeface="Arial"/>
              </a:rPr>
              <a:t>objekty, </a:t>
            </a:r>
            <a:r>
              <a:rPr sz="1600" dirty="0">
                <a:latin typeface="Arial"/>
                <a:cs typeface="Arial"/>
              </a:rPr>
              <a:t>které leží </a:t>
            </a:r>
            <a:r>
              <a:rPr sz="1600" spc="-5" dirty="0">
                <a:latin typeface="Arial"/>
                <a:cs typeface="Arial"/>
              </a:rPr>
              <a:t>pouze  uvnitř okna. Při </a:t>
            </a:r>
            <a:r>
              <a:rPr sz="1600" dirty="0">
                <a:latin typeface="Arial"/>
                <a:cs typeface="Arial"/>
              </a:rPr>
              <a:t>tažení se </a:t>
            </a:r>
            <a:r>
              <a:rPr sz="1600" spc="-5" dirty="0">
                <a:latin typeface="Arial"/>
                <a:cs typeface="Arial"/>
              </a:rPr>
              <a:t>hranice zobrazuje plnou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čárou.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9638" y="2985516"/>
            <a:ext cx="2529413" cy="2724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3878" y="3024411"/>
            <a:ext cx="2253153" cy="2161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25218" y="4280915"/>
            <a:ext cx="576580" cy="216535"/>
          </a:xfrm>
          <a:custGeom>
            <a:avLst/>
            <a:gdLst/>
            <a:ahLst/>
            <a:cxnLst/>
            <a:rect l="l" t="t" r="r" b="b"/>
            <a:pathLst>
              <a:path w="576579" h="216535">
                <a:moveTo>
                  <a:pt x="432815" y="0"/>
                </a:moveTo>
                <a:lnTo>
                  <a:pt x="432815" y="54863"/>
                </a:lnTo>
                <a:lnTo>
                  <a:pt x="0" y="54863"/>
                </a:lnTo>
                <a:lnTo>
                  <a:pt x="0" y="161543"/>
                </a:lnTo>
                <a:lnTo>
                  <a:pt x="432815" y="161543"/>
                </a:lnTo>
                <a:lnTo>
                  <a:pt x="432815" y="216407"/>
                </a:lnTo>
                <a:lnTo>
                  <a:pt x="576071" y="108203"/>
                </a:lnTo>
                <a:lnTo>
                  <a:pt x="432815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8582025" cy="184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3) Výběr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křížením</a:t>
            </a:r>
            <a:endParaRPr sz="1600">
              <a:latin typeface="Arial"/>
              <a:cs typeface="Arial"/>
            </a:endParaRPr>
          </a:p>
          <a:p>
            <a:pPr marL="337185" marR="5080">
              <a:lnSpc>
                <a:spcPct val="129400"/>
              </a:lnSpc>
              <a:spcBef>
                <a:spcPts val="45"/>
              </a:spcBef>
            </a:pPr>
            <a:r>
              <a:rPr sz="1600" spc="-5" dirty="0">
                <a:latin typeface="Arial"/>
                <a:cs typeface="Arial"/>
              </a:rPr>
              <a:t>výběrové okno </a:t>
            </a:r>
            <a:r>
              <a:rPr sz="1600" b="1" i="1" spc="-5" dirty="0">
                <a:latin typeface="Arial"/>
                <a:cs typeface="Arial"/>
              </a:rPr>
              <a:t>zprava doleva </a:t>
            </a:r>
            <a:r>
              <a:rPr sz="1600" dirty="0">
                <a:latin typeface="Arial"/>
                <a:cs typeface="Arial"/>
              </a:rPr>
              <a:t>(„křížením“) </a:t>
            </a:r>
            <a:r>
              <a:rPr sz="1600" spc="-5" dirty="0">
                <a:latin typeface="Arial"/>
                <a:cs typeface="Arial"/>
              </a:rPr>
              <a:t>vybere </a:t>
            </a:r>
            <a:r>
              <a:rPr sz="1600" dirty="0">
                <a:latin typeface="Arial"/>
                <a:cs typeface="Arial"/>
              </a:rPr>
              <a:t>všechny </a:t>
            </a:r>
            <a:r>
              <a:rPr sz="1600" spc="-5" dirty="0">
                <a:latin typeface="Arial"/>
                <a:cs typeface="Arial"/>
              </a:rPr>
              <a:t>objekty, které </a:t>
            </a:r>
            <a:r>
              <a:rPr sz="1600" spc="-5" dirty="0">
                <a:latin typeface="Tahoma"/>
                <a:cs typeface="Tahoma"/>
              </a:rPr>
              <a:t>leží uvnitř okna a  objekty, které </a:t>
            </a:r>
            <a:r>
              <a:rPr sz="1600" spc="-5" dirty="0">
                <a:latin typeface="Arial"/>
                <a:cs typeface="Arial"/>
              </a:rPr>
              <a:t>okno protíná </a:t>
            </a:r>
            <a:r>
              <a:rPr sz="1600" dirty="0">
                <a:latin typeface="Arial"/>
                <a:cs typeface="Arial"/>
              </a:rPr>
              <a:t>(zasahují </a:t>
            </a:r>
            <a:r>
              <a:rPr sz="1600" spc="-5" dirty="0">
                <a:latin typeface="Arial"/>
                <a:cs typeface="Arial"/>
              </a:rPr>
              <a:t>do něj jakoukoli částí). Při </a:t>
            </a:r>
            <a:r>
              <a:rPr sz="1600" dirty="0">
                <a:latin typeface="Arial"/>
                <a:cs typeface="Arial"/>
              </a:rPr>
              <a:t>tažení se hranice </a:t>
            </a:r>
            <a:r>
              <a:rPr sz="1600" spc="-5" dirty="0">
                <a:latin typeface="Arial"/>
                <a:cs typeface="Arial"/>
              </a:rPr>
              <a:t>zobrazuje  čárkovanou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čárou.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41625" y="4354067"/>
            <a:ext cx="576580" cy="216535"/>
          </a:xfrm>
          <a:custGeom>
            <a:avLst/>
            <a:gdLst/>
            <a:ahLst/>
            <a:cxnLst/>
            <a:rect l="l" t="t" r="r" b="b"/>
            <a:pathLst>
              <a:path w="576579" h="216535">
                <a:moveTo>
                  <a:pt x="431291" y="0"/>
                </a:moveTo>
                <a:lnTo>
                  <a:pt x="431291" y="54863"/>
                </a:lnTo>
                <a:lnTo>
                  <a:pt x="0" y="54863"/>
                </a:lnTo>
                <a:lnTo>
                  <a:pt x="0" y="161543"/>
                </a:lnTo>
                <a:lnTo>
                  <a:pt x="431291" y="161543"/>
                </a:lnTo>
                <a:lnTo>
                  <a:pt x="431291" y="216407"/>
                </a:lnTo>
                <a:lnTo>
                  <a:pt x="576071" y="108203"/>
                </a:lnTo>
                <a:lnTo>
                  <a:pt x="431291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48116" y="2935791"/>
            <a:ext cx="2796913" cy="2911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3513" y="3064709"/>
            <a:ext cx="2179190" cy="2157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644" y="627379"/>
            <a:ext cx="15132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5" dirty="0">
                <a:solidFill>
                  <a:srgbClr val="3232CC"/>
                </a:solidFill>
                <a:latin typeface="Arial"/>
                <a:cs typeface="Arial"/>
              </a:rPr>
              <a:t>CA</a:t>
            </a:r>
            <a:r>
              <a:rPr sz="1600" b="1" spc="-8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technologie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3710" y="1217167"/>
            <a:ext cx="5029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Výpočetní </a:t>
            </a:r>
            <a:r>
              <a:rPr spc="-10" dirty="0">
                <a:latin typeface="Tahoma"/>
                <a:cs typeface="Tahoma"/>
              </a:rPr>
              <a:t>technika </a:t>
            </a:r>
            <a:r>
              <a:rPr spc="-5" dirty="0">
                <a:latin typeface="Tahoma"/>
                <a:cs typeface="Tahoma"/>
              </a:rPr>
              <a:t>při </a:t>
            </a:r>
            <a:r>
              <a:rPr spc="5" dirty="0">
                <a:latin typeface="Tahoma"/>
                <a:cs typeface="Tahoma"/>
              </a:rPr>
              <a:t>vzniku </a:t>
            </a:r>
            <a:r>
              <a:rPr spc="-5" dirty="0">
                <a:latin typeface="Tahoma"/>
                <a:cs typeface="Tahoma"/>
              </a:rPr>
              <a:t>tech.</a:t>
            </a:r>
            <a:r>
              <a:rPr spc="-3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díla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72290" y="1714500"/>
            <a:ext cx="902335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255904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Vývoj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0049" y="1714500"/>
            <a:ext cx="1127760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271145" marR="136525" indent="-128270">
              <a:lnSpc>
                <a:spcPct val="100800"/>
              </a:lnSpc>
              <a:spcBef>
                <a:spcPts val="1015"/>
              </a:spcBef>
            </a:pPr>
            <a:r>
              <a:rPr sz="1250" dirty="0">
                <a:latin typeface="Arial"/>
                <a:cs typeface="Arial"/>
              </a:rPr>
              <a:t>K</a:t>
            </a:r>
            <a:r>
              <a:rPr sz="1250" spc="-5" dirty="0">
                <a:latin typeface="Arial"/>
                <a:cs typeface="Arial"/>
              </a:rPr>
              <a:t>onstruk</a:t>
            </a:r>
            <a:r>
              <a:rPr sz="1250" spc="5" dirty="0">
                <a:latin typeface="Arial"/>
                <a:cs typeface="Arial"/>
              </a:rPr>
              <a:t>č</a:t>
            </a:r>
            <a:r>
              <a:rPr sz="1250" spc="-5" dirty="0">
                <a:latin typeface="Arial"/>
                <a:cs typeface="Arial"/>
              </a:rPr>
              <a:t>ní  příprava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3362" y="1714500"/>
            <a:ext cx="1353820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7155" marR="90170" algn="ctr">
              <a:lnSpc>
                <a:spcPct val="100000"/>
              </a:lnSpc>
              <a:spcBef>
                <a:spcPts val="285"/>
              </a:spcBef>
            </a:pPr>
            <a:r>
              <a:rPr sz="1250" spc="-5" dirty="0">
                <a:latin typeface="Arial"/>
                <a:cs typeface="Arial"/>
              </a:rPr>
              <a:t>Technologická</a:t>
            </a:r>
            <a:r>
              <a:rPr sz="1250" spc="-4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a  plánovací  příprava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2225" y="1714500"/>
            <a:ext cx="902335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9939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Výroba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9986" y="1714500"/>
            <a:ext cx="904240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Montáž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9269" y="1714500"/>
            <a:ext cx="902335" cy="676910"/>
          </a:xfrm>
          <a:prstGeom prst="rect">
            <a:avLst/>
          </a:prstGeom>
          <a:ln w="11458">
            <a:solidFill>
              <a:srgbClr val="000000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228600" marR="149225" indent="-74930">
              <a:lnSpc>
                <a:spcPct val="100800"/>
              </a:lnSpc>
              <a:spcBef>
                <a:spcPts val="1015"/>
              </a:spcBef>
            </a:pPr>
            <a:r>
              <a:rPr sz="1250" spc="-10" dirty="0">
                <a:latin typeface="Arial"/>
                <a:cs typeface="Arial"/>
              </a:rPr>
              <a:t>K</a:t>
            </a:r>
            <a:r>
              <a:rPr sz="1250" spc="-5" dirty="0">
                <a:latin typeface="Arial"/>
                <a:cs typeface="Arial"/>
              </a:rPr>
              <a:t>ontro</a:t>
            </a:r>
            <a:r>
              <a:rPr sz="1250" spc="-10" dirty="0">
                <a:latin typeface="Arial"/>
                <a:cs typeface="Arial"/>
              </a:rPr>
              <a:t>l</a:t>
            </a:r>
            <a:r>
              <a:rPr sz="1250" spc="-5" dirty="0">
                <a:latin typeface="Arial"/>
                <a:cs typeface="Arial"/>
              </a:rPr>
              <a:t>a  kvality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74497" y="205282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1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49758" y="2001011"/>
            <a:ext cx="50800" cy="104139"/>
          </a:xfrm>
          <a:custGeom>
            <a:avLst/>
            <a:gdLst/>
            <a:ahLst/>
            <a:cxnLst/>
            <a:rect l="l" t="t" r="r" b="b"/>
            <a:pathLst>
              <a:path w="50800" h="104139">
                <a:moveTo>
                  <a:pt x="50292" y="51816"/>
                </a:moveTo>
                <a:lnTo>
                  <a:pt x="0" y="0"/>
                </a:lnTo>
                <a:lnTo>
                  <a:pt x="0" y="103632"/>
                </a:lnTo>
                <a:lnTo>
                  <a:pt x="50292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27809" y="205282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1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03070" y="2001011"/>
            <a:ext cx="50800" cy="104139"/>
          </a:xfrm>
          <a:custGeom>
            <a:avLst/>
            <a:gdLst/>
            <a:ahLst/>
            <a:cxnLst/>
            <a:rect l="l" t="t" r="r" b="b"/>
            <a:pathLst>
              <a:path w="50800" h="104139">
                <a:moveTo>
                  <a:pt x="50292" y="51816"/>
                </a:moveTo>
                <a:lnTo>
                  <a:pt x="0" y="0"/>
                </a:lnTo>
                <a:lnTo>
                  <a:pt x="0" y="103632"/>
                </a:lnTo>
                <a:lnTo>
                  <a:pt x="50292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06674" y="205282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1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81934" y="2001011"/>
            <a:ext cx="50800" cy="104139"/>
          </a:xfrm>
          <a:custGeom>
            <a:avLst/>
            <a:gdLst/>
            <a:ahLst/>
            <a:cxnLst/>
            <a:rect l="l" t="t" r="r" b="b"/>
            <a:pathLst>
              <a:path w="50800" h="104139">
                <a:moveTo>
                  <a:pt x="50292" y="51816"/>
                </a:moveTo>
                <a:lnTo>
                  <a:pt x="0" y="0"/>
                </a:lnTo>
                <a:lnTo>
                  <a:pt x="0" y="103632"/>
                </a:lnTo>
                <a:lnTo>
                  <a:pt x="50292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4433" y="205282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4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1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9694" y="2001011"/>
            <a:ext cx="50800" cy="104139"/>
          </a:xfrm>
          <a:custGeom>
            <a:avLst/>
            <a:gdLst/>
            <a:ahLst/>
            <a:cxnLst/>
            <a:rect l="l" t="t" r="r" b="b"/>
            <a:pathLst>
              <a:path w="50800" h="104139">
                <a:moveTo>
                  <a:pt x="50292" y="51816"/>
                </a:moveTo>
                <a:lnTo>
                  <a:pt x="0" y="0"/>
                </a:lnTo>
                <a:lnTo>
                  <a:pt x="0" y="103632"/>
                </a:lnTo>
                <a:lnTo>
                  <a:pt x="50292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63717" y="2052827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1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37454" y="2001011"/>
            <a:ext cx="52069" cy="104139"/>
          </a:xfrm>
          <a:custGeom>
            <a:avLst/>
            <a:gdLst/>
            <a:ahLst/>
            <a:cxnLst/>
            <a:rect l="l" t="t" r="r" b="b"/>
            <a:pathLst>
              <a:path w="52070" h="104139">
                <a:moveTo>
                  <a:pt x="51816" y="51816"/>
                </a:moveTo>
                <a:lnTo>
                  <a:pt x="0" y="0"/>
                </a:lnTo>
                <a:lnTo>
                  <a:pt x="0" y="103632"/>
                </a:lnTo>
                <a:lnTo>
                  <a:pt x="51816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72290" y="3067811"/>
            <a:ext cx="4511040" cy="0"/>
          </a:xfrm>
          <a:custGeom>
            <a:avLst/>
            <a:gdLst/>
            <a:ahLst/>
            <a:cxnLst/>
            <a:rect l="l" t="t" r="r" b="b"/>
            <a:pathLst>
              <a:path w="4511040">
                <a:moveTo>
                  <a:pt x="0" y="0"/>
                </a:moveTo>
                <a:lnTo>
                  <a:pt x="4511039" y="0"/>
                </a:lnTo>
              </a:path>
            </a:pathLst>
          </a:custGeom>
          <a:ln w="1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058044" y="2605531"/>
            <a:ext cx="361315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latin typeface="Arial"/>
                <a:cs typeface="Arial"/>
              </a:rPr>
              <a:t>C</a:t>
            </a:r>
            <a:r>
              <a:rPr sz="1250" dirty="0">
                <a:latin typeface="Arial"/>
                <a:cs typeface="Arial"/>
              </a:rPr>
              <a:t>A</a:t>
            </a:r>
            <a:r>
              <a:rPr sz="1250" spc="-5" dirty="0">
                <a:latin typeface="Arial"/>
                <a:cs typeface="Arial"/>
              </a:rPr>
              <a:t>D</a:t>
            </a:r>
            <a:endParaRPr sz="12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30018" y="2616707"/>
            <a:ext cx="4061460" cy="0"/>
          </a:xfrm>
          <a:custGeom>
            <a:avLst/>
            <a:gdLst/>
            <a:ahLst/>
            <a:cxnLst/>
            <a:rect l="l" t="t" r="r" b="b"/>
            <a:pathLst>
              <a:path w="4061459">
                <a:moveTo>
                  <a:pt x="0" y="0"/>
                </a:moveTo>
                <a:lnTo>
                  <a:pt x="4061459" y="0"/>
                </a:lnTo>
              </a:path>
            </a:pathLst>
          </a:custGeom>
          <a:ln w="1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83282" y="2605531"/>
            <a:ext cx="378460" cy="21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latin typeface="Arial"/>
                <a:cs typeface="Arial"/>
              </a:rPr>
              <a:t>C</a:t>
            </a:r>
            <a:r>
              <a:rPr sz="1250" dirty="0">
                <a:latin typeface="Arial"/>
                <a:cs typeface="Arial"/>
              </a:rPr>
              <a:t>A</a:t>
            </a:r>
            <a:r>
              <a:rPr sz="1250" spc="-5" dirty="0">
                <a:latin typeface="Arial"/>
                <a:cs typeface="Arial"/>
              </a:rPr>
              <a:t>M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23393" y="2616707"/>
            <a:ext cx="2255520" cy="0"/>
          </a:xfrm>
          <a:custGeom>
            <a:avLst/>
            <a:gdLst/>
            <a:ahLst/>
            <a:cxnLst/>
            <a:rect l="l" t="t" r="r" b="b"/>
            <a:pathLst>
              <a:path w="2255520">
                <a:moveTo>
                  <a:pt x="0" y="0"/>
                </a:moveTo>
                <a:lnTo>
                  <a:pt x="2255519" y="0"/>
                </a:lnTo>
              </a:path>
            </a:pathLst>
          </a:custGeom>
          <a:ln w="1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2290" y="3518915"/>
            <a:ext cx="7219315" cy="0"/>
          </a:xfrm>
          <a:custGeom>
            <a:avLst/>
            <a:gdLst/>
            <a:ahLst/>
            <a:cxnLst/>
            <a:rect l="l" t="t" r="r" b="b"/>
            <a:pathLst>
              <a:path w="7219315">
                <a:moveTo>
                  <a:pt x="0" y="0"/>
                </a:moveTo>
                <a:lnTo>
                  <a:pt x="7219187" y="0"/>
                </a:lnTo>
              </a:path>
            </a:pathLst>
          </a:custGeom>
          <a:ln w="19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463941" y="3056634"/>
            <a:ext cx="7415530" cy="3759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053589" algn="ctr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Arial"/>
                <a:cs typeface="Arial"/>
              </a:rPr>
              <a:t>CAE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418465" algn="ctr">
              <a:lnSpc>
                <a:spcPct val="100000"/>
              </a:lnSpc>
            </a:pPr>
            <a:r>
              <a:rPr sz="1250" dirty="0">
                <a:latin typeface="Arial"/>
                <a:cs typeface="Arial"/>
              </a:rPr>
              <a:t>CIM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CAD </a:t>
            </a:r>
            <a:r>
              <a:rPr sz="1600" spc="-5" dirty="0">
                <a:latin typeface="Tahoma"/>
                <a:cs typeface="Tahoma"/>
              </a:rPr>
              <a:t>- Computer Aided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Design</a:t>
            </a:r>
            <a:endParaRPr sz="1600">
              <a:latin typeface="Tahoma"/>
              <a:cs typeface="Tahoma"/>
            </a:endParaRPr>
          </a:p>
          <a:p>
            <a:pPr marL="927100" marR="5080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Náhrada </a:t>
            </a:r>
            <a:r>
              <a:rPr sz="1600" spc="-10" dirty="0">
                <a:latin typeface="Tahoma"/>
                <a:cs typeface="Tahoma"/>
              </a:rPr>
              <a:t>rutinní </a:t>
            </a:r>
            <a:r>
              <a:rPr sz="1600" spc="-5" dirty="0">
                <a:latin typeface="Tahoma"/>
                <a:cs typeface="Tahoma"/>
              </a:rPr>
              <a:t>práce, Nové </a:t>
            </a:r>
            <a:r>
              <a:rPr sz="1600" dirty="0">
                <a:latin typeface="Tahoma"/>
                <a:cs typeface="Tahoma"/>
              </a:rPr>
              <a:t>postupy </a:t>
            </a:r>
            <a:r>
              <a:rPr sz="1600" spc="-5" dirty="0">
                <a:latin typeface="Tahoma"/>
                <a:cs typeface="Tahoma"/>
              </a:rPr>
              <a:t>– 3D, </a:t>
            </a:r>
            <a:r>
              <a:rPr sz="1600" dirty="0">
                <a:latin typeface="Tahoma"/>
                <a:cs typeface="Tahoma"/>
              </a:rPr>
              <a:t>FEM, </a:t>
            </a:r>
            <a:r>
              <a:rPr sz="1600" spc="-5" dirty="0">
                <a:latin typeface="Tahoma"/>
                <a:cs typeface="Tahoma"/>
              </a:rPr>
              <a:t>parametrické </a:t>
            </a:r>
            <a:r>
              <a:rPr sz="1600" dirty="0">
                <a:latin typeface="Tahoma"/>
                <a:cs typeface="Tahoma"/>
              </a:rPr>
              <a:t>modeláře  </a:t>
            </a:r>
            <a:r>
              <a:rPr sz="1600" spc="-5" dirty="0">
                <a:latin typeface="Tahoma"/>
                <a:cs typeface="Tahoma"/>
              </a:rPr>
              <a:t>v el. návrh, simulace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DPS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CAM </a:t>
            </a:r>
            <a:r>
              <a:rPr sz="1600" spc="-5" dirty="0">
                <a:latin typeface="Tahoma"/>
                <a:cs typeface="Tahoma"/>
              </a:rPr>
              <a:t>- Computer Aided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Manufacturing</a:t>
            </a:r>
            <a:endParaRPr sz="16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</a:pPr>
            <a:r>
              <a:rPr sz="1600" spc="-10" dirty="0">
                <a:latin typeface="Tahoma"/>
                <a:cs typeface="Tahoma"/>
              </a:rPr>
              <a:t>Data </a:t>
            </a:r>
            <a:r>
              <a:rPr sz="1600" spc="-5" dirty="0">
                <a:latin typeface="Tahoma"/>
                <a:cs typeface="Tahoma"/>
              </a:rPr>
              <a:t>z </a:t>
            </a:r>
            <a:r>
              <a:rPr sz="1600" dirty="0">
                <a:latin typeface="Tahoma"/>
                <a:cs typeface="Tahoma"/>
              </a:rPr>
              <a:t>CAD </a:t>
            </a:r>
            <a:r>
              <a:rPr sz="1600" spc="-5" dirty="0">
                <a:latin typeface="Tahoma"/>
                <a:cs typeface="Tahoma"/>
              </a:rPr>
              <a:t>použita ve </a:t>
            </a:r>
            <a:r>
              <a:rPr sz="1600" dirty="0">
                <a:latin typeface="Tahoma"/>
                <a:cs typeface="Tahoma"/>
              </a:rPr>
              <a:t>výrobě </a:t>
            </a:r>
            <a:r>
              <a:rPr sz="1600" spc="-5" dirty="0">
                <a:latin typeface="Tahoma"/>
                <a:cs typeface="Tahoma"/>
              </a:rPr>
              <a:t>(CNC stroje, návrh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DPS)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CAE </a:t>
            </a:r>
            <a:r>
              <a:rPr sz="1600" spc="-5" dirty="0">
                <a:latin typeface="Tahoma"/>
                <a:cs typeface="Tahoma"/>
              </a:rPr>
              <a:t>- Computer Aided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Engineering</a:t>
            </a:r>
            <a:endParaRPr sz="1600">
              <a:latin typeface="Tahoma"/>
              <a:cs typeface="Tahoma"/>
            </a:endParaRPr>
          </a:p>
          <a:p>
            <a:pPr marL="927100" marR="831850">
              <a:lnSpc>
                <a:spcPct val="100000"/>
              </a:lnSpc>
              <a:spcBef>
                <a:spcPts val="10"/>
              </a:spcBef>
              <a:tabLst>
                <a:tab pos="1841500" algn="l"/>
              </a:tabLst>
            </a:pPr>
            <a:r>
              <a:rPr sz="1600" spc="-5" dirty="0">
                <a:latin typeface="Tahoma"/>
                <a:cs typeface="Tahoma"/>
              </a:rPr>
              <a:t>kompletní virtuální návrh – </a:t>
            </a:r>
            <a:r>
              <a:rPr sz="1600" spc="-10" dirty="0">
                <a:latin typeface="Tahoma"/>
                <a:cs typeface="Tahoma"/>
              </a:rPr>
              <a:t>FEM </a:t>
            </a:r>
            <a:r>
              <a:rPr sz="1600" spc="-5" dirty="0">
                <a:latin typeface="Tahoma"/>
                <a:cs typeface="Tahoma"/>
              </a:rPr>
              <a:t>(strojírenství, elektrotechnika),  </a:t>
            </a:r>
            <a:r>
              <a:rPr sz="1600" spc="-10" dirty="0">
                <a:latin typeface="Tahoma"/>
                <a:cs typeface="Tahoma"/>
              </a:rPr>
              <a:t>simulace	</a:t>
            </a:r>
            <a:r>
              <a:rPr sz="1600" spc="-5" dirty="0">
                <a:latin typeface="Tahoma"/>
                <a:cs typeface="Tahoma"/>
              </a:rPr>
              <a:t>el. </a:t>
            </a:r>
            <a:r>
              <a:rPr sz="1600" dirty="0">
                <a:latin typeface="Tahoma"/>
                <a:cs typeface="Tahoma"/>
              </a:rPr>
              <a:t>obvodů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CIM </a:t>
            </a:r>
            <a:r>
              <a:rPr sz="1600" spc="-5" dirty="0">
                <a:latin typeface="Tahoma"/>
                <a:cs typeface="Tahoma"/>
              </a:rPr>
              <a:t>- Computer integrated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manufacturing</a:t>
            </a:r>
            <a:endParaRPr sz="1600">
              <a:latin typeface="Tahoma"/>
              <a:cs typeface="Tahoma"/>
            </a:endParaRPr>
          </a:p>
          <a:p>
            <a:pPr marL="927100" marR="6985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Komplexní uplatnění </a:t>
            </a:r>
            <a:r>
              <a:rPr sz="1600" spc="-10" dirty="0">
                <a:latin typeface="Tahoma"/>
                <a:cs typeface="Tahoma"/>
              </a:rPr>
              <a:t>všech </a:t>
            </a:r>
            <a:r>
              <a:rPr sz="1600" spc="-5" dirty="0">
                <a:latin typeface="Tahoma"/>
                <a:cs typeface="Tahoma"/>
              </a:rPr>
              <a:t>systémů v průběhu </a:t>
            </a:r>
            <a:r>
              <a:rPr sz="1600" spc="-10" dirty="0">
                <a:latin typeface="Tahoma"/>
                <a:cs typeface="Tahoma"/>
              </a:rPr>
              <a:t>celé </a:t>
            </a:r>
            <a:r>
              <a:rPr sz="1600" spc="-5" dirty="0">
                <a:latin typeface="Tahoma"/>
                <a:cs typeface="Tahoma"/>
              </a:rPr>
              <a:t>fáze vzniku výrobku,  zkušenosti z </a:t>
            </a:r>
            <a:r>
              <a:rPr sz="1600" dirty="0">
                <a:latin typeface="Tahoma"/>
                <a:cs typeface="Tahoma"/>
              </a:rPr>
              <a:t>výroby </a:t>
            </a:r>
            <a:r>
              <a:rPr sz="1600" spc="-5" dirty="0">
                <a:latin typeface="Tahoma"/>
                <a:cs typeface="Tahoma"/>
              </a:rPr>
              <a:t>zpět ve formě </a:t>
            </a:r>
            <a:r>
              <a:rPr sz="1600" dirty="0">
                <a:latin typeface="Tahoma"/>
                <a:cs typeface="Tahoma"/>
              </a:rPr>
              <a:t>dat do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konstrukce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287271"/>
            <a:ext cx="3212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Odebrání objektů </a:t>
            </a:r>
            <a:r>
              <a:rPr dirty="0"/>
              <a:t>z</a:t>
            </a:r>
            <a:r>
              <a:rPr spc="-55" dirty="0"/>
              <a:t> </a:t>
            </a:r>
            <a:r>
              <a:rPr spc="-5" dirty="0"/>
              <a:t>výběru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325" y="1677415"/>
            <a:ext cx="4276090" cy="1501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Stejně </a:t>
            </a:r>
            <a:r>
              <a:rPr sz="1600" spc="-5" dirty="0">
                <a:latin typeface="Tahoma"/>
                <a:cs typeface="Tahoma"/>
              </a:rPr>
              <a:t>jako výběr (3 způsoby) + </a:t>
            </a:r>
            <a:r>
              <a:rPr sz="1600" dirty="0">
                <a:latin typeface="Tahoma"/>
                <a:cs typeface="Tahoma"/>
              </a:rPr>
              <a:t>podržet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SHIFT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Mazání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objektů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600" spc="-5" dirty="0">
                <a:latin typeface="Tahoma"/>
                <a:cs typeface="Tahoma"/>
              </a:rPr>
              <a:t>Výběr objektů a </a:t>
            </a:r>
            <a:r>
              <a:rPr sz="1600" spc="-10" dirty="0">
                <a:latin typeface="Tahoma"/>
                <a:cs typeface="Tahoma"/>
              </a:rPr>
              <a:t>klávesa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DELETE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287271"/>
            <a:ext cx="2424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Práce s</a:t>
            </a:r>
            <a:r>
              <a:rPr spc="-85" dirty="0"/>
              <a:t> </a:t>
            </a:r>
            <a:r>
              <a:rPr spc="-5" dirty="0"/>
              <a:t>obrazovkou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424" y="1677415"/>
            <a:ext cx="1475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menu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„Zobrazit“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2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98370" y="1040891"/>
            <a:ext cx="3514344" cy="3742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7424" y="4192928"/>
            <a:ext cx="7364095" cy="259334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Měřítko </a:t>
            </a:r>
            <a:r>
              <a:rPr sz="1600" b="1" spc="5" dirty="0">
                <a:solidFill>
                  <a:srgbClr val="3232CC"/>
                </a:solidFill>
                <a:latin typeface="Tahoma"/>
                <a:cs typeface="Tahoma"/>
              </a:rPr>
              <a:t>zobrazení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 („zoom“)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600" spc="-5" dirty="0">
                <a:latin typeface="Tahoma"/>
                <a:cs typeface="Tahoma"/>
              </a:rPr>
              <a:t>Nejlepší je kolečko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myši:</a:t>
            </a:r>
            <a:endParaRPr sz="1600">
              <a:latin typeface="Tahoma"/>
              <a:cs typeface="Tahoma"/>
            </a:endParaRPr>
          </a:p>
          <a:p>
            <a:pPr marL="469900" marR="588645" indent="-457200">
              <a:lnSpc>
                <a:spcPct val="100600"/>
              </a:lnSpc>
              <a:spcBef>
                <a:spcPts val="944"/>
              </a:spcBef>
              <a:buChar char="•"/>
              <a:tabLst>
                <a:tab pos="469900" algn="l"/>
                <a:tab pos="470534" algn="l"/>
                <a:tab pos="2004695" algn="l"/>
              </a:tabLst>
            </a:pPr>
            <a:r>
              <a:rPr sz="1600" spc="-5" dirty="0">
                <a:latin typeface="Tahoma"/>
                <a:cs typeface="Tahoma"/>
              </a:rPr>
              <a:t>Otáčení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kolečka	= zvětšování (zmenšování) výkresu. </a:t>
            </a:r>
            <a:r>
              <a:rPr sz="1600" spc="-10" dirty="0">
                <a:latin typeface="Tahoma"/>
                <a:cs typeface="Tahoma"/>
              </a:rPr>
              <a:t>Střed </a:t>
            </a:r>
            <a:r>
              <a:rPr sz="1600" spc="-5" dirty="0">
                <a:latin typeface="Tahoma"/>
                <a:cs typeface="Tahoma"/>
              </a:rPr>
              <a:t>zvětšování  (zmenšování) je přitom aktuální poloha kurzoru na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obrazovce</a:t>
            </a:r>
            <a:endParaRPr sz="1600">
              <a:latin typeface="Tahoma"/>
              <a:cs typeface="Tahoma"/>
            </a:endParaRPr>
          </a:p>
          <a:p>
            <a:pPr marL="469900" marR="33655" indent="-457200">
              <a:lnSpc>
                <a:spcPct val="100600"/>
              </a:lnSpc>
              <a:spcBef>
                <a:spcPts val="95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Pohyb myší za současného držení stisknutého kolečka myši = posun výkresu  </a:t>
            </a:r>
            <a:r>
              <a:rPr sz="1600" dirty="0">
                <a:latin typeface="Tahoma"/>
                <a:cs typeface="Tahoma"/>
              </a:rPr>
              <a:t>po</a:t>
            </a:r>
            <a:r>
              <a:rPr sz="1600" spc="-5" dirty="0">
                <a:latin typeface="Tahoma"/>
                <a:cs typeface="Tahoma"/>
              </a:rPr>
              <a:t> obrazovce</a:t>
            </a:r>
            <a:endParaRPr sz="1600">
              <a:latin typeface="Tahoma"/>
              <a:cs typeface="Tahoma"/>
            </a:endParaRPr>
          </a:p>
          <a:p>
            <a:pPr marL="469900" marR="5080" indent="-457200">
              <a:lnSpc>
                <a:spcPct val="100600"/>
              </a:lnSpc>
              <a:spcBef>
                <a:spcPts val="95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Dvojklik kolečkem myši = příkaz „zoom vše“ – </a:t>
            </a:r>
            <a:r>
              <a:rPr sz="1600" spc="-10" dirty="0">
                <a:latin typeface="Tahoma"/>
                <a:cs typeface="Tahoma"/>
              </a:rPr>
              <a:t>nastaví </a:t>
            </a:r>
            <a:r>
              <a:rPr sz="1600" spc="-5" dirty="0">
                <a:latin typeface="Tahoma"/>
                <a:cs typeface="Tahoma"/>
              </a:rPr>
              <a:t>měřítko zobrazení tak,  aby </a:t>
            </a:r>
            <a:r>
              <a:rPr sz="1600" spc="-10" dirty="0">
                <a:latin typeface="Tahoma"/>
                <a:cs typeface="Tahoma"/>
              </a:rPr>
              <a:t>se </a:t>
            </a:r>
            <a:r>
              <a:rPr sz="1600" spc="-5" dirty="0">
                <a:latin typeface="Tahoma"/>
                <a:cs typeface="Tahoma"/>
              </a:rPr>
              <a:t>na </a:t>
            </a:r>
            <a:r>
              <a:rPr sz="1600" spc="-10" dirty="0">
                <a:latin typeface="Tahoma"/>
                <a:cs typeface="Tahoma"/>
              </a:rPr>
              <a:t>kreslící </a:t>
            </a:r>
            <a:r>
              <a:rPr sz="1600" spc="-5" dirty="0">
                <a:latin typeface="Tahoma"/>
                <a:cs typeface="Tahoma"/>
              </a:rPr>
              <a:t>ploše zobrazily </a:t>
            </a:r>
            <a:r>
              <a:rPr sz="1600" spc="-10" dirty="0">
                <a:latin typeface="Tahoma"/>
                <a:cs typeface="Tahoma"/>
              </a:rPr>
              <a:t>všechny </a:t>
            </a:r>
            <a:r>
              <a:rPr sz="1600" spc="-5" dirty="0">
                <a:latin typeface="Tahoma"/>
                <a:cs typeface="Tahoma"/>
              </a:rPr>
              <a:t>nakreslené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objekty.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7240905" cy="1209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Pozn.:</a:t>
            </a:r>
            <a:endParaRPr sz="1600">
              <a:latin typeface="Arial"/>
              <a:cs typeface="Arial"/>
            </a:endParaRPr>
          </a:p>
          <a:p>
            <a:pPr marL="812800" indent="-475615">
              <a:lnSpc>
                <a:spcPct val="100000"/>
              </a:lnSpc>
              <a:spcBef>
                <a:spcPts val="610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600" spc="-5" dirty="0">
                <a:latin typeface="Tahoma"/>
                <a:cs typeface="Tahoma"/>
              </a:rPr>
              <a:t>„rychlost </a:t>
            </a:r>
            <a:r>
              <a:rPr sz="1600" dirty="0">
                <a:latin typeface="Tahoma"/>
                <a:cs typeface="Tahoma"/>
              </a:rPr>
              <a:t>zoomu“ </a:t>
            </a:r>
            <a:r>
              <a:rPr sz="1600" spc="-5" dirty="0">
                <a:latin typeface="Tahoma"/>
                <a:cs typeface="Tahoma"/>
              </a:rPr>
              <a:t>lze nastavit tzv. systémovou proměnnou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„zoomfactor“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4754" y="1978151"/>
            <a:ext cx="5109971" cy="726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7424" y="2910330"/>
            <a:ext cx="79260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3750"/>
              <a:buChar char="•"/>
              <a:tabLst>
                <a:tab pos="106045" algn="l"/>
              </a:tabLst>
            </a:pPr>
            <a:r>
              <a:rPr sz="1600" spc="-5" dirty="0">
                <a:latin typeface="Tahoma"/>
                <a:cs typeface="Tahoma"/>
              </a:rPr>
              <a:t>Interně jsou všechny </a:t>
            </a:r>
            <a:r>
              <a:rPr sz="1600" spc="-10" dirty="0">
                <a:latin typeface="Tahoma"/>
                <a:cs typeface="Tahoma"/>
              </a:rPr>
              <a:t>entity </a:t>
            </a:r>
            <a:r>
              <a:rPr sz="1600" spc="-5" dirty="0">
                <a:latin typeface="Tahoma"/>
                <a:cs typeface="Tahoma"/>
              </a:rPr>
              <a:t>vykreslovány </a:t>
            </a:r>
            <a:r>
              <a:rPr sz="1600" dirty="0">
                <a:latin typeface="Tahoma"/>
                <a:cs typeface="Tahoma"/>
              </a:rPr>
              <a:t>jako </a:t>
            </a:r>
            <a:r>
              <a:rPr sz="1600" spc="-5" dirty="0">
                <a:latin typeface="Tahoma"/>
                <a:cs typeface="Tahoma"/>
              </a:rPr>
              <a:t>posloupnost úseček. </a:t>
            </a:r>
            <a:r>
              <a:rPr sz="1600" dirty="0">
                <a:latin typeface="Tahoma"/>
                <a:cs typeface="Tahoma"/>
              </a:rPr>
              <a:t>Při </a:t>
            </a:r>
            <a:r>
              <a:rPr sz="1600" spc="-5" dirty="0">
                <a:latin typeface="Tahoma"/>
                <a:cs typeface="Tahoma"/>
              </a:rPr>
              <a:t>zvětšení výkresu  pak může </a:t>
            </a:r>
            <a:r>
              <a:rPr sz="1600" dirty="0">
                <a:latin typeface="Tahoma"/>
                <a:cs typeface="Tahoma"/>
              </a:rPr>
              <a:t>dojít ke </a:t>
            </a:r>
            <a:r>
              <a:rPr sz="1600" spc="-10" dirty="0">
                <a:latin typeface="Tahoma"/>
                <a:cs typeface="Tahoma"/>
              </a:rPr>
              <a:t>zkreslení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obrazu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2426" y="3596813"/>
            <a:ext cx="1955456" cy="1087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3421" y="5161848"/>
            <a:ext cx="1956477" cy="1120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80348" y="4748274"/>
            <a:ext cx="6213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Příkaz „regeneruj (vše)“ překreslí obrazovku </a:t>
            </a:r>
            <a:r>
              <a:rPr sz="1600" spc="5" dirty="0">
                <a:latin typeface="Tahoma"/>
                <a:cs typeface="Tahoma"/>
              </a:rPr>
              <a:t>do </a:t>
            </a:r>
            <a:r>
              <a:rPr sz="1600" spc="-5" dirty="0">
                <a:latin typeface="Tahoma"/>
                <a:cs typeface="Tahoma"/>
              </a:rPr>
              <a:t>správných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parametrů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8719" y="6404861"/>
            <a:ext cx="7139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K deformaci entit dochází pouze </a:t>
            </a:r>
            <a:r>
              <a:rPr sz="1600" dirty="0">
                <a:latin typeface="Tahoma"/>
                <a:cs typeface="Tahoma"/>
              </a:rPr>
              <a:t>při </a:t>
            </a:r>
            <a:r>
              <a:rPr sz="1600" spc="-10" dirty="0">
                <a:latin typeface="Tahoma"/>
                <a:cs typeface="Tahoma"/>
              </a:rPr>
              <a:t>jejich </a:t>
            </a:r>
            <a:r>
              <a:rPr sz="1600" spc="-5" dirty="0">
                <a:latin typeface="Tahoma"/>
                <a:cs typeface="Tahoma"/>
              </a:rPr>
              <a:t>vykreslení na obrazovku, v paměti </a:t>
            </a:r>
            <a:r>
              <a:rPr sz="1600" dirty="0">
                <a:latin typeface="Tahoma"/>
                <a:cs typeface="Tahoma"/>
              </a:rPr>
              <a:t>PC  </a:t>
            </a:r>
            <a:r>
              <a:rPr sz="1600" spc="-10" dirty="0">
                <a:latin typeface="Tahoma"/>
                <a:cs typeface="Tahoma"/>
              </a:rPr>
              <a:t>existují </a:t>
            </a:r>
            <a:r>
              <a:rPr sz="1600" spc="-5" dirty="0">
                <a:latin typeface="Tahoma"/>
                <a:cs typeface="Tahoma"/>
              </a:rPr>
              <a:t>nadále ve </a:t>
            </a:r>
            <a:r>
              <a:rPr sz="1600" spc="-10" dirty="0">
                <a:latin typeface="Tahoma"/>
                <a:cs typeface="Tahoma"/>
              </a:rPr>
              <a:t>své </a:t>
            </a:r>
            <a:r>
              <a:rPr sz="1600" spc="-5" dirty="0">
                <a:latin typeface="Tahoma"/>
                <a:cs typeface="Tahoma"/>
              </a:rPr>
              <a:t>přesné, vektorové </a:t>
            </a:r>
            <a:r>
              <a:rPr sz="1600" dirty="0">
                <a:latin typeface="Tahoma"/>
                <a:cs typeface="Tahoma"/>
              </a:rPr>
              <a:t>podobě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!!!.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16486" y="5146547"/>
            <a:ext cx="3355847" cy="1082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05733" y="5506211"/>
            <a:ext cx="577850" cy="216535"/>
          </a:xfrm>
          <a:custGeom>
            <a:avLst/>
            <a:gdLst/>
            <a:ahLst/>
            <a:cxnLst/>
            <a:rect l="l" t="t" r="r" b="b"/>
            <a:pathLst>
              <a:path w="577850" h="216535">
                <a:moveTo>
                  <a:pt x="432815" y="0"/>
                </a:moveTo>
                <a:lnTo>
                  <a:pt x="432815" y="54863"/>
                </a:lnTo>
                <a:lnTo>
                  <a:pt x="0" y="54863"/>
                </a:lnTo>
                <a:lnTo>
                  <a:pt x="0" y="163067"/>
                </a:lnTo>
                <a:lnTo>
                  <a:pt x="432815" y="163067"/>
                </a:lnTo>
                <a:lnTo>
                  <a:pt x="432815" y="216407"/>
                </a:lnTo>
                <a:lnTo>
                  <a:pt x="577595" y="108203"/>
                </a:lnTo>
                <a:lnTo>
                  <a:pt x="432815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7424" y="1287271"/>
            <a:ext cx="3001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Kreslení základních</a:t>
            </a:r>
            <a:r>
              <a:rPr spc="-50" dirty="0"/>
              <a:t> </a:t>
            </a:r>
            <a:r>
              <a:rPr spc="-5" dirty="0"/>
              <a:t>entit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424" y="1677415"/>
            <a:ext cx="752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Ú</a:t>
            </a:r>
            <a:r>
              <a:rPr sz="1600" b="1" spc="-15" dirty="0">
                <a:solidFill>
                  <a:srgbClr val="3232CC"/>
                </a:solidFill>
                <a:latin typeface="Tahoma"/>
                <a:cs typeface="Tahoma"/>
              </a:rPr>
              <a:t>s</a:t>
            </a:r>
            <a:r>
              <a:rPr sz="1600" b="1" spc="5" dirty="0">
                <a:solidFill>
                  <a:srgbClr val="3232CC"/>
                </a:solidFill>
                <a:latin typeface="Tahoma"/>
                <a:cs typeface="Tahoma"/>
              </a:rPr>
              <a:t>e</a:t>
            </a:r>
            <a:r>
              <a:rPr sz="1600" b="1" spc="-10" dirty="0">
                <a:solidFill>
                  <a:srgbClr val="3232CC"/>
                </a:solidFill>
                <a:latin typeface="Tahoma"/>
                <a:cs typeface="Tahoma"/>
              </a:rPr>
              <a:t>čk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2810" y="656335"/>
            <a:ext cx="923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30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ut</a:t>
            </a: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o</a:t>
            </a:r>
            <a:r>
              <a:rPr sz="1600" b="1" spc="15" dirty="0">
                <a:solidFill>
                  <a:srgbClr val="3232CC"/>
                </a:solidFill>
                <a:latin typeface="Arial"/>
                <a:cs typeface="Arial"/>
              </a:rPr>
              <a:t>C</a:t>
            </a:r>
            <a:r>
              <a:rPr sz="1600" b="1" spc="-45" dirty="0">
                <a:solidFill>
                  <a:srgbClr val="3232CC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8158" y="2112558"/>
            <a:ext cx="2174489" cy="966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22209" y="3306570"/>
            <a:ext cx="47936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Nakreslí jednu nebo více na sebe </a:t>
            </a:r>
            <a:r>
              <a:rPr sz="1600" spc="-10" dirty="0">
                <a:latin typeface="Tahoma"/>
                <a:cs typeface="Tahoma"/>
              </a:rPr>
              <a:t>navazujících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úseček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13567" y="3777996"/>
            <a:ext cx="4172711" cy="1013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5561" y="3312479"/>
            <a:ext cx="1246666" cy="1800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66921" y="4282439"/>
            <a:ext cx="576580" cy="216535"/>
          </a:xfrm>
          <a:custGeom>
            <a:avLst/>
            <a:gdLst/>
            <a:ahLst/>
            <a:cxnLst/>
            <a:rect l="l" t="t" r="r" b="b"/>
            <a:pathLst>
              <a:path w="576579" h="216535">
                <a:moveTo>
                  <a:pt x="431291" y="0"/>
                </a:moveTo>
                <a:lnTo>
                  <a:pt x="431291" y="54863"/>
                </a:lnTo>
                <a:lnTo>
                  <a:pt x="0" y="54863"/>
                </a:lnTo>
                <a:lnTo>
                  <a:pt x="0" y="161543"/>
                </a:lnTo>
                <a:lnTo>
                  <a:pt x="431291" y="161543"/>
                </a:lnTo>
                <a:lnTo>
                  <a:pt x="431291" y="216407"/>
                </a:lnTo>
                <a:lnTo>
                  <a:pt x="576071" y="108203"/>
                </a:lnTo>
                <a:lnTo>
                  <a:pt x="431291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93837" y="5324345"/>
            <a:ext cx="385317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ahoma"/>
                <a:cs typeface="Tahoma"/>
              </a:rPr>
              <a:t>Pozn.: </a:t>
            </a:r>
            <a:r>
              <a:rPr sz="1600" spc="-5" dirty="0">
                <a:latin typeface="Tahoma"/>
                <a:cs typeface="Tahoma"/>
              </a:rPr>
              <a:t>každá úsečka je samostatný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objekt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7279" y="2269475"/>
            <a:ext cx="2685955" cy="980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810" y="656335"/>
            <a:ext cx="3199765" cy="1264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Obdélník</a:t>
            </a:r>
            <a:endParaRPr sz="1600">
              <a:latin typeface="Tahoma"/>
              <a:cs typeface="Tahoma"/>
            </a:endParaRPr>
          </a:p>
          <a:p>
            <a:pPr marL="337185">
              <a:lnSpc>
                <a:spcPct val="100000"/>
              </a:lnSpc>
              <a:spcBef>
                <a:spcPts val="994"/>
              </a:spcBef>
            </a:pPr>
            <a:r>
              <a:rPr sz="1600" spc="-5" dirty="0">
                <a:latin typeface="Tahoma"/>
                <a:cs typeface="Tahoma"/>
              </a:rPr>
              <a:t>Obdélník je 2D uzavřená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křivka.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3569" y="4856988"/>
            <a:ext cx="7488932" cy="5364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77518" y="3777996"/>
            <a:ext cx="1723644" cy="870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6694" y="1624335"/>
            <a:ext cx="2124646" cy="956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73" y="348995"/>
            <a:ext cx="9143996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810" y="656335"/>
            <a:ext cx="123571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3232CC"/>
                </a:solidFill>
                <a:latin typeface="Arial"/>
                <a:cs typeface="Arial"/>
              </a:rPr>
              <a:t>AutoCAD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Kružnice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9052" y="2803650"/>
            <a:ext cx="43033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Kružnici </a:t>
            </a:r>
            <a:r>
              <a:rPr sz="1600" spc="-5" dirty="0">
                <a:latin typeface="Tahoma"/>
                <a:cs typeface="Tahoma"/>
              </a:rPr>
              <a:t>lze definovat </a:t>
            </a:r>
            <a:r>
              <a:rPr sz="1600" dirty="0">
                <a:latin typeface="Tahoma"/>
                <a:cs typeface="Tahoma"/>
              </a:rPr>
              <a:t>pomocí </a:t>
            </a:r>
            <a:r>
              <a:rPr sz="1600" spc="-5" dirty="0">
                <a:latin typeface="Tahoma"/>
                <a:cs typeface="Tahoma"/>
              </a:rPr>
              <a:t>několika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způsobů: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8787" y="3201923"/>
            <a:ext cx="7056119" cy="434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22209" y="3812538"/>
            <a:ext cx="31019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Základem je volba: střed,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poloměr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46382" y="4209288"/>
            <a:ext cx="1182623" cy="13685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41939" y="6009132"/>
            <a:ext cx="8276843" cy="411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70580" y="4153623"/>
            <a:ext cx="1246257" cy="12944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40913" y="5276088"/>
            <a:ext cx="462280" cy="428625"/>
          </a:xfrm>
          <a:custGeom>
            <a:avLst/>
            <a:gdLst/>
            <a:ahLst/>
            <a:cxnLst/>
            <a:rect l="l" t="t" r="r" b="b"/>
            <a:pathLst>
              <a:path w="462279" h="428625">
                <a:moveTo>
                  <a:pt x="281939" y="16763"/>
                </a:moveTo>
                <a:lnTo>
                  <a:pt x="318515" y="57911"/>
                </a:lnTo>
                <a:lnTo>
                  <a:pt x="0" y="348995"/>
                </a:lnTo>
                <a:lnTo>
                  <a:pt x="71627" y="428243"/>
                </a:lnTo>
                <a:lnTo>
                  <a:pt x="391667" y="137159"/>
                </a:lnTo>
                <a:lnTo>
                  <a:pt x="428243" y="176783"/>
                </a:lnTo>
                <a:lnTo>
                  <a:pt x="461771" y="0"/>
                </a:lnTo>
                <a:lnTo>
                  <a:pt x="281939" y="16763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19672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3232CC"/>
                </a:solidFill>
                <a:latin typeface="Arial"/>
                <a:cs typeface="Arial"/>
              </a:rPr>
              <a:t>CAD ve</a:t>
            </a:r>
            <a:r>
              <a:rPr sz="1600" b="1" spc="-4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strojírenství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3837" y="1214119"/>
            <a:ext cx="43846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ahoma"/>
                <a:cs typeface="Tahoma"/>
              </a:rPr>
              <a:t>Programy </a:t>
            </a:r>
            <a:r>
              <a:rPr spc="-5" dirty="0">
                <a:latin typeface="Tahoma"/>
                <a:cs typeface="Tahoma"/>
              </a:rPr>
              <a:t>pro CAD </a:t>
            </a:r>
            <a:r>
              <a:rPr dirty="0">
                <a:latin typeface="Tahoma"/>
                <a:cs typeface="Tahoma"/>
              </a:rPr>
              <a:t>ve</a:t>
            </a:r>
            <a:r>
              <a:rPr spc="-3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strojírenství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3735" y="1521357"/>
            <a:ext cx="8187690" cy="54635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Dle 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způsobu práce 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s</a:t>
            </a:r>
            <a:r>
              <a:rPr sz="1600" b="1" spc="10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realitou</a:t>
            </a:r>
            <a:endParaRPr sz="1600">
              <a:latin typeface="Tahoma"/>
              <a:cs typeface="Tahoma"/>
            </a:endParaRPr>
          </a:p>
          <a:p>
            <a:pPr marL="469900" marR="84455" indent="-457200">
              <a:lnSpc>
                <a:spcPct val="100299"/>
              </a:lnSpc>
              <a:spcBef>
                <a:spcPts val="955"/>
              </a:spcBef>
            </a:pPr>
            <a:r>
              <a:rPr sz="1600" spc="-5" dirty="0">
                <a:latin typeface="Tahoma"/>
                <a:cs typeface="Tahoma"/>
              </a:rPr>
              <a:t>Žijeme ve třírozměrném (3D) prostoru. Grafickou informaci </a:t>
            </a:r>
            <a:r>
              <a:rPr sz="1600" spc="-10" dirty="0">
                <a:latin typeface="Tahoma"/>
                <a:cs typeface="Tahoma"/>
              </a:rPr>
              <a:t>však </a:t>
            </a:r>
            <a:r>
              <a:rPr sz="1600" spc="-5" dirty="0">
                <a:latin typeface="Tahoma"/>
                <a:cs typeface="Tahoma"/>
              </a:rPr>
              <a:t>dokážeme uchovat pouze  dvourozměrnou (2D) např. papír. Při konstrukci </a:t>
            </a:r>
            <a:r>
              <a:rPr sz="1600" spc="-10" dirty="0">
                <a:latin typeface="Tahoma"/>
                <a:cs typeface="Tahoma"/>
              </a:rPr>
              <a:t>nutné </a:t>
            </a:r>
            <a:r>
              <a:rPr sz="1600" spc="-5" dirty="0">
                <a:latin typeface="Tahoma"/>
                <a:cs typeface="Tahoma"/>
              </a:rPr>
              <a:t>převést </a:t>
            </a:r>
            <a:r>
              <a:rPr sz="1600" spc="5" dirty="0">
                <a:latin typeface="Tahoma"/>
                <a:cs typeface="Tahoma"/>
              </a:rPr>
              <a:t>3D </a:t>
            </a:r>
            <a:r>
              <a:rPr sz="1600" spc="-5" dirty="0">
                <a:latin typeface="Tahoma"/>
                <a:cs typeface="Tahoma"/>
              </a:rPr>
              <a:t>na 2D. CAD  </a:t>
            </a:r>
            <a:r>
              <a:rPr sz="1600" dirty="0">
                <a:latin typeface="Tahoma"/>
                <a:cs typeface="Tahoma"/>
              </a:rPr>
              <a:t>programy </a:t>
            </a:r>
            <a:r>
              <a:rPr sz="1600" spc="-5" dirty="0">
                <a:latin typeface="Tahoma"/>
                <a:cs typeface="Tahoma"/>
              </a:rPr>
              <a:t>dělíme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na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0"/>
              </a:spcBef>
              <a:buFont typeface="Tahoma"/>
              <a:buChar char="•"/>
              <a:tabLst>
                <a:tab pos="469900" algn="l"/>
                <a:tab pos="470534" algn="l"/>
              </a:tabLst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2D</a:t>
            </a:r>
            <a:endParaRPr sz="16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jedná </a:t>
            </a:r>
            <a:r>
              <a:rPr sz="1600" spc="-10" dirty="0">
                <a:latin typeface="Tahoma"/>
                <a:cs typeface="Tahoma"/>
              </a:rPr>
              <a:t>se </a:t>
            </a:r>
            <a:r>
              <a:rPr sz="1600" spc="-5" dirty="0">
                <a:latin typeface="Tahoma"/>
                <a:cs typeface="Tahoma"/>
              </a:rPr>
              <a:t>pouze o náhradu papíru za obrazovku počítače (viz. další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slide)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Font typeface="Tahoma"/>
              <a:buChar char="•"/>
              <a:tabLst>
                <a:tab pos="469900" algn="l"/>
                <a:tab pos="470534" algn="l"/>
              </a:tabLst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3D</a:t>
            </a:r>
            <a:endParaRPr sz="1600">
              <a:latin typeface="Tahoma"/>
              <a:cs typeface="Tahoma"/>
            </a:endParaRPr>
          </a:p>
          <a:p>
            <a:pPr marL="469900" marR="43180">
              <a:lnSpc>
                <a:spcPct val="100000"/>
              </a:lnSpc>
              <a:spcBef>
                <a:spcPts val="15"/>
              </a:spcBef>
            </a:pPr>
            <a:r>
              <a:rPr sz="1600" spc="-5" dirty="0">
                <a:latin typeface="Tahoma"/>
                <a:cs typeface="Tahoma"/>
              </a:rPr>
              <a:t>pracují s 3D modelem. Díky kompletní informaci o tvaru apod. PC může provést např.  pevnostní </a:t>
            </a:r>
            <a:r>
              <a:rPr sz="1600" dirty="0">
                <a:latin typeface="Tahoma"/>
                <a:cs typeface="Tahoma"/>
              </a:rPr>
              <a:t>výpočty </a:t>
            </a:r>
            <a:r>
              <a:rPr sz="1600" spc="-5" dirty="0">
                <a:latin typeface="Tahoma"/>
                <a:cs typeface="Tahoma"/>
              </a:rPr>
              <a:t>(viz. další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slide)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Nižší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třída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AutoCAD </a:t>
            </a:r>
            <a:r>
              <a:rPr sz="1600" dirty="0">
                <a:latin typeface="Tahoma"/>
                <a:cs typeface="Tahoma"/>
              </a:rPr>
              <a:t>LT, </a:t>
            </a:r>
            <a:r>
              <a:rPr sz="1600" spc="-5" dirty="0">
                <a:latin typeface="Tahoma"/>
                <a:cs typeface="Tahoma"/>
              </a:rPr>
              <a:t>DesignCAD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spcBef>
                <a:spcPts val="15"/>
              </a:spcBef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pouze 2D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pohodlná </a:t>
            </a:r>
            <a:r>
              <a:rPr sz="1600" dirty="0">
                <a:latin typeface="Tahoma"/>
                <a:cs typeface="Tahoma"/>
              </a:rPr>
              <a:t>tvorba </a:t>
            </a:r>
            <a:r>
              <a:rPr sz="1600" spc="-5" dirty="0">
                <a:latin typeface="Tahoma"/>
                <a:cs typeface="Tahoma"/>
              </a:rPr>
              <a:t>výkresů „klasickým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způsobem“.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Střední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 třída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spcBef>
                <a:spcPts val="10"/>
              </a:spcBef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AutoCAD, Microstation,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CADKEY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Totéž </a:t>
            </a:r>
            <a:r>
              <a:rPr sz="1600" dirty="0">
                <a:latin typeface="Tahoma"/>
                <a:cs typeface="Tahoma"/>
              </a:rPr>
              <a:t>co </a:t>
            </a:r>
            <a:r>
              <a:rPr sz="1600" spc="-5" dirty="0">
                <a:latin typeface="Tahoma"/>
                <a:cs typeface="Tahoma"/>
              </a:rPr>
              <a:t>nižší třída + 3D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modelář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spcBef>
                <a:spcPts val="15"/>
              </a:spcBef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Automatické generování dokumentace z 3D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modelu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Vyšší</a:t>
            </a:r>
            <a:r>
              <a:rPr sz="1600" b="1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třída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Pro/Engineer, SolidWorks, SolidDesigner, Unigraphics, Catia, </a:t>
            </a:r>
            <a:r>
              <a:rPr sz="1600" spc="-10" dirty="0">
                <a:latin typeface="Tahoma"/>
                <a:cs typeface="Tahoma"/>
              </a:rPr>
              <a:t>Mechanical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Desktop</a:t>
            </a:r>
            <a:endParaRPr sz="160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spcBef>
                <a:spcPts val="10"/>
              </a:spcBef>
              <a:buChar char="•"/>
              <a:tabLst>
                <a:tab pos="927100" algn="l"/>
                <a:tab pos="927735" algn="l"/>
              </a:tabLst>
            </a:pPr>
            <a:r>
              <a:rPr sz="1600" spc="-5" dirty="0">
                <a:latin typeface="Tahoma"/>
                <a:cs typeface="Tahoma"/>
              </a:rPr>
              <a:t>3D parametrický modelář,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CAE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3884929" cy="761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3232CC"/>
                </a:solidFill>
                <a:latin typeface="Arial"/>
                <a:cs typeface="Arial"/>
              </a:rPr>
              <a:t>CAD ve</a:t>
            </a:r>
            <a:r>
              <a:rPr sz="1600" b="1" spc="3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strojírenství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Příklad 2D zobrazení – </a:t>
            </a:r>
            <a:r>
              <a:rPr sz="1600" spc="-10" dirty="0">
                <a:latin typeface="Tahoma"/>
                <a:cs typeface="Tahoma"/>
              </a:rPr>
              <a:t>technický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výkres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07057" y="371246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899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5909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45513" y="371246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1082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5889" y="3712464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590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83969" y="371246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1082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44345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23950" y="371246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1066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82801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62406" y="371246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1066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21257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00862" y="371246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1082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1238" y="3712464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590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9318" y="371246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1082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99693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9297" y="371246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1066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38149" y="3712464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17753" y="371246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1066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8130" y="3712464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590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74497" y="3712464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>
                <a:moveTo>
                  <a:pt x="899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3886" y="3317747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2590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38833" y="3354323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3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32965" y="3291839"/>
            <a:ext cx="27940" cy="26034"/>
          </a:xfrm>
          <a:custGeom>
            <a:avLst/>
            <a:gdLst/>
            <a:ahLst/>
            <a:cxnLst/>
            <a:rect l="l" t="t" r="r" b="b"/>
            <a:pathLst>
              <a:path w="27939" h="26035">
                <a:moveTo>
                  <a:pt x="0" y="25907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32965" y="3317747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41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2174" y="2950463"/>
            <a:ext cx="250190" cy="10795"/>
          </a:xfrm>
          <a:custGeom>
            <a:avLst/>
            <a:gdLst/>
            <a:ahLst/>
            <a:cxnLst/>
            <a:rect l="l" t="t" r="r" b="b"/>
            <a:pathLst>
              <a:path w="250189" h="10794">
                <a:moveTo>
                  <a:pt x="249935" y="10667"/>
                </a:moveTo>
                <a:lnTo>
                  <a:pt x="201167" y="4571"/>
                </a:lnTo>
                <a:lnTo>
                  <a:pt x="149351" y="0"/>
                </a:lnTo>
                <a:lnTo>
                  <a:pt x="100583" y="0"/>
                </a:lnTo>
                <a:lnTo>
                  <a:pt x="50291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73886" y="298246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697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0397" y="2979419"/>
            <a:ext cx="0" cy="586740"/>
          </a:xfrm>
          <a:custGeom>
            <a:avLst/>
            <a:gdLst/>
            <a:ahLst/>
            <a:cxnLst/>
            <a:rect l="l" t="t" r="r" b="b"/>
            <a:pathLst>
              <a:path h="586739">
                <a:moveTo>
                  <a:pt x="0" y="0"/>
                </a:moveTo>
                <a:lnTo>
                  <a:pt x="0" y="58673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23821" y="2994659"/>
            <a:ext cx="73660" cy="13970"/>
          </a:xfrm>
          <a:custGeom>
            <a:avLst/>
            <a:gdLst/>
            <a:ahLst/>
            <a:cxnLst/>
            <a:rect l="l" t="t" r="r" b="b"/>
            <a:pathLst>
              <a:path w="73660" h="13969">
                <a:moveTo>
                  <a:pt x="73151" y="13715"/>
                </a:moveTo>
                <a:lnTo>
                  <a:pt x="21335" y="3047"/>
                </a:ln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84197" y="2990087"/>
            <a:ext cx="27940" cy="3175"/>
          </a:xfrm>
          <a:custGeom>
            <a:avLst/>
            <a:gdLst/>
            <a:ahLst/>
            <a:cxnLst/>
            <a:rect l="l" t="t" r="r" b="b"/>
            <a:pathLst>
              <a:path w="27939" h="3175">
                <a:moveTo>
                  <a:pt x="27431" y="3047"/>
                </a:moveTo>
                <a:lnTo>
                  <a:pt x="1066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3801" y="2987039"/>
            <a:ext cx="106680" cy="1905"/>
          </a:xfrm>
          <a:custGeom>
            <a:avLst/>
            <a:gdLst/>
            <a:ahLst/>
            <a:cxnLst/>
            <a:rect l="l" t="t" r="r" b="b"/>
            <a:pathLst>
              <a:path w="106679" h="1905">
                <a:moveTo>
                  <a:pt x="106679" y="1523"/>
                </a:moveTo>
                <a:lnTo>
                  <a:pt x="79247" y="0"/>
                </a:lnTo>
                <a:lnTo>
                  <a:pt x="27431" y="0"/>
                </a:lnTo>
                <a:lnTo>
                  <a:pt x="0" y="152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24177" y="2990087"/>
            <a:ext cx="26034" cy="3175"/>
          </a:xfrm>
          <a:custGeom>
            <a:avLst/>
            <a:gdLst/>
            <a:ahLst/>
            <a:cxnLst/>
            <a:rect l="l" t="t" r="r" b="b"/>
            <a:pathLst>
              <a:path w="26035" h="3175">
                <a:moveTo>
                  <a:pt x="25907" y="0"/>
                </a:moveTo>
                <a:lnTo>
                  <a:pt x="15239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38833" y="2994659"/>
            <a:ext cx="71755" cy="13970"/>
          </a:xfrm>
          <a:custGeom>
            <a:avLst/>
            <a:gdLst/>
            <a:ahLst/>
            <a:cxnLst/>
            <a:rect l="l" t="t" r="r" b="b"/>
            <a:pathLst>
              <a:path w="71754" h="13969">
                <a:moveTo>
                  <a:pt x="71627" y="0"/>
                </a:moveTo>
                <a:lnTo>
                  <a:pt x="50291" y="3047"/>
                </a:lnTo>
                <a:lnTo>
                  <a:pt x="0" y="13715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73886" y="3022091"/>
            <a:ext cx="287020" cy="15240"/>
          </a:xfrm>
          <a:custGeom>
            <a:avLst/>
            <a:gdLst/>
            <a:ahLst/>
            <a:cxnLst/>
            <a:rect l="l" t="t" r="r" b="b"/>
            <a:pathLst>
              <a:path w="287020" h="15239">
                <a:moveTo>
                  <a:pt x="286511" y="15239"/>
                </a:moveTo>
                <a:lnTo>
                  <a:pt x="239267" y="7619"/>
                </a:lnTo>
                <a:lnTo>
                  <a:pt x="190499" y="1523"/>
                </a:lnTo>
                <a:lnTo>
                  <a:pt x="143255" y="0"/>
                </a:lnTo>
                <a:lnTo>
                  <a:pt x="96011" y="1523"/>
                </a:lnTo>
                <a:lnTo>
                  <a:pt x="47243" y="7619"/>
                </a:lnTo>
                <a:lnTo>
                  <a:pt x="0" y="1523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73886" y="29611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0" y="18287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27837" y="314858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3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24434" y="3220211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>
                <a:moveTo>
                  <a:pt x="0" y="0"/>
                </a:moveTo>
                <a:lnTo>
                  <a:pt x="28651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80694" y="3174491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10946" y="3174491"/>
            <a:ext cx="269875" cy="45720"/>
          </a:xfrm>
          <a:custGeom>
            <a:avLst/>
            <a:gdLst/>
            <a:ahLst/>
            <a:cxnLst/>
            <a:rect l="l" t="t" r="r" b="b"/>
            <a:pathLst>
              <a:path w="269875" h="45719">
                <a:moveTo>
                  <a:pt x="269747" y="0"/>
                </a:moveTo>
                <a:lnTo>
                  <a:pt x="0" y="4571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07669" y="3165347"/>
            <a:ext cx="0" cy="36830"/>
          </a:xfrm>
          <a:custGeom>
            <a:avLst/>
            <a:gdLst/>
            <a:ahLst/>
            <a:cxnLst/>
            <a:rect l="l" t="t" r="r" b="b"/>
            <a:pathLst>
              <a:path h="36830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09550" y="316534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70">
                <a:moveTo>
                  <a:pt x="0" y="0"/>
                </a:moveTo>
                <a:lnTo>
                  <a:pt x="0" y="54711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89381" y="3148583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4" h="17144">
                <a:moveTo>
                  <a:pt x="18287" y="16763"/>
                </a:moveTo>
                <a:lnTo>
                  <a:pt x="16763" y="10667"/>
                </a:lnTo>
                <a:lnTo>
                  <a:pt x="12191" y="4571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07669" y="3201923"/>
            <a:ext cx="17145" cy="18415"/>
          </a:xfrm>
          <a:custGeom>
            <a:avLst/>
            <a:gdLst/>
            <a:ahLst/>
            <a:cxnLst/>
            <a:rect l="l" t="t" r="r" b="b"/>
            <a:pathLst>
              <a:path w="17144" h="18414">
                <a:moveTo>
                  <a:pt x="0" y="0"/>
                </a:moveTo>
                <a:lnTo>
                  <a:pt x="1523" y="6095"/>
                </a:lnTo>
                <a:lnTo>
                  <a:pt x="4571" y="12191"/>
                </a:lnTo>
                <a:lnTo>
                  <a:pt x="10667" y="16763"/>
                </a:lnTo>
                <a:lnTo>
                  <a:pt x="16763" y="1828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38833" y="3139439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0" y="35051"/>
                </a:moveTo>
                <a:lnTo>
                  <a:pt x="10667" y="33527"/>
                </a:lnTo>
                <a:lnTo>
                  <a:pt x="19811" y="28955"/>
                </a:lnTo>
                <a:lnTo>
                  <a:pt x="28955" y="19811"/>
                </a:lnTo>
                <a:lnTo>
                  <a:pt x="33527" y="10667"/>
                </a:lnTo>
                <a:lnTo>
                  <a:pt x="3505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550" y="3407664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>
                <a:moveTo>
                  <a:pt x="0" y="0"/>
                </a:moveTo>
                <a:lnTo>
                  <a:pt x="1129283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27837" y="3461003"/>
            <a:ext cx="1092835" cy="0"/>
          </a:xfrm>
          <a:custGeom>
            <a:avLst/>
            <a:gdLst/>
            <a:ahLst/>
            <a:cxnLst/>
            <a:rect l="l" t="t" r="r" b="b"/>
            <a:pathLst>
              <a:path w="1092835">
                <a:moveTo>
                  <a:pt x="0" y="0"/>
                </a:moveTo>
                <a:lnTo>
                  <a:pt x="109270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20545" y="344423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4" h="17145">
                <a:moveTo>
                  <a:pt x="0" y="16763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20545" y="3461003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5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38833" y="3317747"/>
            <a:ext cx="35560" cy="36830"/>
          </a:xfrm>
          <a:custGeom>
            <a:avLst/>
            <a:gdLst/>
            <a:ahLst/>
            <a:cxnLst/>
            <a:rect l="l" t="t" r="r" b="b"/>
            <a:pathLst>
              <a:path w="35560" h="36829">
                <a:moveTo>
                  <a:pt x="35051" y="0"/>
                </a:moveTo>
                <a:lnTo>
                  <a:pt x="24383" y="1523"/>
                </a:lnTo>
                <a:lnTo>
                  <a:pt x="13715" y="7619"/>
                </a:lnTo>
                <a:lnTo>
                  <a:pt x="6095" y="15239"/>
                </a:lnTo>
                <a:lnTo>
                  <a:pt x="1523" y="24383"/>
                </a:lnTo>
                <a:lnTo>
                  <a:pt x="0" y="3657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09550" y="344423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4" h="17145">
                <a:moveTo>
                  <a:pt x="18287" y="16763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27837" y="3461003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5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92786" y="3204209"/>
            <a:ext cx="211835" cy="83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73886" y="4107179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25907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38833" y="3890771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179831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32965" y="4107179"/>
            <a:ext cx="27940" cy="26034"/>
          </a:xfrm>
          <a:custGeom>
            <a:avLst/>
            <a:gdLst/>
            <a:ahLst/>
            <a:cxnLst/>
            <a:rect l="l" t="t" r="r" b="b"/>
            <a:pathLst>
              <a:path w="27939" h="26035">
                <a:moveTo>
                  <a:pt x="0" y="0"/>
                </a:moveTo>
                <a:lnTo>
                  <a:pt x="27431" y="2590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32965" y="3712464"/>
            <a:ext cx="0" cy="394970"/>
          </a:xfrm>
          <a:custGeom>
            <a:avLst/>
            <a:gdLst/>
            <a:ahLst/>
            <a:cxnLst/>
            <a:rect l="l" t="t" r="r" b="b"/>
            <a:pathLst>
              <a:path h="394970">
                <a:moveTo>
                  <a:pt x="0" y="3947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95221" y="4463795"/>
            <a:ext cx="243840" cy="9525"/>
          </a:xfrm>
          <a:custGeom>
            <a:avLst/>
            <a:gdLst/>
            <a:ahLst/>
            <a:cxnLst/>
            <a:rect l="l" t="t" r="r" b="b"/>
            <a:pathLst>
              <a:path w="243839" h="9525">
                <a:moveTo>
                  <a:pt x="0" y="0"/>
                </a:moveTo>
                <a:lnTo>
                  <a:pt x="60959" y="7619"/>
                </a:lnTo>
                <a:lnTo>
                  <a:pt x="121919" y="9143"/>
                </a:lnTo>
                <a:lnTo>
                  <a:pt x="182879" y="7619"/>
                </a:lnTo>
                <a:lnTo>
                  <a:pt x="243839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73886" y="4285488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156971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60397" y="3712464"/>
            <a:ext cx="0" cy="730250"/>
          </a:xfrm>
          <a:custGeom>
            <a:avLst/>
            <a:gdLst/>
            <a:ahLst/>
            <a:cxnLst/>
            <a:rect l="l" t="t" r="r" b="b"/>
            <a:pathLst>
              <a:path h="730250">
                <a:moveTo>
                  <a:pt x="0" y="72999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38833" y="4415027"/>
            <a:ext cx="82550" cy="15240"/>
          </a:xfrm>
          <a:custGeom>
            <a:avLst/>
            <a:gdLst/>
            <a:ahLst/>
            <a:cxnLst/>
            <a:rect l="l" t="t" r="r" b="b"/>
            <a:pathLst>
              <a:path w="82550" h="15239">
                <a:moveTo>
                  <a:pt x="0" y="0"/>
                </a:moveTo>
                <a:lnTo>
                  <a:pt x="53339" y="12191"/>
                </a:lnTo>
                <a:lnTo>
                  <a:pt x="82295" y="15239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34845" y="4433315"/>
            <a:ext cx="27940" cy="1905"/>
          </a:xfrm>
          <a:custGeom>
            <a:avLst/>
            <a:gdLst/>
            <a:ahLst/>
            <a:cxnLst/>
            <a:rect l="l" t="t" r="r" b="b"/>
            <a:pathLst>
              <a:path w="27939" h="1904">
                <a:moveTo>
                  <a:pt x="0" y="0"/>
                </a:moveTo>
                <a:lnTo>
                  <a:pt x="10667" y="1523"/>
                </a:lnTo>
                <a:lnTo>
                  <a:pt x="27431" y="152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74469" y="4434839"/>
            <a:ext cx="108585" cy="3175"/>
          </a:xfrm>
          <a:custGeom>
            <a:avLst/>
            <a:gdLst/>
            <a:ahLst/>
            <a:cxnLst/>
            <a:rect l="l" t="t" r="r" b="b"/>
            <a:pathLst>
              <a:path w="108585" h="3175">
                <a:moveTo>
                  <a:pt x="0" y="1523"/>
                </a:moveTo>
                <a:lnTo>
                  <a:pt x="25907" y="3047"/>
                </a:lnTo>
                <a:lnTo>
                  <a:pt x="80771" y="1523"/>
                </a:lnTo>
                <a:lnTo>
                  <a:pt x="108203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96389" y="4430267"/>
            <a:ext cx="26034" cy="3175"/>
          </a:xfrm>
          <a:custGeom>
            <a:avLst/>
            <a:gdLst/>
            <a:ahLst/>
            <a:cxnLst/>
            <a:rect l="l" t="t" r="r" b="b"/>
            <a:pathLst>
              <a:path w="26035" h="3175">
                <a:moveTo>
                  <a:pt x="0" y="3047"/>
                </a:moveTo>
                <a:lnTo>
                  <a:pt x="12191" y="1523"/>
                </a:lnTo>
                <a:lnTo>
                  <a:pt x="2590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36013" y="4402835"/>
            <a:ext cx="104139" cy="24765"/>
          </a:xfrm>
          <a:custGeom>
            <a:avLst/>
            <a:gdLst/>
            <a:ahLst/>
            <a:cxnLst/>
            <a:rect l="l" t="t" r="r" b="b"/>
            <a:pathLst>
              <a:path w="104139" h="24764">
                <a:moveTo>
                  <a:pt x="0" y="24383"/>
                </a:moveTo>
                <a:lnTo>
                  <a:pt x="27431" y="19811"/>
                </a:lnTo>
                <a:lnTo>
                  <a:pt x="80771" y="7619"/>
                </a:lnTo>
                <a:lnTo>
                  <a:pt x="103631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51838" y="4389120"/>
            <a:ext cx="26034" cy="9525"/>
          </a:xfrm>
          <a:custGeom>
            <a:avLst/>
            <a:gdLst/>
            <a:ahLst/>
            <a:cxnLst/>
            <a:rect l="l" t="t" r="r" b="b"/>
            <a:pathLst>
              <a:path w="26035" h="9525">
                <a:moveTo>
                  <a:pt x="0" y="9143"/>
                </a:moveTo>
                <a:lnTo>
                  <a:pt x="15239" y="3047"/>
                </a:lnTo>
                <a:lnTo>
                  <a:pt x="2590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89938" y="4347971"/>
            <a:ext cx="78105" cy="36830"/>
          </a:xfrm>
          <a:custGeom>
            <a:avLst/>
            <a:gdLst/>
            <a:ahLst/>
            <a:cxnLst/>
            <a:rect l="l" t="t" r="r" b="b"/>
            <a:pathLst>
              <a:path w="78104" h="36829">
                <a:moveTo>
                  <a:pt x="0" y="36575"/>
                </a:moveTo>
                <a:lnTo>
                  <a:pt x="28955" y="24383"/>
                </a:lnTo>
                <a:lnTo>
                  <a:pt x="77723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873886" y="4387595"/>
            <a:ext cx="287020" cy="13970"/>
          </a:xfrm>
          <a:custGeom>
            <a:avLst/>
            <a:gdLst/>
            <a:ahLst/>
            <a:cxnLst/>
            <a:rect l="l" t="t" r="r" b="b"/>
            <a:pathLst>
              <a:path w="287020" h="13970">
                <a:moveTo>
                  <a:pt x="0" y="0"/>
                </a:moveTo>
                <a:lnTo>
                  <a:pt x="47243" y="7619"/>
                </a:lnTo>
                <a:lnTo>
                  <a:pt x="96011" y="12191"/>
                </a:lnTo>
                <a:lnTo>
                  <a:pt x="143255" y="13715"/>
                </a:lnTo>
                <a:lnTo>
                  <a:pt x="190499" y="12191"/>
                </a:lnTo>
                <a:lnTo>
                  <a:pt x="239267" y="7619"/>
                </a:lnTo>
                <a:lnTo>
                  <a:pt x="28651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73886" y="444245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0" y="0"/>
                </a:moveTo>
                <a:lnTo>
                  <a:pt x="21335" y="2133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39062" y="444245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35" y="0"/>
                </a:moveTo>
                <a:lnTo>
                  <a:pt x="0" y="2133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27837" y="427634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3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24434" y="4204715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>
                <a:moveTo>
                  <a:pt x="0" y="0"/>
                </a:moveTo>
                <a:lnTo>
                  <a:pt x="28651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80694" y="425043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10946" y="4204715"/>
            <a:ext cx="269875" cy="45720"/>
          </a:xfrm>
          <a:custGeom>
            <a:avLst/>
            <a:gdLst/>
            <a:ahLst/>
            <a:cxnLst/>
            <a:rect l="l" t="t" r="r" b="b"/>
            <a:pathLst>
              <a:path w="269875" h="45720">
                <a:moveTo>
                  <a:pt x="269747" y="45719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07669" y="4223003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051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09550" y="3712464"/>
            <a:ext cx="0" cy="546100"/>
          </a:xfrm>
          <a:custGeom>
            <a:avLst/>
            <a:gdLst/>
            <a:ahLst/>
            <a:cxnLst/>
            <a:rect l="l" t="t" r="r" b="b"/>
            <a:pathLst>
              <a:path h="546100">
                <a:moveTo>
                  <a:pt x="0" y="545591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9381" y="425805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0" y="18287"/>
                </a:moveTo>
                <a:lnTo>
                  <a:pt x="6095" y="16763"/>
                </a:lnTo>
                <a:lnTo>
                  <a:pt x="12191" y="13715"/>
                </a:lnTo>
                <a:lnTo>
                  <a:pt x="16763" y="7619"/>
                </a:lnTo>
                <a:lnTo>
                  <a:pt x="1828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07669" y="4204715"/>
            <a:ext cx="17145" cy="18415"/>
          </a:xfrm>
          <a:custGeom>
            <a:avLst/>
            <a:gdLst/>
            <a:ahLst/>
            <a:cxnLst/>
            <a:rect l="l" t="t" r="r" b="b"/>
            <a:pathLst>
              <a:path w="17144" h="18414">
                <a:moveTo>
                  <a:pt x="16763" y="0"/>
                </a:moveTo>
                <a:lnTo>
                  <a:pt x="10667" y="1523"/>
                </a:lnTo>
                <a:lnTo>
                  <a:pt x="4571" y="6095"/>
                </a:lnTo>
                <a:lnTo>
                  <a:pt x="1523" y="10667"/>
                </a:lnTo>
                <a:lnTo>
                  <a:pt x="0" y="1828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38833" y="425043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35051" y="35051"/>
                </a:moveTo>
                <a:lnTo>
                  <a:pt x="33527" y="24383"/>
                </a:lnTo>
                <a:lnTo>
                  <a:pt x="28955" y="13715"/>
                </a:lnTo>
                <a:lnTo>
                  <a:pt x="19811" y="6095"/>
                </a:lnTo>
                <a:lnTo>
                  <a:pt x="10667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09550" y="4017264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>
                <a:moveTo>
                  <a:pt x="0" y="0"/>
                </a:moveTo>
                <a:lnTo>
                  <a:pt x="1129283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27837" y="3962400"/>
            <a:ext cx="1092835" cy="0"/>
          </a:xfrm>
          <a:custGeom>
            <a:avLst/>
            <a:gdLst/>
            <a:ahLst/>
            <a:cxnLst/>
            <a:rect l="l" t="t" r="r" b="b"/>
            <a:pathLst>
              <a:path w="1092835">
                <a:moveTo>
                  <a:pt x="0" y="0"/>
                </a:moveTo>
                <a:lnTo>
                  <a:pt x="109270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20545" y="39624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0" y="0"/>
                </a:moveTo>
                <a:lnTo>
                  <a:pt x="18287" y="1828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20545" y="3890771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71627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38833" y="4070603"/>
            <a:ext cx="35560" cy="36830"/>
          </a:xfrm>
          <a:custGeom>
            <a:avLst/>
            <a:gdLst/>
            <a:ahLst/>
            <a:cxnLst/>
            <a:rect l="l" t="t" r="r" b="b"/>
            <a:pathLst>
              <a:path w="35560" h="36829">
                <a:moveTo>
                  <a:pt x="0" y="0"/>
                </a:moveTo>
                <a:lnTo>
                  <a:pt x="1523" y="10667"/>
                </a:lnTo>
                <a:lnTo>
                  <a:pt x="6095" y="21335"/>
                </a:lnTo>
                <a:lnTo>
                  <a:pt x="13715" y="28955"/>
                </a:lnTo>
                <a:lnTo>
                  <a:pt x="24383" y="33527"/>
                </a:lnTo>
                <a:lnTo>
                  <a:pt x="35051" y="36575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09550" y="39624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287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27837" y="3712464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24993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92786" y="4135373"/>
            <a:ext cx="211835" cy="83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26613" y="2915411"/>
            <a:ext cx="1594103" cy="1594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09930" y="2487169"/>
            <a:ext cx="0" cy="679450"/>
          </a:xfrm>
          <a:custGeom>
            <a:avLst/>
            <a:gdLst/>
            <a:ahLst/>
            <a:cxnLst/>
            <a:rect l="l" t="t" r="r" b="b"/>
            <a:pathLst>
              <a:path h="679450">
                <a:moveTo>
                  <a:pt x="0" y="0"/>
                </a:moveTo>
                <a:lnTo>
                  <a:pt x="0" y="67894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72034" y="279501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09550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09550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09550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845186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45186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45186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87274" y="2724911"/>
            <a:ext cx="12700" cy="56515"/>
          </a:xfrm>
          <a:custGeom>
            <a:avLst/>
            <a:gdLst/>
            <a:ahLst/>
            <a:cxnLst/>
            <a:rect l="l" t="t" r="r" b="b"/>
            <a:pathLst>
              <a:path w="12700" h="56514">
                <a:moveTo>
                  <a:pt x="12191" y="56387"/>
                </a:moveTo>
                <a:lnTo>
                  <a:pt x="12191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17753" y="2724911"/>
            <a:ext cx="12700" cy="56515"/>
          </a:xfrm>
          <a:custGeom>
            <a:avLst/>
            <a:gdLst/>
            <a:ahLst/>
            <a:cxnLst/>
            <a:rect l="l" t="t" r="r" b="b"/>
            <a:pathLst>
              <a:path w="12700" h="56514">
                <a:moveTo>
                  <a:pt x="12191" y="56387"/>
                </a:moveTo>
                <a:lnTo>
                  <a:pt x="12191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72034" y="2508503"/>
            <a:ext cx="1325880" cy="0"/>
          </a:xfrm>
          <a:custGeom>
            <a:avLst/>
            <a:gdLst/>
            <a:ahLst/>
            <a:cxnLst/>
            <a:rect l="l" t="t" r="r" b="b"/>
            <a:pathLst>
              <a:path w="1325879">
                <a:moveTo>
                  <a:pt x="0" y="0"/>
                </a:moveTo>
                <a:lnTo>
                  <a:pt x="1325879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09550" y="2508503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09550" y="2499360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09550" y="250850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097913" y="2499360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97913" y="2508503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97913" y="250850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407542" y="243840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3" y="12191"/>
                </a:moveTo>
                <a:lnTo>
                  <a:pt x="22859" y="6095"/>
                </a:lnTo>
                <a:lnTo>
                  <a:pt x="18287" y="1523"/>
                </a:lnTo>
                <a:lnTo>
                  <a:pt x="12191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  <a:lnTo>
                  <a:pt x="1523" y="18287"/>
                </a:lnTo>
                <a:lnTo>
                  <a:pt x="6095" y="22859"/>
                </a:lnTo>
                <a:lnTo>
                  <a:pt x="12191" y="24383"/>
                </a:lnTo>
                <a:lnTo>
                  <a:pt x="18287" y="22859"/>
                </a:lnTo>
                <a:lnTo>
                  <a:pt x="22859" y="18287"/>
                </a:lnTo>
                <a:lnTo>
                  <a:pt x="24383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07542" y="2462783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69">
                <a:moveTo>
                  <a:pt x="24383" y="13715"/>
                </a:moveTo>
                <a:lnTo>
                  <a:pt x="22859" y="6095"/>
                </a:lnTo>
                <a:lnTo>
                  <a:pt x="18287" y="3047"/>
                </a:lnTo>
                <a:lnTo>
                  <a:pt x="12191" y="0"/>
                </a:lnTo>
                <a:lnTo>
                  <a:pt x="6095" y="3047"/>
                </a:lnTo>
                <a:lnTo>
                  <a:pt x="1523" y="6095"/>
                </a:lnTo>
                <a:lnTo>
                  <a:pt x="0" y="1371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431926" y="24765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407542" y="2482595"/>
            <a:ext cx="24765" cy="12700"/>
          </a:xfrm>
          <a:custGeom>
            <a:avLst/>
            <a:gdLst/>
            <a:ahLst/>
            <a:cxnLst/>
            <a:rect l="l" t="t" r="r" b="b"/>
            <a:pathLst>
              <a:path w="24764" h="12700">
                <a:moveTo>
                  <a:pt x="0" y="0"/>
                </a:moveTo>
                <a:lnTo>
                  <a:pt x="1523" y="6095"/>
                </a:lnTo>
                <a:lnTo>
                  <a:pt x="6095" y="10667"/>
                </a:lnTo>
                <a:lnTo>
                  <a:pt x="12191" y="12191"/>
                </a:lnTo>
                <a:lnTo>
                  <a:pt x="18287" y="10667"/>
                </a:lnTo>
                <a:lnTo>
                  <a:pt x="22859" y="6095"/>
                </a:lnTo>
                <a:lnTo>
                  <a:pt x="243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07542" y="24765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95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50213" y="2438400"/>
            <a:ext cx="13970" cy="56515"/>
          </a:xfrm>
          <a:custGeom>
            <a:avLst/>
            <a:gdLst/>
            <a:ahLst/>
            <a:cxnLst/>
            <a:rect l="l" t="t" r="r" b="b"/>
            <a:pathLst>
              <a:path w="13970" h="56514">
                <a:moveTo>
                  <a:pt x="13715" y="56387"/>
                </a:moveTo>
                <a:lnTo>
                  <a:pt x="13715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07669" y="2773681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42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70153" y="2795016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07669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907669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907669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148462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148462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48462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031114" y="2724911"/>
            <a:ext cx="12700" cy="56515"/>
          </a:xfrm>
          <a:custGeom>
            <a:avLst/>
            <a:gdLst/>
            <a:ahLst/>
            <a:cxnLst/>
            <a:rect l="l" t="t" r="r" b="b"/>
            <a:pathLst>
              <a:path w="12700" h="56514">
                <a:moveTo>
                  <a:pt x="12191" y="56387"/>
                </a:moveTo>
                <a:lnTo>
                  <a:pt x="12191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063118" y="2724911"/>
            <a:ext cx="24765" cy="56515"/>
          </a:xfrm>
          <a:custGeom>
            <a:avLst/>
            <a:gdLst/>
            <a:ahLst/>
            <a:cxnLst/>
            <a:rect l="l" t="t" r="r" b="b"/>
            <a:pathLst>
              <a:path w="24764" h="56514">
                <a:moveTo>
                  <a:pt x="12191" y="56387"/>
                </a:moveTo>
                <a:lnTo>
                  <a:pt x="24383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11326" y="2773681"/>
            <a:ext cx="0" cy="44767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29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480693" y="2773680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57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273430" y="279501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210946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10946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10946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418209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418209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418209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316101" y="2724911"/>
            <a:ext cx="12700" cy="56515"/>
          </a:xfrm>
          <a:custGeom>
            <a:avLst/>
            <a:gdLst/>
            <a:ahLst/>
            <a:cxnLst/>
            <a:rect l="l" t="t" r="r" b="b"/>
            <a:pathLst>
              <a:path w="12700" h="56514">
                <a:moveTo>
                  <a:pt x="12191" y="56387"/>
                </a:moveTo>
                <a:lnTo>
                  <a:pt x="12191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48106" y="2724911"/>
            <a:ext cx="24765" cy="56515"/>
          </a:xfrm>
          <a:custGeom>
            <a:avLst/>
            <a:gdLst/>
            <a:ahLst/>
            <a:cxnLst/>
            <a:rect l="l" t="t" r="r" b="b"/>
            <a:pathLst>
              <a:path w="24764" h="56514">
                <a:moveTo>
                  <a:pt x="0" y="56387"/>
                </a:moveTo>
                <a:lnTo>
                  <a:pt x="12191" y="56387"/>
                </a:lnTo>
                <a:lnTo>
                  <a:pt x="18287" y="54863"/>
                </a:lnTo>
                <a:lnTo>
                  <a:pt x="22859" y="50291"/>
                </a:lnTo>
                <a:lnTo>
                  <a:pt x="24383" y="44195"/>
                </a:lnTo>
                <a:lnTo>
                  <a:pt x="24383" y="38099"/>
                </a:lnTo>
                <a:lnTo>
                  <a:pt x="22859" y="32003"/>
                </a:lnTo>
                <a:lnTo>
                  <a:pt x="18287" y="27431"/>
                </a:lnTo>
                <a:lnTo>
                  <a:pt x="12191" y="25907"/>
                </a:lnTo>
                <a:lnTo>
                  <a:pt x="0" y="25907"/>
                </a:lnTo>
                <a:lnTo>
                  <a:pt x="0" y="0"/>
                </a:lnTo>
                <a:lnTo>
                  <a:pt x="21335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892173" y="2773680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4">
                <a:moveTo>
                  <a:pt x="0" y="0"/>
                </a:moveTo>
                <a:lnTo>
                  <a:pt x="0" y="18821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873885" y="2773680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4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54657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38606" y="279501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2727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873886" y="27950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182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892174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892174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892174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811401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811401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811401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549274" y="2724911"/>
            <a:ext cx="12700" cy="56515"/>
          </a:xfrm>
          <a:custGeom>
            <a:avLst/>
            <a:gdLst/>
            <a:ahLst/>
            <a:cxnLst/>
            <a:rect l="l" t="t" r="r" b="b"/>
            <a:pathLst>
              <a:path w="12700" h="56514">
                <a:moveTo>
                  <a:pt x="12191" y="56387"/>
                </a:moveTo>
                <a:lnTo>
                  <a:pt x="12191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581277" y="2743200"/>
            <a:ext cx="24765" cy="38100"/>
          </a:xfrm>
          <a:custGeom>
            <a:avLst/>
            <a:gdLst/>
            <a:ahLst/>
            <a:cxnLst/>
            <a:rect l="l" t="t" r="r" b="b"/>
            <a:pathLst>
              <a:path w="24764" h="38100">
                <a:moveTo>
                  <a:pt x="0" y="38099"/>
                </a:moveTo>
                <a:lnTo>
                  <a:pt x="243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581277" y="2743200"/>
            <a:ext cx="24765" cy="38100"/>
          </a:xfrm>
          <a:custGeom>
            <a:avLst/>
            <a:gdLst/>
            <a:ahLst/>
            <a:cxnLst/>
            <a:rect l="l" t="t" r="r" b="b"/>
            <a:pathLst>
              <a:path w="24764" h="38100">
                <a:moveTo>
                  <a:pt x="0" y="0"/>
                </a:moveTo>
                <a:lnTo>
                  <a:pt x="24383" y="3809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623950" y="2724911"/>
            <a:ext cx="32384" cy="44450"/>
          </a:xfrm>
          <a:custGeom>
            <a:avLst/>
            <a:gdLst/>
            <a:ahLst/>
            <a:cxnLst/>
            <a:rect l="l" t="t" r="r" b="b"/>
            <a:pathLst>
              <a:path w="32385" h="44450">
                <a:moveTo>
                  <a:pt x="13715" y="0"/>
                </a:moveTo>
                <a:lnTo>
                  <a:pt x="0" y="44195"/>
                </a:lnTo>
                <a:lnTo>
                  <a:pt x="32003" y="4419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646809" y="2756916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674242" y="2724911"/>
            <a:ext cx="26034" cy="56515"/>
          </a:xfrm>
          <a:custGeom>
            <a:avLst/>
            <a:gdLst/>
            <a:ahLst/>
            <a:cxnLst/>
            <a:rect l="l" t="t" r="r" b="b"/>
            <a:pathLst>
              <a:path w="26035" h="56514">
                <a:moveTo>
                  <a:pt x="0" y="56387"/>
                </a:moveTo>
                <a:lnTo>
                  <a:pt x="13715" y="56387"/>
                </a:lnTo>
                <a:lnTo>
                  <a:pt x="19811" y="54863"/>
                </a:lnTo>
                <a:lnTo>
                  <a:pt x="24383" y="50291"/>
                </a:lnTo>
                <a:lnTo>
                  <a:pt x="25907" y="44195"/>
                </a:lnTo>
                <a:lnTo>
                  <a:pt x="25907" y="38099"/>
                </a:lnTo>
                <a:lnTo>
                  <a:pt x="24383" y="32003"/>
                </a:lnTo>
                <a:lnTo>
                  <a:pt x="19811" y="27431"/>
                </a:lnTo>
                <a:lnTo>
                  <a:pt x="13715" y="25907"/>
                </a:lnTo>
                <a:lnTo>
                  <a:pt x="0" y="25907"/>
                </a:lnTo>
                <a:lnTo>
                  <a:pt x="0" y="0"/>
                </a:lnTo>
                <a:lnTo>
                  <a:pt x="22859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718438" y="272491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287" y="9143"/>
                </a:moveTo>
                <a:lnTo>
                  <a:pt x="18287" y="4571"/>
                </a:lnTo>
                <a:lnTo>
                  <a:pt x="13715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9143" y="18287"/>
                </a:lnTo>
                <a:lnTo>
                  <a:pt x="13715" y="16763"/>
                </a:lnTo>
                <a:lnTo>
                  <a:pt x="18287" y="13715"/>
                </a:lnTo>
                <a:lnTo>
                  <a:pt x="18287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142109" y="29611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287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142109" y="2773680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4">
                <a:moveTo>
                  <a:pt x="0" y="0"/>
                </a:moveTo>
                <a:lnTo>
                  <a:pt x="0" y="18821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160396" y="2487170"/>
            <a:ext cx="0" cy="493395"/>
          </a:xfrm>
          <a:custGeom>
            <a:avLst/>
            <a:gdLst/>
            <a:ahLst/>
            <a:cxnLst/>
            <a:rect l="l" t="t" r="r" b="b"/>
            <a:pathLst>
              <a:path h="493394">
                <a:moveTo>
                  <a:pt x="0" y="0"/>
                </a:moveTo>
                <a:lnTo>
                  <a:pt x="0" y="493012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017142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222882" y="279501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5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142109" y="2795016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79626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62483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79626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0" y="10667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079626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160397" y="279501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4">
                <a:moveTo>
                  <a:pt x="62483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160397" y="2785872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6248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60397" y="279501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296033" y="2724911"/>
            <a:ext cx="13970" cy="56515"/>
          </a:xfrm>
          <a:custGeom>
            <a:avLst/>
            <a:gdLst/>
            <a:ahLst/>
            <a:cxnLst/>
            <a:rect l="l" t="t" r="r" b="b"/>
            <a:pathLst>
              <a:path w="13970" h="56514">
                <a:moveTo>
                  <a:pt x="13715" y="56387"/>
                </a:moveTo>
                <a:lnTo>
                  <a:pt x="13715" y="0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328038" y="2743200"/>
            <a:ext cx="26034" cy="38100"/>
          </a:xfrm>
          <a:custGeom>
            <a:avLst/>
            <a:gdLst/>
            <a:ahLst/>
            <a:cxnLst/>
            <a:rect l="l" t="t" r="r" b="b"/>
            <a:pathLst>
              <a:path w="26035" h="38100">
                <a:moveTo>
                  <a:pt x="0" y="38099"/>
                </a:moveTo>
                <a:lnTo>
                  <a:pt x="2590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328038" y="2743200"/>
            <a:ext cx="26034" cy="38100"/>
          </a:xfrm>
          <a:custGeom>
            <a:avLst/>
            <a:gdLst/>
            <a:ahLst/>
            <a:cxnLst/>
            <a:rect l="l" t="t" r="r" b="b"/>
            <a:pathLst>
              <a:path w="26035" h="38100">
                <a:moveTo>
                  <a:pt x="0" y="0"/>
                </a:moveTo>
                <a:lnTo>
                  <a:pt x="25907" y="3809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372233" y="2724911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79" h="44450">
                <a:moveTo>
                  <a:pt x="12191" y="0"/>
                </a:moveTo>
                <a:lnTo>
                  <a:pt x="0" y="44195"/>
                </a:lnTo>
                <a:lnTo>
                  <a:pt x="30479" y="4419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393569" y="2756916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422525" y="2724911"/>
            <a:ext cx="24765" cy="56515"/>
          </a:xfrm>
          <a:custGeom>
            <a:avLst/>
            <a:gdLst/>
            <a:ahLst/>
            <a:cxnLst/>
            <a:rect l="l" t="t" r="r" b="b"/>
            <a:pathLst>
              <a:path w="24764" h="56514">
                <a:moveTo>
                  <a:pt x="0" y="56387"/>
                </a:moveTo>
                <a:lnTo>
                  <a:pt x="12191" y="56387"/>
                </a:lnTo>
                <a:lnTo>
                  <a:pt x="18287" y="54863"/>
                </a:lnTo>
                <a:lnTo>
                  <a:pt x="22859" y="50291"/>
                </a:lnTo>
                <a:lnTo>
                  <a:pt x="24383" y="44195"/>
                </a:lnTo>
                <a:lnTo>
                  <a:pt x="24383" y="38099"/>
                </a:lnTo>
                <a:lnTo>
                  <a:pt x="22859" y="32003"/>
                </a:lnTo>
                <a:lnTo>
                  <a:pt x="18287" y="27431"/>
                </a:lnTo>
                <a:lnTo>
                  <a:pt x="12191" y="25907"/>
                </a:lnTo>
                <a:lnTo>
                  <a:pt x="0" y="25907"/>
                </a:lnTo>
                <a:lnTo>
                  <a:pt x="0" y="0"/>
                </a:lnTo>
                <a:lnTo>
                  <a:pt x="21335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466721" y="272491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287" y="9143"/>
                </a:moveTo>
                <a:lnTo>
                  <a:pt x="16763" y="4571"/>
                </a:lnTo>
                <a:lnTo>
                  <a:pt x="13715" y="1523"/>
                </a:lnTo>
                <a:lnTo>
                  <a:pt x="9143" y="0"/>
                </a:lnTo>
                <a:lnTo>
                  <a:pt x="4571" y="1523"/>
                </a:lnTo>
                <a:lnTo>
                  <a:pt x="0" y="4571"/>
                </a:lnTo>
                <a:lnTo>
                  <a:pt x="0" y="13715"/>
                </a:lnTo>
                <a:lnTo>
                  <a:pt x="4571" y="16763"/>
                </a:lnTo>
                <a:lnTo>
                  <a:pt x="9143" y="18287"/>
                </a:lnTo>
                <a:lnTo>
                  <a:pt x="13715" y="16763"/>
                </a:lnTo>
                <a:lnTo>
                  <a:pt x="16763" y="13715"/>
                </a:lnTo>
                <a:lnTo>
                  <a:pt x="18287" y="91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684147" y="2974085"/>
            <a:ext cx="183641" cy="187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159130" y="322021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9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159130" y="4204715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9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181990" y="3282695"/>
            <a:ext cx="0" cy="859790"/>
          </a:xfrm>
          <a:custGeom>
            <a:avLst/>
            <a:gdLst/>
            <a:ahLst/>
            <a:cxnLst/>
            <a:rect l="l" t="t" r="r" b="b"/>
            <a:pathLst>
              <a:path h="859789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181989" y="4142232"/>
            <a:ext cx="0" cy="276225"/>
          </a:xfrm>
          <a:custGeom>
            <a:avLst/>
            <a:gdLst/>
            <a:ahLst/>
            <a:cxnLst/>
            <a:rect l="l" t="t" r="r" b="b"/>
            <a:pathLst>
              <a:path h="276225">
                <a:moveTo>
                  <a:pt x="0" y="0"/>
                </a:moveTo>
                <a:lnTo>
                  <a:pt x="0" y="27584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171321" y="3220211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0" y="62483"/>
                </a:moveTo>
                <a:lnTo>
                  <a:pt x="1066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181990" y="3220211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10667" y="62483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181990" y="3220211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181990" y="4142232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10667" y="0"/>
                </a:moveTo>
                <a:lnTo>
                  <a:pt x="0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171321" y="4142232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0" y="0"/>
                </a:moveTo>
                <a:lnTo>
                  <a:pt x="10667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111886" y="4378451"/>
            <a:ext cx="56515" cy="18415"/>
          </a:xfrm>
          <a:custGeom>
            <a:avLst/>
            <a:gdLst/>
            <a:ahLst/>
            <a:cxnLst/>
            <a:rect l="l" t="t" r="r" b="b"/>
            <a:pathLst>
              <a:path w="56514" h="18414">
                <a:moveTo>
                  <a:pt x="56387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121030" y="436930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287" y="0"/>
                </a:moveTo>
                <a:lnTo>
                  <a:pt x="10667" y="1523"/>
                </a:lnTo>
                <a:lnTo>
                  <a:pt x="4571" y="4571"/>
                </a:lnTo>
                <a:lnTo>
                  <a:pt x="1523" y="12191"/>
                </a:lnTo>
                <a:lnTo>
                  <a:pt x="0" y="18287"/>
                </a:lnTo>
                <a:lnTo>
                  <a:pt x="1523" y="25907"/>
                </a:lnTo>
                <a:lnTo>
                  <a:pt x="4571" y="32003"/>
                </a:lnTo>
                <a:lnTo>
                  <a:pt x="10667" y="36575"/>
                </a:lnTo>
                <a:lnTo>
                  <a:pt x="18287" y="38099"/>
                </a:lnTo>
                <a:lnTo>
                  <a:pt x="25907" y="36575"/>
                </a:lnTo>
                <a:lnTo>
                  <a:pt x="32003" y="32003"/>
                </a:lnTo>
                <a:lnTo>
                  <a:pt x="36575" y="25907"/>
                </a:lnTo>
                <a:lnTo>
                  <a:pt x="38099" y="18287"/>
                </a:lnTo>
                <a:lnTo>
                  <a:pt x="36575" y="12191"/>
                </a:lnTo>
                <a:lnTo>
                  <a:pt x="32003" y="4571"/>
                </a:lnTo>
                <a:lnTo>
                  <a:pt x="25907" y="1523"/>
                </a:lnTo>
                <a:lnTo>
                  <a:pt x="1828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111886" y="4325111"/>
            <a:ext cx="56515" cy="24765"/>
          </a:xfrm>
          <a:custGeom>
            <a:avLst/>
            <a:gdLst/>
            <a:ahLst/>
            <a:cxnLst/>
            <a:rect l="l" t="t" r="r" b="b"/>
            <a:pathLst>
              <a:path w="56514" h="24764">
                <a:moveTo>
                  <a:pt x="56387" y="24383"/>
                </a:moveTo>
                <a:lnTo>
                  <a:pt x="56387" y="12191"/>
                </a:lnTo>
                <a:lnTo>
                  <a:pt x="54863" y="6095"/>
                </a:lnTo>
                <a:lnTo>
                  <a:pt x="50291" y="1523"/>
                </a:lnTo>
                <a:lnTo>
                  <a:pt x="42671" y="0"/>
                </a:lnTo>
                <a:lnTo>
                  <a:pt x="36575" y="0"/>
                </a:lnTo>
                <a:lnTo>
                  <a:pt x="30479" y="1523"/>
                </a:lnTo>
                <a:lnTo>
                  <a:pt x="25907" y="6095"/>
                </a:lnTo>
                <a:lnTo>
                  <a:pt x="24383" y="12191"/>
                </a:lnTo>
                <a:lnTo>
                  <a:pt x="24383" y="24383"/>
                </a:lnTo>
                <a:lnTo>
                  <a:pt x="0" y="24383"/>
                </a:lnTo>
                <a:lnTo>
                  <a:pt x="0" y="304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111886" y="4280915"/>
            <a:ext cx="56515" cy="26034"/>
          </a:xfrm>
          <a:custGeom>
            <a:avLst/>
            <a:gdLst/>
            <a:ahLst/>
            <a:cxnLst/>
            <a:rect l="l" t="t" r="r" b="b"/>
            <a:pathLst>
              <a:path w="56514" h="26035">
                <a:moveTo>
                  <a:pt x="56387" y="25907"/>
                </a:moveTo>
                <a:lnTo>
                  <a:pt x="56387" y="13715"/>
                </a:lnTo>
                <a:lnTo>
                  <a:pt x="54863" y="6095"/>
                </a:lnTo>
                <a:lnTo>
                  <a:pt x="50291" y="1523"/>
                </a:lnTo>
                <a:lnTo>
                  <a:pt x="42671" y="0"/>
                </a:lnTo>
                <a:lnTo>
                  <a:pt x="36575" y="0"/>
                </a:lnTo>
                <a:lnTo>
                  <a:pt x="30479" y="1523"/>
                </a:lnTo>
                <a:lnTo>
                  <a:pt x="25907" y="6095"/>
                </a:lnTo>
                <a:lnTo>
                  <a:pt x="24383" y="13715"/>
                </a:lnTo>
                <a:lnTo>
                  <a:pt x="24383" y="25907"/>
                </a:lnTo>
                <a:lnTo>
                  <a:pt x="0" y="25907"/>
                </a:lnTo>
                <a:lnTo>
                  <a:pt x="0" y="304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188086" y="32202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188086" y="4204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562989" y="317449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335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562989" y="4250435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335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85850" y="3236975"/>
            <a:ext cx="0" cy="949960"/>
          </a:xfrm>
          <a:custGeom>
            <a:avLst/>
            <a:gdLst/>
            <a:ahLst/>
            <a:cxnLst/>
            <a:rect l="l" t="t" r="r" b="b"/>
            <a:pathLst>
              <a:path h="949960">
                <a:moveTo>
                  <a:pt x="0" y="0"/>
                </a:moveTo>
                <a:lnTo>
                  <a:pt x="0" y="94945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585849" y="4186428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5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575182" y="3174491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5" h="62864">
                <a:moveTo>
                  <a:pt x="0" y="62483"/>
                </a:moveTo>
                <a:lnTo>
                  <a:pt x="1066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585850" y="3174491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5" h="62864">
                <a:moveTo>
                  <a:pt x="10667" y="62483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585850" y="3174491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585850" y="4186427"/>
            <a:ext cx="10795" cy="64135"/>
          </a:xfrm>
          <a:custGeom>
            <a:avLst/>
            <a:gdLst/>
            <a:ahLst/>
            <a:cxnLst/>
            <a:rect l="l" t="t" r="r" b="b"/>
            <a:pathLst>
              <a:path w="10795" h="64135">
                <a:moveTo>
                  <a:pt x="10667" y="0"/>
                </a:moveTo>
                <a:lnTo>
                  <a:pt x="0" y="6400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575182" y="4186427"/>
            <a:ext cx="10795" cy="64135"/>
          </a:xfrm>
          <a:custGeom>
            <a:avLst/>
            <a:gdLst/>
            <a:ahLst/>
            <a:cxnLst/>
            <a:rect l="l" t="t" r="r" b="b"/>
            <a:pathLst>
              <a:path w="10795" h="64135">
                <a:moveTo>
                  <a:pt x="0" y="0"/>
                </a:moveTo>
                <a:lnTo>
                  <a:pt x="10667" y="6400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515745" y="4512563"/>
            <a:ext cx="56515" cy="20320"/>
          </a:xfrm>
          <a:custGeom>
            <a:avLst/>
            <a:gdLst/>
            <a:ahLst/>
            <a:cxnLst/>
            <a:rect l="l" t="t" r="r" b="b"/>
            <a:pathLst>
              <a:path w="56514" h="20320">
                <a:moveTo>
                  <a:pt x="56387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524889" y="450342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287" y="0"/>
                </a:moveTo>
                <a:lnTo>
                  <a:pt x="10667" y="1523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9811"/>
                </a:lnTo>
                <a:lnTo>
                  <a:pt x="1523" y="25907"/>
                </a:lnTo>
                <a:lnTo>
                  <a:pt x="4571" y="32003"/>
                </a:lnTo>
                <a:lnTo>
                  <a:pt x="10667" y="36575"/>
                </a:lnTo>
                <a:lnTo>
                  <a:pt x="18287" y="38099"/>
                </a:lnTo>
                <a:lnTo>
                  <a:pt x="25907" y="36575"/>
                </a:lnTo>
                <a:lnTo>
                  <a:pt x="32003" y="32003"/>
                </a:lnTo>
                <a:lnTo>
                  <a:pt x="36575" y="25907"/>
                </a:lnTo>
                <a:lnTo>
                  <a:pt x="38099" y="19811"/>
                </a:lnTo>
                <a:lnTo>
                  <a:pt x="36575" y="12191"/>
                </a:lnTo>
                <a:lnTo>
                  <a:pt x="32003" y="6095"/>
                </a:lnTo>
                <a:lnTo>
                  <a:pt x="25907" y="1523"/>
                </a:lnTo>
                <a:lnTo>
                  <a:pt x="1828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515745" y="4459223"/>
            <a:ext cx="56515" cy="26034"/>
          </a:xfrm>
          <a:custGeom>
            <a:avLst/>
            <a:gdLst/>
            <a:ahLst/>
            <a:cxnLst/>
            <a:rect l="l" t="t" r="r" b="b"/>
            <a:pathLst>
              <a:path w="56514" h="26035">
                <a:moveTo>
                  <a:pt x="0" y="6095"/>
                </a:moveTo>
                <a:lnTo>
                  <a:pt x="4571" y="16763"/>
                </a:lnTo>
                <a:lnTo>
                  <a:pt x="13715" y="22859"/>
                </a:lnTo>
                <a:lnTo>
                  <a:pt x="24383" y="25907"/>
                </a:lnTo>
                <a:lnTo>
                  <a:pt x="44195" y="25907"/>
                </a:lnTo>
                <a:lnTo>
                  <a:pt x="50291" y="24383"/>
                </a:lnTo>
                <a:lnTo>
                  <a:pt x="54863" y="19811"/>
                </a:lnTo>
                <a:lnTo>
                  <a:pt x="56387" y="13715"/>
                </a:lnTo>
                <a:lnTo>
                  <a:pt x="54863" y="6095"/>
                </a:lnTo>
                <a:lnTo>
                  <a:pt x="50291" y="1523"/>
                </a:lnTo>
                <a:lnTo>
                  <a:pt x="44195" y="0"/>
                </a:lnTo>
                <a:lnTo>
                  <a:pt x="36575" y="0"/>
                </a:lnTo>
                <a:lnTo>
                  <a:pt x="32003" y="1523"/>
                </a:lnTo>
                <a:lnTo>
                  <a:pt x="27431" y="3047"/>
                </a:lnTo>
                <a:lnTo>
                  <a:pt x="25907" y="7619"/>
                </a:lnTo>
                <a:lnTo>
                  <a:pt x="24383" y="13715"/>
                </a:lnTo>
                <a:lnTo>
                  <a:pt x="24383" y="2590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518794" y="4434839"/>
            <a:ext cx="50800" cy="6350"/>
          </a:xfrm>
          <a:custGeom>
            <a:avLst/>
            <a:gdLst/>
            <a:ahLst/>
            <a:cxnLst/>
            <a:rect l="l" t="t" r="r" b="b"/>
            <a:pathLst>
              <a:path w="50800" h="6350">
                <a:moveTo>
                  <a:pt x="0" y="0"/>
                </a:moveTo>
                <a:lnTo>
                  <a:pt x="12191" y="4571"/>
                </a:lnTo>
                <a:lnTo>
                  <a:pt x="24383" y="6095"/>
                </a:lnTo>
                <a:lnTo>
                  <a:pt x="38099" y="4571"/>
                </a:lnTo>
                <a:lnTo>
                  <a:pt x="50291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515745" y="4422647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3047" y="0"/>
                </a:moveTo>
                <a:lnTo>
                  <a:pt x="0" y="6095"/>
                </a:lnTo>
                <a:lnTo>
                  <a:pt x="3047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518794" y="4415027"/>
            <a:ext cx="50800" cy="7620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1" y="7619"/>
                </a:moveTo>
                <a:lnTo>
                  <a:pt x="38099" y="3047"/>
                </a:lnTo>
                <a:lnTo>
                  <a:pt x="24383" y="0"/>
                </a:lnTo>
                <a:lnTo>
                  <a:pt x="12191" y="3047"/>
                </a:lnTo>
                <a:lnTo>
                  <a:pt x="0" y="7619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569086" y="4422647"/>
            <a:ext cx="317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0" y="12191"/>
                </a:moveTo>
                <a:lnTo>
                  <a:pt x="3047" y="6095"/>
                </a:ln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515745" y="439673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563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534033" y="438302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13715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534033" y="437235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10667" y="0"/>
                </a:moveTo>
                <a:lnTo>
                  <a:pt x="6095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544701" y="4372355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515745" y="4328159"/>
            <a:ext cx="56515" cy="24765"/>
          </a:xfrm>
          <a:custGeom>
            <a:avLst/>
            <a:gdLst/>
            <a:ahLst/>
            <a:cxnLst/>
            <a:rect l="l" t="t" r="r" b="b"/>
            <a:pathLst>
              <a:path w="56514" h="24764">
                <a:moveTo>
                  <a:pt x="56387" y="18287"/>
                </a:moveTo>
                <a:lnTo>
                  <a:pt x="50291" y="9143"/>
                </a:lnTo>
                <a:lnTo>
                  <a:pt x="41147" y="1523"/>
                </a:lnTo>
                <a:lnTo>
                  <a:pt x="28955" y="0"/>
                </a:lnTo>
                <a:lnTo>
                  <a:pt x="12191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  <a:lnTo>
                  <a:pt x="1523" y="18287"/>
                </a:lnTo>
                <a:lnTo>
                  <a:pt x="6095" y="22859"/>
                </a:lnTo>
                <a:lnTo>
                  <a:pt x="12191" y="24383"/>
                </a:lnTo>
                <a:lnTo>
                  <a:pt x="18287" y="24383"/>
                </a:lnTo>
                <a:lnTo>
                  <a:pt x="24383" y="22859"/>
                </a:lnTo>
                <a:lnTo>
                  <a:pt x="28955" y="18287"/>
                </a:lnTo>
                <a:lnTo>
                  <a:pt x="30479" y="12191"/>
                </a:lnTo>
                <a:lnTo>
                  <a:pt x="30479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596518" y="31744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596518" y="42504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459614" y="3148583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26822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459614" y="4276344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26822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482474" y="3211067"/>
            <a:ext cx="0" cy="1003300"/>
          </a:xfrm>
          <a:custGeom>
            <a:avLst/>
            <a:gdLst/>
            <a:ahLst/>
            <a:cxnLst/>
            <a:rect l="l" t="t" r="r" b="b"/>
            <a:pathLst>
              <a:path h="1003300">
                <a:moveTo>
                  <a:pt x="0" y="0"/>
                </a:moveTo>
                <a:lnTo>
                  <a:pt x="0" y="10027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471806" y="3148583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0" y="62483"/>
                </a:moveTo>
                <a:lnTo>
                  <a:pt x="1066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482474" y="3148583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9143" y="62483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482474" y="4213859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9143" y="0"/>
                </a:moveTo>
                <a:lnTo>
                  <a:pt x="0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471806" y="4213859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4" h="62864">
                <a:moveTo>
                  <a:pt x="0" y="0"/>
                </a:moveTo>
                <a:lnTo>
                  <a:pt x="10667" y="6248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482473" y="3148584"/>
            <a:ext cx="0" cy="1129030"/>
          </a:xfrm>
          <a:custGeom>
            <a:avLst/>
            <a:gdLst/>
            <a:ahLst/>
            <a:cxnLst/>
            <a:rect l="l" t="t" r="r" b="b"/>
            <a:pathLst>
              <a:path h="1129029">
                <a:moveTo>
                  <a:pt x="0" y="0"/>
                </a:moveTo>
                <a:lnTo>
                  <a:pt x="0" y="1128522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410846" y="3747515"/>
            <a:ext cx="56515" cy="20320"/>
          </a:xfrm>
          <a:custGeom>
            <a:avLst/>
            <a:gdLst/>
            <a:ahLst/>
            <a:cxnLst/>
            <a:rect l="l" t="t" r="r" b="b"/>
            <a:pathLst>
              <a:path w="56514" h="20320">
                <a:moveTo>
                  <a:pt x="56387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419990" y="37383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1" y="0"/>
                </a:moveTo>
                <a:lnTo>
                  <a:pt x="12191" y="1523"/>
                </a:lnTo>
                <a:lnTo>
                  <a:pt x="6095" y="6095"/>
                </a:lnTo>
                <a:lnTo>
                  <a:pt x="1523" y="12191"/>
                </a:lnTo>
                <a:lnTo>
                  <a:pt x="0" y="19811"/>
                </a:lnTo>
                <a:lnTo>
                  <a:pt x="1523" y="25907"/>
                </a:lnTo>
                <a:lnTo>
                  <a:pt x="6095" y="32003"/>
                </a:lnTo>
                <a:lnTo>
                  <a:pt x="12191" y="36575"/>
                </a:lnTo>
                <a:lnTo>
                  <a:pt x="19811" y="38099"/>
                </a:lnTo>
                <a:lnTo>
                  <a:pt x="25907" y="36575"/>
                </a:lnTo>
                <a:lnTo>
                  <a:pt x="32003" y="32003"/>
                </a:lnTo>
                <a:lnTo>
                  <a:pt x="36575" y="25907"/>
                </a:lnTo>
                <a:lnTo>
                  <a:pt x="38099" y="19811"/>
                </a:lnTo>
                <a:lnTo>
                  <a:pt x="36575" y="12191"/>
                </a:lnTo>
                <a:lnTo>
                  <a:pt x="32003" y="6095"/>
                </a:lnTo>
                <a:lnTo>
                  <a:pt x="25907" y="1523"/>
                </a:lnTo>
                <a:lnTo>
                  <a:pt x="19811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410846" y="3694176"/>
            <a:ext cx="56515" cy="26034"/>
          </a:xfrm>
          <a:custGeom>
            <a:avLst/>
            <a:gdLst/>
            <a:ahLst/>
            <a:cxnLst/>
            <a:rect l="l" t="t" r="r" b="b"/>
            <a:pathLst>
              <a:path w="56514" h="26035">
                <a:moveTo>
                  <a:pt x="0" y="6095"/>
                </a:moveTo>
                <a:lnTo>
                  <a:pt x="6095" y="16763"/>
                </a:lnTo>
                <a:lnTo>
                  <a:pt x="15239" y="22859"/>
                </a:lnTo>
                <a:lnTo>
                  <a:pt x="25907" y="25907"/>
                </a:lnTo>
                <a:lnTo>
                  <a:pt x="44195" y="25907"/>
                </a:lnTo>
                <a:lnTo>
                  <a:pt x="50291" y="24383"/>
                </a:lnTo>
                <a:lnTo>
                  <a:pt x="54863" y="19811"/>
                </a:lnTo>
                <a:lnTo>
                  <a:pt x="56387" y="13715"/>
                </a:lnTo>
                <a:lnTo>
                  <a:pt x="54863" y="6095"/>
                </a:lnTo>
                <a:lnTo>
                  <a:pt x="50291" y="1523"/>
                </a:lnTo>
                <a:lnTo>
                  <a:pt x="44195" y="0"/>
                </a:lnTo>
                <a:lnTo>
                  <a:pt x="38099" y="0"/>
                </a:lnTo>
                <a:lnTo>
                  <a:pt x="33527" y="1523"/>
                </a:lnTo>
                <a:lnTo>
                  <a:pt x="28955" y="3047"/>
                </a:lnTo>
                <a:lnTo>
                  <a:pt x="25907" y="7619"/>
                </a:lnTo>
                <a:lnTo>
                  <a:pt x="25907" y="2590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410846" y="3663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91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410846" y="3651503"/>
            <a:ext cx="26034" cy="12700"/>
          </a:xfrm>
          <a:custGeom>
            <a:avLst/>
            <a:gdLst/>
            <a:ahLst/>
            <a:cxnLst/>
            <a:rect l="l" t="t" r="r" b="b"/>
            <a:pathLst>
              <a:path w="26035" h="12700">
                <a:moveTo>
                  <a:pt x="25907" y="12191"/>
                </a:moveTo>
                <a:lnTo>
                  <a:pt x="24383" y="6095"/>
                </a:lnTo>
                <a:lnTo>
                  <a:pt x="19811" y="1523"/>
                </a:lnTo>
                <a:lnTo>
                  <a:pt x="13715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436753" y="366369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436753" y="36515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1" y="0"/>
                </a:move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448946" y="36515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455042" y="36515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1" y="12191"/>
                </a:moveTo>
                <a:lnTo>
                  <a:pt x="10667" y="6095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467234" y="3663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727837" y="31485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27837" y="4276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465969" y="1498091"/>
            <a:ext cx="7519670" cy="5320665"/>
          </a:xfrm>
          <a:custGeom>
            <a:avLst/>
            <a:gdLst/>
            <a:ahLst/>
            <a:cxnLst/>
            <a:rect l="l" t="t" r="r" b="b"/>
            <a:pathLst>
              <a:path w="7519670" h="5320665">
                <a:moveTo>
                  <a:pt x="0" y="5320283"/>
                </a:moveTo>
                <a:lnTo>
                  <a:pt x="7519412" y="5320283"/>
                </a:lnTo>
                <a:lnTo>
                  <a:pt x="7519412" y="0"/>
                </a:lnTo>
                <a:lnTo>
                  <a:pt x="0" y="0"/>
                </a:lnTo>
                <a:lnTo>
                  <a:pt x="0" y="532028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735714" y="1588008"/>
            <a:ext cx="7161530" cy="5142230"/>
          </a:xfrm>
          <a:custGeom>
            <a:avLst/>
            <a:gdLst/>
            <a:ahLst/>
            <a:cxnLst/>
            <a:rect l="l" t="t" r="r" b="b"/>
            <a:pathLst>
              <a:path w="7161530" h="5142230">
                <a:moveTo>
                  <a:pt x="0" y="5141975"/>
                </a:moveTo>
                <a:lnTo>
                  <a:pt x="7161275" y="5141975"/>
                </a:lnTo>
                <a:lnTo>
                  <a:pt x="7161275" y="0"/>
                </a:lnTo>
                <a:lnTo>
                  <a:pt x="0" y="0"/>
                </a:lnTo>
                <a:lnTo>
                  <a:pt x="0" y="514197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824106" y="6640067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>
                <a:moveTo>
                  <a:pt x="0" y="0"/>
                </a:moveTo>
                <a:lnTo>
                  <a:pt x="698296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824106" y="1677923"/>
            <a:ext cx="6983095" cy="4962525"/>
          </a:xfrm>
          <a:custGeom>
            <a:avLst/>
            <a:gdLst/>
            <a:ahLst/>
            <a:cxnLst/>
            <a:rect l="l" t="t" r="r" b="b"/>
            <a:pathLst>
              <a:path w="6983095" h="4962525">
                <a:moveTo>
                  <a:pt x="6982967" y="0"/>
                </a:moveTo>
                <a:lnTo>
                  <a:pt x="0" y="0"/>
                </a:lnTo>
                <a:lnTo>
                  <a:pt x="0" y="4962143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770765" y="6205727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4" h="41275">
                <a:moveTo>
                  <a:pt x="0" y="41147"/>
                </a:move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770765" y="622401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735714" y="581253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97358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223393" y="6664452"/>
            <a:ext cx="9525" cy="40005"/>
          </a:xfrm>
          <a:custGeom>
            <a:avLst/>
            <a:gdLst/>
            <a:ahLst/>
            <a:cxnLst/>
            <a:rect l="l" t="t" r="r" b="b"/>
            <a:pathLst>
              <a:path w="9525" h="40004">
                <a:moveTo>
                  <a:pt x="9143" y="39623"/>
                </a:moveTo>
                <a:lnTo>
                  <a:pt x="9143" y="0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090549" y="6664452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143" y="0"/>
                </a:moveTo>
                <a:lnTo>
                  <a:pt x="3047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099693" y="6664452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70">
                <a:moveTo>
                  <a:pt x="7619" y="13715"/>
                </a:move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090549" y="6678167"/>
            <a:ext cx="18415" cy="26034"/>
          </a:xfrm>
          <a:custGeom>
            <a:avLst/>
            <a:gdLst/>
            <a:ahLst/>
            <a:cxnLst/>
            <a:rect l="l" t="t" r="r" b="b"/>
            <a:pathLst>
              <a:path w="18414" h="26034">
                <a:moveTo>
                  <a:pt x="16763" y="0"/>
                </a:moveTo>
                <a:lnTo>
                  <a:pt x="0" y="25907"/>
                </a:lnTo>
                <a:lnTo>
                  <a:pt x="18287" y="2590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421001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570609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963801" y="666445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971421" y="6664452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0" y="18287"/>
                </a:moveTo>
                <a:lnTo>
                  <a:pt x="4571" y="16763"/>
                </a:lnTo>
                <a:lnTo>
                  <a:pt x="7619" y="13715"/>
                </a:ln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968374" y="66827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971421" y="668274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9143"/>
                </a:move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980565" y="66918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971421" y="669493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4571" y="9143"/>
                </a:lnTo>
                <a:lnTo>
                  <a:pt x="7619" y="6095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963801" y="670407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271394" y="6594347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915" y="0"/>
                </a:moveTo>
                <a:lnTo>
                  <a:pt x="44195" y="89915"/>
                </a:ln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495421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53562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673730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779142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599309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137281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957450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315589" y="6550152"/>
            <a:ext cx="0" cy="180340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8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315589" y="67299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271394" y="6594347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770765" y="5379719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4" h="40004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770765" y="5396483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735714" y="4986527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767718" y="4552188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0" y="39623"/>
                </a:moveTo>
                <a:lnTo>
                  <a:pt x="9143" y="39623"/>
                </a:lnTo>
                <a:lnTo>
                  <a:pt x="16763" y="38099"/>
                </a:lnTo>
                <a:lnTo>
                  <a:pt x="19811" y="33527"/>
                </a:lnTo>
                <a:lnTo>
                  <a:pt x="22859" y="27431"/>
                </a:lnTo>
                <a:lnTo>
                  <a:pt x="22859" y="12191"/>
                </a:lnTo>
                <a:lnTo>
                  <a:pt x="19811" y="6095"/>
                </a:lnTo>
                <a:lnTo>
                  <a:pt x="16763" y="1523"/>
                </a:lnTo>
                <a:lnTo>
                  <a:pt x="9143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779909" y="4113276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89915" y="89915"/>
                </a:moveTo>
                <a:lnTo>
                  <a:pt x="0" y="45719"/>
                </a:lnTo>
                <a:lnTo>
                  <a:pt x="8991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735714" y="4158995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30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735714" y="41589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869825" y="4113276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782958" y="3765803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772290" y="375513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0" y="0"/>
                </a:moveTo>
                <a:lnTo>
                  <a:pt x="1523" y="4571"/>
                </a:lnTo>
                <a:lnTo>
                  <a:pt x="4571" y="9143"/>
                </a:lnTo>
                <a:lnTo>
                  <a:pt x="10667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772290" y="3735323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772290" y="372465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4" h="10795">
                <a:moveTo>
                  <a:pt x="10667" y="0"/>
                </a:moveTo>
                <a:lnTo>
                  <a:pt x="4571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782958" y="3724655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735714" y="33314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769242" y="2915411"/>
            <a:ext cx="21590" cy="22860"/>
          </a:xfrm>
          <a:custGeom>
            <a:avLst/>
            <a:gdLst/>
            <a:ahLst/>
            <a:cxnLst/>
            <a:rect l="l" t="t" r="r" b="b"/>
            <a:pathLst>
              <a:path w="21589" h="22860">
                <a:moveTo>
                  <a:pt x="0" y="22859"/>
                </a:moveTo>
                <a:lnTo>
                  <a:pt x="10667" y="22859"/>
                </a:lnTo>
                <a:lnTo>
                  <a:pt x="16763" y="21335"/>
                </a:lnTo>
                <a:lnTo>
                  <a:pt x="19811" y="16763"/>
                </a:lnTo>
                <a:lnTo>
                  <a:pt x="21335" y="12191"/>
                </a:lnTo>
                <a:lnTo>
                  <a:pt x="19811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769242" y="2898647"/>
            <a:ext cx="20320" cy="40005"/>
          </a:xfrm>
          <a:custGeom>
            <a:avLst/>
            <a:gdLst/>
            <a:ahLst/>
            <a:cxnLst/>
            <a:rect l="l" t="t" r="r" b="b"/>
            <a:pathLst>
              <a:path w="20319" h="40005">
                <a:moveTo>
                  <a:pt x="10667" y="16763"/>
                </a:moveTo>
                <a:lnTo>
                  <a:pt x="15239" y="16763"/>
                </a:lnTo>
                <a:lnTo>
                  <a:pt x="18287" y="12191"/>
                </a:lnTo>
                <a:lnTo>
                  <a:pt x="19811" y="7619"/>
                </a:lnTo>
                <a:lnTo>
                  <a:pt x="18287" y="3047"/>
                </a:lnTo>
                <a:lnTo>
                  <a:pt x="15239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735714" y="2503931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766194" y="2071116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39" h="40005">
                <a:moveTo>
                  <a:pt x="0" y="39623"/>
                </a:moveTo>
                <a:lnTo>
                  <a:pt x="13715" y="0"/>
                </a:lnTo>
                <a:lnTo>
                  <a:pt x="27431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770765" y="210007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182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223393" y="1612391"/>
            <a:ext cx="9525" cy="41275"/>
          </a:xfrm>
          <a:custGeom>
            <a:avLst/>
            <a:gdLst/>
            <a:ahLst/>
            <a:cxnLst/>
            <a:rect l="l" t="t" r="r" b="b"/>
            <a:pathLst>
              <a:path w="9525" h="41275">
                <a:moveTo>
                  <a:pt x="9143" y="41147"/>
                </a:moveTo>
                <a:lnTo>
                  <a:pt x="9143" y="0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697358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090549" y="1612391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19">
                <a:moveTo>
                  <a:pt x="9143" y="0"/>
                </a:moveTo>
                <a:lnTo>
                  <a:pt x="3047" y="1523"/>
                </a:lnTo>
                <a:lnTo>
                  <a:pt x="0" y="761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099693" y="1612391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7619" y="13715"/>
                </a:move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090549" y="1626107"/>
            <a:ext cx="18415" cy="27940"/>
          </a:xfrm>
          <a:custGeom>
            <a:avLst/>
            <a:gdLst/>
            <a:ahLst/>
            <a:cxnLst/>
            <a:rect l="l" t="t" r="r" b="b"/>
            <a:pathLst>
              <a:path w="18414" h="27939">
                <a:moveTo>
                  <a:pt x="16763" y="0"/>
                </a:moveTo>
                <a:lnTo>
                  <a:pt x="0" y="27431"/>
                </a:lnTo>
                <a:lnTo>
                  <a:pt x="18287" y="2743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570609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963801" y="1612391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971421" y="1612391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18287"/>
                </a:moveTo>
                <a:lnTo>
                  <a:pt x="4571" y="16763"/>
                </a:lnTo>
                <a:lnTo>
                  <a:pt x="7619" y="13715"/>
                </a:ln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968374" y="163067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971421" y="163067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9143"/>
                </a:move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980565" y="163982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971421" y="164439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4571" y="7619"/>
                </a:lnTo>
                <a:lnTo>
                  <a:pt x="7619" y="4571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963801" y="165353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442338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834006" y="1612391"/>
            <a:ext cx="22860" cy="32384"/>
          </a:xfrm>
          <a:custGeom>
            <a:avLst/>
            <a:gdLst/>
            <a:ahLst/>
            <a:cxnLst/>
            <a:rect l="l" t="t" r="r" b="b"/>
            <a:pathLst>
              <a:path w="22860" h="32385">
                <a:moveTo>
                  <a:pt x="9143" y="0"/>
                </a:moveTo>
                <a:lnTo>
                  <a:pt x="0" y="32003"/>
                </a:lnTo>
                <a:lnTo>
                  <a:pt x="22859" y="3200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850769" y="163525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315589" y="1588008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79831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708781" y="1612391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4" h="41275">
                <a:moveTo>
                  <a:pt x="0" y="41147"/>
                </a:moveTo>
                <a:lnTo>
                  <a:pt x="9143" y="41147"/>
                </a:lnTo>
                <a:lnTo>
                  <a:pt x="13715" y="39623"/>
                </a:lnTo>
                <a:lnTo>
                  <a:pt x="16763" y="36575"/>
                </a:lnTo>
                <a:lnTo>
                  <a:pt x="18287" y="32003"/>
                </a:lnTo>
                <a:lnTo>
                  <a:pt x="18287" y="27431"/>
                </a:lnTo>
                <a:lnTo>
                  <a:pt x="16763" y="22859"/>
                </a:lnTo>
                <a:lnTo>
                  <a:pt x="13715" y="19811"/>
                </a:lnTo>
                <a:lnTo>
                  <a:pt x="9143" y="18287"/>
                </a:lnTo>
                <a:lnTo>
                  <a:pt x="0" y="18287"/>
                </a:lnTo>
                <a:lnTo>
                  <a:pt x="0" y="0"/>
                </a:lnTo>
                <a:lnTo>
                  <a:pt x="1523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807074" y="1677923"/>
            <a:ext cx="0" cy="4962525"/>
          </a:xfrm>
          <a:custGeom>
            <a:avLst/>
            <a:gdLst/>
            <a:ahLst/>
            <a:cxnLst/>
            <a:rect l="l" t="t" r="r" b="b"/>
            <a:pathLst>
              <a:path h="4962525">
                <a:moveTo>
                  <a:pt x="0" y="4962143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31869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211701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062093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582033" y="6664452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13715" y="0"/>
                </a:moveTo>
                <a:lnTo>
                  <a:pt x="7619" y="4571"/>
                </a:lnTo>
                <a:lnTo>
                  <a:pt x="3047" y="10667"/>
                </a:lnTo>
                <a:lnTo>
                  <a:pt x="0" y="18287"/>
                </a:lnTo>
                <a:lnTo>
                  <a:pt x="0" y="30479"/>
                </a:lnTo>
                <a:lnTo>
                  <a:pt x="1523" y="36575"/>
                </a:lnTo>
                <a:lnTo>
                  <a:pt x="4571" y="39623"/>
                </a:lnTo>
                <a:lnTo>
                  <a:pt x="13715" y="39623"/>
                </a:lnTo>
                <a:lnTo>
                  <a:pt x="16763" y="36575"/>
                </a:lnTo>
                <a:lnTo>
                  <a:pt x="18287" y="30479"/>
                </a:lnTo>
                <a:lnTo>
                  <a:pt x="18287" y="27431"/>
                </a:lnTo>
                <a:lnTo>
                  <a:pt x="16763" y="19811"/>
                </a:lnTo>
                <a:lnTo>
                  <a:pt x="9143" y="18287"/>
                </a:ln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933821" y="6640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455286" y="6664452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9143" y="39623"/>
                </a:moveTo>
                <a:lnTo>
                  <a:pt x="18287" y="0"/>
                </a:lnTo>
                <a:lnTo>
                  <a:pt x="0" y="0"/>
                </a:ln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328538" y="666445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5">
                <a:moveTo>
                  <a:pt x="18287" y="9143"/>
                </a:moveTo>
                <a:lnTo>
                  <a:pt x="16763" y="4571"/>
                </a:lnTo>
                <a:lnTo>
                  <a:pt x="12191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9143" y="18287"/>
                </a:lnTo>
                <a:lnTo>
                  <a:pt x="12191" y="16763"/>
                </a:lnTo>
                <a:lnTo>
                  <a:pt x="16763" y="13715"/>
                </a:lnTo>
                <a:lnTo>
                  <a:pt x="18287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328538" y="6682740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18287" y="9143"/>
                </a:moveTo>
                <a:lnTo>
                  <a:pt x="16763" y="4571"/>
                </a:lnTo>
                <a:lnTo>
                  <a:pt x="12191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346826" y="66918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328538" y="6694931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0" y="0"/>
                </a:moveTo>
                <a:lnTo>
                  <a:pt x="1523" y="6095"/>
                </a:lnTo>
                <a:lnTo>
                  <a:pt x="4571" y="9143"/>
                </a:lnTo>
                <a:lnTo>
                  <a:pt x="12191" y="9143"/>
                </a:lnTo>
                <a:lnTo>
                  <a:pt x="16763" y="6095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328538" y="669188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842126" y="6205727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0" y="41147"/>
                </a:move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842126" y="622401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807074" y="5812535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88842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582033" y="1612391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3715" y="0"/>
                </a:moveTo>
                <a:lnTo>
                  <a:pt x="7619" y="4571"/>
                </a:lnTo>
                <a:lnTo>
                  <a:pt x="3047" y="10667"/>
                </a:lnTo>
                <a:lnTo>
                  <a:pt x="0" y="18287"/>
                </a:lnTo>
                <a:lnTo>
                  <a:pt x="0" y="32003"/>
                </a:lnTo>
                <a:lnTo>
                  <a:pt x="1523" y="36575"/>
                </a:lnTo>
                <a:lnTo>
                  <a:pt x="4571" y="39623"/>
                </a:lnTo>
                <a:lnTo>
                  <a:pt x="9143" y="41147"/>
                </a:lnTo>
                <a:lnTo>
                  <a:pt x="13715" y="39623"/>
                </a:lnTo>
                <a:lnTo>
                  <a:pt x="16763" y="36575"/>
                </a:lnTo>
                <a:lnTo>
                  <a:pt x="18287" y="32003"/>
                </a:lnTo>
                <a:lnTo>
                  <a:pt x="18287" y="27431"/>
                </a:lnTo>
                <a:lnTo>
                  <a:pt x="16763" y="19811"/>
                </a:lnTo>
                <a:lnTo>
                  <a:pt x="9143" y="18287"/>
                </a:ln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062093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455286" y="1612391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9143" y="41147"/>
                </a:moveTo>
                <a:lnTo>
                  <a:pt x="18287" y="0"/>
                </a:lnTo>
                <a:lnTo>
                  <a:pt x="0" y="0"/>
                </a:ln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933821" y="1588008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328538" y="161239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287" y="9143"/>
                </a:moveTo>
                <a:lnTo>
                  <a:pt x="16763" y="4571"/>
                </a:lnTo>
                <a:lnTo>
                  <a:pt x="12191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9143" y="18287"/>
                </a:lnTo>
                <a:lnTo>
                  <a:pt x="12191" y="16763"/>
                </a:lnTo>
                <a:lnTo>
                  <a:pt x="16763" y="13715"/>
                </a:lnTo>
                <a:lnTo>
                  <a:pt x="18287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328538" y="1630679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18287" y="9143"/>
                </a:moveTo>
                <a:lnTo>
                  <a:pt x="16763" y="4571"/>
                </a:lnTo>
                <a:lnTo>
                  <a:pt x="12191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346826" y="163982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328538" y="1644395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0" y="0"/>
                </a:moveTo>
                <a:lnTo>
                  <a:pt x="1523" y="4571"/>
                </a:lnTo>
                <a:lnTo>
                  <a:pt x="4571" y="7619"/>
                </a:lnTo>
                <a:lnTo>
                  <a:pt x="9143" y="9143"/>
                </a:lnTo>
                <a:lnTo>
                  <a:pt x="12191" y="7619"/>
                </a:lnTo>
                <a:lnTo>
                  <a:pt x="16763" y="4571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328538" y="163982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457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842126" y="5379719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842126" y="5396483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807074" y="4986527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839077" y="4552188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39623"/>
                </a:moveTo>
                <a:lnTo>
                  <a:pt x="10667" y="39623"/>
                </a:lnTo>
                <a:lnTo>
                  <a:pt x="16763" y="38099"/>
                </a:lnTo>
                <a:lnTo>
                  <a:pt x="21335" y="33527"/>
                </a:lnTo>
                <a:lnTo>
                  <a:pt x="22859" y="27431"/>
                </a:lnTo>
                <a:lnTo>
                  <a:pt x="22859" y="12191"/>
                </a:lnTo>
                <a:lnTo>
                  <a:pt x="21335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17157" y="415899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854317" y="376580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843650" y="375513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0"/>
                </a:moveTo>
                <a:lnTo>
                  <a:pt x="1523" y="4571"/>
                </a:lnTo>
                <a:lnTo>
                  <a:pt x="4571" y="9143"/>
                </a:lnTo>
                <a:lnTo>
                  <a:pt x="10667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843650" y="3735323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843650" y="372465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10667" y="0"/>
                </a:moveTo>
                <a:lnTo>
                  <a:pt x="4571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854317" y="37246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807074" y="333146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840602" y="291541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22859"/>
                </a:moveTo>
                <a:lnTo>
                  <a:pt x="10667" y="22859"/>
                </a:lnTo>
                <a:lnTo>
                  <a:pt x="16763" y="21335"/>
                </a:lnTo>
                <a:lnTo>
                  <a:pt x="21335" y="16763"/>
                </a:lnTo>
                <a:lnTo>
                  <a:pt x="22859" y="12191"/>
                </a:lnTo>
                <a:lnTo>
                  <a:pt x="21335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840602" y="2898647"/>
            <a:ext cx="20320" cy="40005"/>
          </a:xfrm>
          <a:custGeom>
            <a:avLst/>
            <a:gdLst/>
            <a:ahLst/>
            <a:cxnLst/>
            <a:rect l="l" t="t" r="r" b="b"/>
            <a:pathLst>
              <a:path w="20320" h="40005">
                <a:moveTo>
                  <a:pt x="10667" y="16763"/>
                </a:moveTo>
                <a:lnTo>
                  <a:pt x="15239" y="16763"/>
                </a:lnTo>
                <a:lnTo>
                  <a:pt x="18287" y="12191"/>
                </a:lnTo>
                <a:lnTo>
                  <a:pt x="19811" y="7619"/>
                </a:lnTo>
                <a:lnTo>
                  <a:pt x="18287" y="3047"/>
                </a:lnTo>
                <a:lnTo>
                  <a:pt x="15239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807074" y="2503931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839077" y="2071116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5">
                <a:moveTo>
                  <a:pt x="0" y="39623"/>
                </a:moveTo>
                <a:lnTo>
                  <a:pt x="12191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842126" y="2100072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198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106290" y="5654039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4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106290" y="5564123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4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106290" y="5475732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4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763645" y="5385815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>
                <a:moveTo>
                  <a:pt x="0" y="0"/>
                </a:moveTo>
                <a:lnTo>
                  <a:pt x="304342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040757" y="5772911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040757" y="5789676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063617" y="5772911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077333" y="5772911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4">
                <a:moveTo>
                  <a:pt x="0" y="39623"/>
                </a:moveTo>
                <a:lnTo>
                  <a:pt x="0" y="0"/>
                </a:lnTo>
                <a:lnTo>
                  <a:pt x="13715" y="21335"/>
                </a:lnTo>
                <a:lnTo>
                  <a:pt x="25907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7116957" y="578357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7116957" y="5772911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5">
                <a:moveTo>
                  <a:pt x="22859" y="10667"/>
                </a:moveTo>
                <a:lnTo>
                  <a:pt x="21335" y="4571"/>
                </a:lnTo>
                <a:lnTo>
                  <a:pt x="16763" y="0"/>
                </a:lnTo>
                <a:lnTo>
                  <a:pt x="6095" y="0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139817" y="578357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116957" y="5801867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5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2191" y="10667"/>
                </a:lnTo>
                <a:lnTo>
                  <a:pt x="16763" y="9143"/>
                </a:lnTo>
                <a:lnTo>
                  <a:pt x="21335" y="4571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164202" y="5772911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153533" y="5772911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7188586" y="5772911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39623"/>
                </a:moveTo>
                <a:lnTo>
                  <a:pt x="0" y="0"/>
                </a:lnTo>
                <a:lnTo>
                  <a:pt x="22859" y="39623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7225162" y="578357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225162" y="5772911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21335" y="4571"/>
                </a:lnTo>
                <a:lnTo>
                  <a:pt x="16763" y="0"/>
                </a:lnTo>
                <a:lnTo>
                  <a:pt x="4571" y="0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246497" y="578357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225162" y="5801867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0"/>
                </a:moveTo>
                <a:lnTo>
                  <a:pt x="1523" y="4571"/>
                </a:lnTo>
                <a:lnTo>
                  <a:pt x="4571" y="9143"/>
                </a:lnTo>
                <a:lnTo>
                  <a:pt x="10667" y="10667"/>
                </a:lnTo>
                <a:lnTo>
                  <a:pt x="16763" y="9143"/>
                </a:lnTo>
                <a:lnTo>
                  <a:pt x="21335" y="4571"/>
                </a:ln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260214" y="5772911"/>
            <a:ext cx="20320" cy="22860"/>
          </a:xfrm>
          <a:custGeom>
            <a:avLst/>
            <a:gdLst/>
            <a:ahLst/>
            <a:cxnLst/>
            <a:rect l="l" t="t" r="r" b="b"/>
            <a:pathLst>
              <a:path w="20320" h="22860">
                <a:moveTo>
                  <a:pt x="19811" y="1523"/>
                </a:moveTo>
                <a:lnTo>
                  <a:pt x="9143" y="0"/>
                </a:lnTo>
                <a:lnTo>
                  <a:pt x="4571" y="0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6095" y="16763"/>
                </a:lnTo>
                <a:lnTo>
                  <a:pt x="18287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7273929" y="5795771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16763"/>
                </a:moveTo>
                <a:lnTo>
                  <a:pt x="4571" y="15239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260214" y="5807963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307457" y="5772911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296790" y="5772911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331841" y="5806439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331841" y="578967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040757" y="5861303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90" h="24764">
                <a:moveTo>
                  <a:pt x="21335" y="3047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6095" y="16763"/>
                </a:lnTo>
                <a:lnTo>
                  <a:pt x="18287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054474" y="5885688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16763"/>
                </a:moveTo>
                <a:lnTo>
                  <a:pt x="4571" y="15239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040757" y="5897879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077333" y="586130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077333" y="5879591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7107814" y="5861303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90" h="24764">
                <a:moveTo>
                  <a:pt x="21335" y="3047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6095" y="16763"/>
                </a:lnTo>
                <a:lnTo>
                  <a:pt x="18287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7121529" y="5885688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16763"/>
                </a:moveTo>
                <a:lnTo>
                  <a:pt x="4571" y="15239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7107814" y="5897879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7155057" y="586130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7144390" y="5861303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7179441" y="5861303"/>
            <a:ext cx="27940" cy="41275"/>
          </a:xfrm>
          <a:custGeom>
            <a:avLst/>
            <a:gdLst/>
            <a:ahLst/>
            <a:cxnLst/>
            <a:rect l="l" t="t" r="r" b="b"/>
            <a:pathLst>
              <a:path w="27940" h="41275">
                <a:moveTo>
                  <a:pt x="0" y="41147"/>
                </a:moveTo>
                <a:lnTo>
                  <a:pt x="13715" y="0"/>
                </a:lnTo>
                <a:lnTo>
                  <a:pt x="27431" y="411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184014" y="58902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182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220590" y="5861303"/>
            <a:ext cx="26034" cy="41275"/>
          </a:xfrm>
          <a:custGeom>
            <a:avLst/>
            <a:gdLst/>
            <a:ahLst/>
            <a:cxnLst/>
            <a:rect l="l" t="t" r="r" b="b"/>
            <a:pathLst>
              <a:path w="26034" h="41275">
                <a:moveTo>
                  <a:pt x="0" y="0"/>
                </a:moveTo>
                <a:lnTo>
                  <a:pt x="13715" y="41147"/>
                </a:lnTo>
                <a:lnTo>
                  <a:pt x="2590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7260214" y="5861303"/>
            <a:ext cx="27940" cy="41275"/>
          </a:xfrm>
          <a:custGeom>
            <a:avLst/>
            <a:gdLst/>
            <a:ahLst/>
            <a:cxnLst/>
            <a:rect l="l" t="t" r="r" b="b"/>
            <a:pathLst>
              <a:path w="27940" h="41275">
                <a:moveTo>
                  <a:pt x="0" y="41147"/>
                </a:moveTo>
                <a:lnTo>
                  <a:pt x="13715" y="0"/>
                </a:lnTo>
                <a:lnTo>
                  <a:pt x="27431" y="411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7264786" y="5890259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182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7301362" y="589483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7301362" y="58795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7040757" y="595121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7040757" y="5951219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22859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049902" y="5966459"/>
            <a:ext cx="13970" cy="26034"/>
          </a:xfrm>
          <a:custGeom>
            <a:avLst/>
            <a:gdLst/>
            <a:ahLst/>
            <a:cxnLst/>
            <a:rect l="l" t="t" r="r" b="b"/>
            <a:pathLst>
              <a:path w="13970" h="26035">
                <a:moveTo>
                  <a:pt x="0" y="0"/>
                </a:moveTo>
                <a:lnTo>
                  <a:pt x="13715" y="2590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077333" y="5951219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6095" y="39623"/>
                </a:lnTo>
                <a:lnTo>
                  <a:pt x="10667" y="41147"/>
                </a:lnTo>
                <a:lnTo>
                  <a:pt x="16763" y="39623"/>
                </a:lnTo>
                <a:lnTo>
                  <a:pt x="21335" y="35051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112386" y="5951219"/>
            <a:ext cx="21590" cy="22860"/>
          </a:xfrm>
          <a:custGeom>
            <a:avLst/>
            <a:gdLst/>
            <a:ahLst/>
            <a:cxnLst/>
            <a:rect l="l" t="t" r="r" b="b"/>
            <a:pathLst>
              <a:path w="21590" h="22860">
                <a:moveTo>
                  <a:pt x="21335" y="3047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6095" y="16763"/>
                </a:lnTo>
                <a:lnTo>
                  <a:pt x="18287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7126102" y="5974079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18287"/>
                </a:moveTo>
                <a:lnTo>
                  <a:pt x="4571" y="16763"/>
                </a:lnTo>
                <a:lnTo>
                  <a:pt x="7619" y="13715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7112386" y="5987795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7148962" y="5961888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7148962" y="5951219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5">
                <a:moveTo>
                  <a:pt x="22859" y="10667"/>
                </a:moveTo>
                <a:lnTo>
                  <a:pt x="21335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7171821" y="5961888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148962" y="5980175"/>
            <a:ext cx="22860" cy="12700"/>
          </a:xfrm>
          <a:custGeom>
            <a:avLst/>
            <a:gdLst/>
            <a:ahLst/>
            <a:cxnLst/>
            <a:rect l="l" t="t" r="r" b="b"/>
            <a:pathLst>
              <a:path w="22859" h="12700">
                <a:moveTo>
                  <a:pt x="0" y="0"/>
                </a:moveTo>
                <a:lnTo>
                  <a:pt x="1523" y="6095"/>
                </a:lnTo>
                <a:lnTo>
                  <a:pt x="6095" y="10667"/>
                </a:lnTo>
                <a:lnTo>
                  <a:pt x="10667" y="12191"/>
                </a:lnTo>
                <a:lnTo>
                  <a:pt x="16763" y="10667"/>
                </a:lnTo>
                <a:lnTo>
                  <a:pt x="21335" y="609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7184014" y="5951219"/>
            <a:ext cx="27940" cy="41275"/>
          </a:xfrm>
          <a:custGeom>
            <a:avLst/>
            <a:gdLst/>
            <a:ahLst/>
            <a:cxnLst/>
            <a:rect l="l" t="t" r="r" b="b"/>
            <a:pathLst>
              <a:path w="27940" h="41275">
                <a:moveTo>
                  <a:pt x="0" y="0"/>
                </a:moveTo>
                <a:lnTo>
                  <a:pt x="13715" y="41147"/>
                </a:lnTo>
                <a:lnTo>
                  <a:pt x="2743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7225162" y="5951219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41147"/>
                </a:moveTo>
                <a:lnTo>
                  <a:pt x="0" y="0"/>
                </a:lnTo>
                <a:lnTo>
                  <a:pt x="22859" y="41147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7264786" y="595121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260214" y="5932932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7283074" y="595121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7283074" y="5951219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22859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7292217" y="5966459"/>
            <a:ext cx="13970" cy="26034"/>
          </a:xfrm>
          <a:custGeom>
            <a:avLst/>
            <a:gdLst/>
            <a:ahLst/>
            <a:cxnLst/>
            <a:rect l="l" t="t" r="r" b="b"/>
            <a:pathLst>
              <a:path w="13970" h="26035">
                <a:moveTo>
                  <a:pt x="0" y="0"/>
                </a:moveTo>
                <a:lnTo>
                  <a:pt x="13715" y="2590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7319650" y="598474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319650" y="596950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763645" y="5743955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>
                <a:moveTo>
                  <a:pt x="0" y="0"/>
                </a:moveTo>
                <a:lnTo>
                  <a:pt x="3043427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763645" y="5833871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>
                <a:moveTo>
                  <a:pt x="0" y="0"/>
                </a:moveTo>
                <a:lnTo>
                  <a:pt x="21488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763645" y="5923788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>
                <a:moveTo>
                  <a:pt x="0" y="0"/>
                </a:moveTo>
                <a:lnTo>
                  <a:pt x="21488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043805" y="6327647"/>
            <a:ext cx="13970" cy="6350"/>
          </a:xfrm>
          <a:custGeom>
            <a:avLst/>
            <a:gdLst/>
            <a:ahLst/>
            <a:cxnLst/>
            <a:rect l="l" t="t" r="r" b="b"/>
            <a:pathLst>
              <a:path w="13970" h="6350">
                <a:moveTo>
                  <a:pt x="0" y="0"/>
                </a:moveTo>
                <a:lnTo>
                  <a:pt x="6095" y="6095"/>
                </a:lnTo>
                <a:lnTo>
                  <a:pt x="1371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051426" y="63855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7040757" y="6376415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0" y="0"/>
                </a:moveTo>
                <a:lnTo>
                  <a:pt x="1523" y="4571"/>
                </a:lnTo>
                <a:lnTo>
                  <a:pt x="6095" y="7619"/>
                </a:lnTo>
                <a:lnTo>
                  <a:pt x="10667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040757" y="6355079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040757" y="6345935"/>
            <a:ext cx="10795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10667" y="0"/>
                </a:moveTo>
                <a:lnTo>
                  <a:pt x="6095" y="1523"/>
                </a:lnTo>
                <a:lnTo>
                  <a:pt x="1523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051426" y="634593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077333" y="6345935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072762" y="6327647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95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095621" y="6345935"/>
            <a:ext cx="20320" cy="22860"/>
          </a:xfrm>
          <a:custGeom>
            <a:avLst/>
            <a:gdLst/>
            <a:ahLst/>
            <a:cxnLst/>
            <a:rect l="l" t="t" r="r" b="b"/>
            <a:pathLst>
              <a:path w="20320" h="22860">
                <a:moveTo>
                  <a:pt x="19811" y="1523"/>
                </a:moveTo>
                <a:lnTo>
                  <a:pt x="7619" y="0"/>
                </a:lnTo>
                <a:lnTo>
                  <a:pt x="3047" y="1523"/>
                </a:lnTo>
                <a:lnTo>
                  <a:pt x="0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16763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107814" y="6368795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16763"/>
                </a:moveTo>
                <a:lnTo>
                  <a:pt x="4571" y="15239"/>
                </a:lnTo>
                <a:lnTo>
                  <a:pt x="9143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095621" y="6380988"/>
            <a:ext cx="12700" cy="5080"/>
          </a:xfrm>
          <a:custGeom>
            <a:avLst/>
            <a:gdLst/>
            <a:ahLst/>
            <a:cxnLst/>
            <a:rect l="l" t="t" r="r" b="b"/>
            <a:pathLst>
              <a:path w="12700" h="5079">
                <a:moveTo>
                  <a:pt x="0" y="0"/>
                </a:moveTo>
                <a:lnTo>
                  <a:pt x="12191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130674" y="634593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0" y="0"/>
                </a:moveTo>
                <a:lnTo>
                  <a:pt x="0" y="39623"/>
                </a:lnTo>
                <a:lnTo>
                  <a:pt x="1828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162678" y="635660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7162678" y="6345935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19811" y="4571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184014" y="635660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162678" y="6374891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0"/>
                </a:moveTo>
                <a:lnTo>
                  <a:pt x="1523" y="4571"/>
                </a:lnTo>
                <a:lnTo>
                  <a:pt x="4571" y="9143"/>
                </a:lnTo>
                <a:lnTo>
                  <a:pt x="10667" y="10667"/>
                </a:lnTo>
                <a:lnTo>
                  <a:pt x="16763" y="9143"/>
                </a:lnTo>
                <a:lnTo>
                  <a:pt x="19811" y="4571"/>
                </a:ln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216017" y="6345935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40" h="40004">
                <a:moveTo>
                  <a:pt x="0" y="0"/>
                </a:moveTo>
                <a:lnTo>
                  <a:pt x="13715" y="39623"/>
                </a:lnTo>
                <a:lnTo>
                  <a:pt x="2743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255641" y="6345935"/>
            <a:ext cx="27940" cy="20320"/>
          </a:xfrm>
          <a:custGeom>
            <a:avLst/>
            <a:gdLst/>
            <a:ahLst/>
            <a:cxnLst/>
            <a:rect l="l" t="t" r="r" b="b"/>
            <a:pathLst>
              <a:path w="27940" h="20320">
                <a:moveTo>
                  <a:pt x="0" y="0"/>
                </a:moveTo>
                <a:lnTo>
                  <a:pt x="13715" y="19811"/>
                </a:lnTo>
                <a:lnTo>
                  <a:pt x="2743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269357" y="6365747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1981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264786" y="6327647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95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296790" y="6345935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296790" y="6345935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90" h="24764">
                <a:moveTo>
                  <a:pt x="21335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304409" y="6361175"/>
            <a:ext cx="15240" cy="24765"/>
          </a:xfrm>
          <a:custGeom>
            <a:avLst/>
            <a:gdLst/>
            <a:ahLst/>
            <a:cxnLst/>
            <a:rect l="l" t="t" r="r" b="b"/>
            <a:pathLst>
              <a:path w="15240" h="24764">
                <a:moveTo>
                  <a:pt x="0" y="0"/>
                </a:moveTo>
                <a:lnTo>
                  <a:pt x="15239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7331841" y="6345935"/>
            <a:ext cx="12700" cy="40005"/>
          </a:xfrm>
          <a:custGeom>
            <a:avLst/>
            <a:gdLst/>
            <a:ahLst/>
            <a:cxnLst/>
            <a:rect l="l" t="t" r="r" b="b"/>
            <a:pathLst>
              <a:path w="12700" h="40004">
                <a:moveTo>
                  <a:pt x="0" y="39623"/>
                </a:moveTo>
                <a:lnTo>
                  <a:pt x="0" y="0"/>
                </a:lnTo>
                <a:lnTo>
                  <a:pt x="121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344033" y="6345935"/>
            <a:ext cx="10795" cy="21590"/>
          </a:xfrm>
          <a:custGeom>
            <a:avLst/>
            <a:gdLst/>
            <a:ahLst/>
            <a:cxnLst/>
            <a:rect l="l" t="t" r="r" b="b"/>
            <a:pathLst>
              <a:path w="10795" h="21589">
                <a:moveTo>
                  <a:pt x="0" y="21335"/>
                </a:moveTo>
                <a:lnTo>
                  <a:pt x="4571" y="19811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331841" y="636727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345557" y="6367271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0"/>
                </a:moveTo>
                <a:lnTo>
                  <a:pt x="9143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368417" y="634593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368417" y="6364223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398897" y="6345935"/>
            <a:ext cx="21590" cy="22860"/>
          </a:xfrm>
          <a:custGeom>
            <a:avLst/>
            <a:gdLst/>
            <a:ahLst/>
            <a:cxnLst/>
            <a:rect l="l" t="t" r="r" b="b"/>
            <a:pathLst>
              <a:path w="21590" h="22860">
                <a:moveTo>
                  <a:pt x="21335" y="1523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6095" y="16763"/>
                </a:lnTo>
                <a:lnTo>
                  <a:pt x="18287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7412614" y="6368795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16763"/>
                </a:moveTo>
                <a:lnTo>
                  <a:pt x="4571" y="15239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398897" y="6380988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435474" y="6345935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0"/>
                </a:moveTo>
                <a:lnTo>
                  <a:pt x="0" y="28955"/>
                </a:lnTo>
                <a:lnTo>
                  <a:pt x="1523" y="33527"/>
                </a:lnTo>
                <a:lnTo>
                  <a:pt x="6095" y="38099"/>
                </a:lnTo>
                <a:lnTo>
                  <a:pt x="10667" y="39623"/>
                </a:lnTo>
                <a:lnTo>
                  <a:pt x="16763" y="38099"/>
                </a:lnTo>
                <a:lnTo>
                  <a:pt x="21335" y="33527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7470526" y="637946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7470526" y="636422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040757" y="6041135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39623"/>
                </a:moveTo>
                <a:lnTo>
                  <a:pt x="0" y="0"/>
                </a:lnTo>
                <a:lnTo>
                  <a:pt x="22859" y="39623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077333" y="6041135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4">
                <a:moveTo>
                  <a:pt x="0" y="39623"/>
                </a:moveTo>
                <a:lnTo>
                  <a:pt x="13715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080381" y="6070091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198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086478" y="6022847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116957" y="6041135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0"/>
                </a:moveTo>
                <a:lnTo>
                  <a:pt x="22859" y="0"/>
                </a:lnTo>
                <a:lnTo>
                  <a:pt x="0" y="39623"/>
                </a:lnTo>
                <a:lnTo>
                  <a:pt x="22859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153533" y="6041135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5" h="40004">
                <a:moveTo>
                  <a:pt x="16763" y="39623"/>
                </a:moveTo>
                <a:lnTo>
                  <a:pt x="0" y="39623"/>
                </a:lnTo>
                <a:lnTo>
                  <a:pt x="0" y="0"/>
                </a:lnTo>
                <a:lnTo>
                  <a:pt x="1676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153533" y="6059423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184014" y="6041135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40" h="40004">
                <a:moveTo>
                  <a:pt x="0" y="0"/>
                </a:moveTo>
                <a:lnTo>
                  <a:pt x="13715" y="39623"/>
                </a:lnTo>
                <a:lnTo>
                  <a:pt x="2743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7225162" y="607466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7225162" y="605942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7016374" y="6316979"/>
            <a:ext cx="1790700" cy="0"/>
          </a:xfrm>
          <a:custGeom>
            <a:avLst/>
            <a:gdLst/>
            <a:ahLst/>
            <a:cxnLst/>
            <a:rect l="l" t="t" r="r" b="b"/>
            <a:pathLst>
              <a:path w="1790700">
                <a:moveTo>
                  <a:pt x="0" y="0"/>
                </a:moveTo>
                <a:lnTo>
                  <a:pt x="179069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763645" y="6012179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>
                <a:moveTo>
                  <a:pt x="0" y="0"/>
                </a:moveTo>
                <a:lnTo>
                  <a:pt x="304342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763645" y="6640067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>
                <a:moveTo>
                  <a:pt x="0" y="0"/>
                </a:moveTo>
                <a:lnTo>
                  <a:pt x="3043427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762883" y="5385815"/>
            <a:ext cx="1144523" cy="12542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056253" y="543153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069969" y="571652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069969" y="5701283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32453" y="562660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32453" y="561136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047109" y="589483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047109" y="587959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 txBox="1"/>
          <p:nvPr/>
        </p:nvSpPr>
        <p:spPr>
          <a:xfrm>
            <a:off x="6438275" y="6301765"/>
            <a:ext cx="354965" cy="1847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120"/>
              </a:spcBef>
            </a:pPr>
            <a:r>
              <a:rPr sz="500" b="1" spc="15" dirty="0">
                <a:solidFill>
                  <a:srgbClr val="0000FF"/>
                </a:solidFill>
                <a:latin typeface="Arial"/>
                <a:cs typeface="Arial"/>
              </a:rPr>
              <a:t>Uni</a:t>
            </a:r>
            <a:r>
              <a:rPr sz="500" b="1" spc="2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500" b="1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500" b="1" spc="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500" b="1" spc="10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r>
              <a:rPr sz="500" b="1" spc="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5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500" b="1" spc="15" dirty="0">
                <a:solidFill>
                  <a:srgbClr val="0000FF"/>
                </a:solidFill>
                <a:latin typeface="Arial"/>
                <a:cs typeface="Arial"/>
              </a:rPr>
              <a:t>a  P</a:t>
            </a:r>
            <a:r>
              <a:rPr sz="500" b="1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500" b="1" spc="1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500" b="1" spc="2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500" b="1" spc="10" dirty="0">
                <a:solidFill>
                  <a:srgbClr val="0000FF"/>
                </a:solidFill>
                <a:latin typeface="Arial"/>
                <a:cs typeface="Arial"/>
              </a:rPr>
              <a:t>bi</a:t>
            </a:r>
            <a:r>
              <a:rPr sz="500" b="1" spc="20" dirty="0">
                <a:solidFill>
                  <a:srgbClr val="0000FF"/>
                </a:solidFill>
                <a:latin typeface="Arial"/>
                <a:cs typeface="Arial"/>
              </a:rPr>
              <a:t>ce</a:t>
            </a:r>
            <a:endParaRPr sz="500">
              <a:latin typeface="Arial"/>
              <a:cs typeface="Arial"/>
            </a:endParaRPr>
          </a:p>
        </p:txBody>
      </p:sp>
      <p:sp>
        <p:nvSpPr>
          <p:cNvPr id="461" name="object 461"/>
          <p:cNvSpPr/>
          <p:nvPr/>
        </p:nvSpPr>
        <p:spPr>
          <a:xfrm>
            <a:off x="7016374" y="5995415"/>
            <a:ext cx="0" cy="645160"/>
          </a:xfrm>
          <a:custGeom>
            <a:avLst/>
            <a:gdLst/>
            <a:ahLst/>
            <a:cxnLst/>
            <a:rect l="l" t="t" r="r" b="b"/>
            <a:pathLst>
              <a:path h="645159">
                <a:moveTo>
                  <a:pt x="0" y="64465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016374" y="5385815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016374" y="5743955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2682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927981" y="5474969"/>
            <a:ext cx="157733" cy="1798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180709" y="5475732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180709" y="5564123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180709" y="5654039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295009" y="6583679"/>
            <a:ext cx="17145" cy="41275"/>
          </a:xfrm>
          <a:custGeom>
            <a:avLst/>
            <a:gdLst/>
            <a:ahLst/>
            <a:cxnLst/>
            <a:rect l="l" t="t" r="r" b="b"/>
            <a:pathLst>
              <a:path w="17145" h="41275">
                <a:moveTo>
                  <a:pt x="0" y="0"/>
                </a:moveTo>
                <a:lnTo>
                  <a:pt x="0" y="41147"/>
                </a:lnTo>
                <a:lnTo>
                  <a:pt x="16763" y="411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325490" y="658367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339205" y="6583679"/>
            <a:ext cx="20320" cy="22860"/>
          </a:xfrm>
          <a:custGeom>
            <a:avLst/>
            <a:gdLst/>
            <a:ahLst/>
            <a:cxnLst/>
            <a:rect l="l" t="t" r="r" b="b"/>
            <a:pathLst>
              <a:path w="20320" h="22859">
                <a:moveTo>
                  <a:pt x="19811" y="1523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16763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352921" y="6606540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0" y="18287"/>
                </a:moveTo>
                <a:lnTo>
                  <a:pt x="4571" y="16763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30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339205" y="6620255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386450" y="658367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375781" y="6583679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416929" y="656539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4571"/>
                </a:moveTo>
                <a:lnTo>
                  <a:pt x="7619" y="1523"/>
                </a:lnTo>
                <a:lnTo>
                  <a:pt x="4571" y="0"/>
                </a:lnTo>
                <a:lnTo>
                  <a:pt x="1523" y="1523"/>
                </a:lnTo>
                <a:lnTo>
                  <a:pt x="0" y="4571"/>
                </a:lnTo>
                <a:lnTo>
                  <a:pt x="1523" y="7619"/>
                </a:lnTo>
                <a:lnTo>
                  <a:pt x="4571" y="9143"/>
                </a:lnTo>
                <a:lnTo>
                  <a:pt x="7619" y="7619"/>
                </a:lnTo>
                <a:lnTo>
                  <a:pt x="9143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410833" y="6583679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6095" y="39623"/>
                </a:lnTo>
                <a:lnTo>
                  <a:pt x="10667" y="41147"/>
                </a:lnTo>
                <a:lnTo>
                  <a:pt x="16763" y="39623"/>
                </a:lnTo>
                <a:lnTo>
                  <a:pt x="21335" y="35051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445886" y="661720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445886" y="660196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413376" y="6421373"/>
            <a:ext cx="64007" cy="1142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514721" y="6422135"/>
            <a:ext cx="50800" cy="113030"/>
          </a:xfrm>
          <a:custGeom>
            <a:avLst/>
            <a:gdLst/>
            <a:ahLst/>
            <a:cxnLst/>
            <a:rect l="l" t="t" r="r" b="b"/>
            <a:pathLst>
              <a:path w="50800" h="113029">
                <a:moveTo>
                  <a:pt x="50291" y="112775"/>
                </a:moveTo>
                <a:lnTo>
                  <a:pt x="0" y="112775"/>
                </a:lnTo>
                <a:lnTo>
                  <a:pt x="0" y="0"/>
                </a:lnTo>
                <a:lnTo>
                  <a:pt x="502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514721" y="6472427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3657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601590" y="642213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112775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639690" y="649681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728081" y="6422135"/>
            <a:ext cx="24765" cy="18415"/>
          </a:xfrm>
          <a:custGeom>
            <a:avLst/>
            <a:gdLst/>
            <a:ahLst/>
            <a:cxnLst/>
            <a:rect l="l" t="t" r="r" b="b"/>
            <a:pathLst>
              <a:path w="24765" h="18414">
                <a:moveTo>
                  <a:pt x="24383" y="0"/>
                </a:moveTo>
                <a:lnTo>
                  <a:pt x="13715" y="1523"/>
                </a:lnTo>
                <a:lnTo>
                  <a:pt x="4571" y="9143"/>
                </a:ln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752465" y="6422135"/>
            <a:ext cx="24765" cy="38100"/>
          </a:xfrm>
          <a:custGeom>
            <a:avLst/>
            <a:gdLst/>
            <a:ahLst/>
            <a:cxnLst/>
            <a:rect l="l" t="t" r="r" b="b"/>
            <a:pathLst>
              <a:path w="24765" h="38100">
                <a:moveTo>
                  <a:pt x="21335" y="38099"/>
                </a:moveTo>
                <a:lnTo>
                  <a:pt x="24383" y="28955"/>
                </a:lnTo>
                <a:lnTo>
                  <a:pt x="24383" y="18287"/>
                </a:lnTo>
                <a:lnTo>
                  <a:pt x="19811" y="9143"/>
                </a:lnTo>
                <a:lnTo>
                  <a:pt x="10667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728081" y="6460235"/>
            <a:ext cx="50800" cy="74930"/>
          </a:xfrm>
          <a:custGeom>
            <a:avLst/>
            <a:gdLst/>
            <a:ahLst/>
            <a:cxnLst/>
            <a:rect l="l" t="t" r="r" b="b"/>
            <a:pathLst>
              <a:path w="50800" h="74929">
                <a:moveTo>
                  <a:pt x="45719" y="0"/>
                </a:moveTo>
                <a:lnTo>
                  <a:pt x="0" y="74675"/>
                </a:lnTo>
                <a:lnTo>
                  <a:pt x="50291" y="7467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816474" y="6428232"/>
            <a:ext cx="10795" cy="100965"/>
          </a:xfrm>
          <a:custGeom>
            <a:avLst/>
            <a:gdLst/>
            <a:ahLst/>
            <a:cxnLst/>
            <a:rect l="l" t="t" r="r" b="b"/>
            <a:pathLst>
              <a:path w="10795" h="100965">
                <a:moveTo>
                  <a:pt x="10667" y="0"/>
                </a:moveTo>
                <a:lnTo>
                  <a:pt x="3047" y="19811"/>
                </a:lnTo>
                <a:lnTo>
                  <a:pt x="0" y="39623"/>
                </a:lnTo>
                <a:lnTo>
                  <a:pt x="0" y="60959"/>
                </a:lnTo>
                <a:lnTo>
                  <a:pt x="3047" y="80771"/>
                </a:lnTo>
                <a:lnTo>
                  <a:pt x="10667" y="1005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7827141" y="6422135"/>
            <a:ext cx="26034" cy="6350"/>
          </a:xfrm>
          <a:custGeom>
            <a:avLst/>
            <a:gdLst/>
            <a:ahLst/>
            <a:cxnLst/>
            <a:rect l="l" t="t" r="r" b="b"/>
            <a:pathLst>
              <a:path w="26034" h="6350">
                <a:moveTo>
                  <a:pt x="25907" y="6095"/>
                </a:moveTo>
                <a:lnTo>
                  <a:pt x="19811" y="1523"/>
                </a:lnTo>
                <a:lnTo>
                  <a:pt x="13715" y="0"/>
                </a:lnTo>
                <a:lnTo>
                  <a:pt x="6095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7853050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0" y="100583"/>
                </a:moveTo>
                <a:lnTo>
                  <a:pt x="7619" y="80771"/>
                </a:lnTo>
                <a:lnTo>
                  <a:pt x="12191" y="60959"/>
                </a:lnTo>
                <a:lnTo>
                  <a:pt x="12191" y="39623"/>
                </a:lnTo>
                <a:lnTo>
                  <a:pt x="7619" y="19811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7827141" y="6528816"/>
            <a:ext cx="26034" cy="6350"/>
          </a:xfrm>
          <a:custGeom>
            <a:avLst/>
            <a:gdLst/>
            <a:ahLst/>
            <a:cxnLst/>
            <a:rect l="l" t="t" r="r" b="b"/>
            <a:pathLst>
              <a:path w="26034" h="6350">
                <a:moveTo>
                  <a:pt x="0" y="0"/>
                </a:moveTo>
                <a:lnTo>
                  <a:pt x="6095" y="4571"/>
                </a:lnTo>
                <a:lnTo>
                  <a:pt x="13715" y="6095"/>
                </a:lnTo>
                <a:lnTo>
                  <a:pt x="19811" y="4571"/>
                </a:lnTo>
                <a:lnTo>
                  <a:pt x="2590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7903341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12191" y="0"/>
                </a:moveTo>
                <a:lnTo>
                  <a:pt x="4571" y="19811"/>
                </a:lnTo>
                <a:lnTo>
                  <a:pt x="0" y="39623"/>
                </a:lnTo>
                <a:lnTo>
                  <a:pt x="0" y="60959"/>
                </a:lnTo>
                <a:lnTo>
                  <a:pt x="4571" y="80771"/>
                </a:lnTo>
                <a:lnTo>
                  <a:pt x="12191" y="1005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915533" y="6422135"/>
            <a:ext cx="26034" cy="6350"/>
          </a:xfrm>
          <a:custGeom>
            <a:avLst/>
            <a:gdLst/>
            <a:ahLst/>
            <a:cxnLst/>
            <a:rect l="l" t="t" r="r" b="b"/>
            <a:pathLst>
              <a:path w="26034" h="6350">
                <a:moveTo>
                  <a:pt x="25907" y="6095"/>
                </a:moveTo>
                <a:lnTo>
                  <a:pt x="19811" y="1523"/>
                </a:lnTo>
                <a:lnTo>
                  <a:pt x="12191" y="0"/>
                </a:lnTo>
                <a:lnTo>
                  <a:pt x="6095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941441" y="6428232"/>
            <a:ext cx="10795" cy="100965"/>
          </a:xfrm>
          <a:custGeom>
            <a:avLst/>
            <a:gdLst/>
            <a:ahLst/>
            <a:cxnLst/>
            <a:rect l="l" t="t" r="r" b="b"/>
            <a:pathLst>
              <a:path w="10795" h="100965">
                <a:moveTo>
                  <a:pt x="0" y="100583"/>
                </a:moveTo>
                <a:lnTo>
                  <a:pt x="7619" y="80771"/>
                </a:lnTo>
                <a:lnTo>
                  <a:pt x="10667" y="60959"/>
                </a:lnTo>
                <a:lnTo>
                  <a:pt x="10667" y="39623"/>
                </a:lnTo>
                <a:lnTo>
                  <a:pt x="7619" y="19811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915533" y="6528816"/>
            <a:ext cx="26034" cy="6350"/>
          </a:xfrm>
          <a:custGeom>
            <a:avLst/>
            <a:gdLst/>
            <a:ahLst/>
            <a:cxnLst/>
            <a:rect l="l" t="t" r="r" b="b"/>
            <a:pathLst>
              <a:path w="26034" h="6350">
                <a:moveTo>
                  <a:pt x="0" y="0"/>
                </a:moveTo>
                <a:lnTo>
                  <a:pt x="6095" y="4571"/>
                </a:lnTo>
                <a:lnTo>
                  <a:pt x="12191" y="6095"/>
                </a:lnTo>
                <a:lnTo>
                  <a:pt x="19811" y="4571"/>
                </a:lnTo>
                <a:lnTo>
                  <a:pt x="2590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990209" y="6422135"/>
            <a:ext cx="62865" cy="88900"/>
          </a:xfrm>
          <a:custGeom>
            <a:avLst/>
            <a:gdLst/>
            <a:ahLst/>
            <a:cxnLst/>
            <a:rect l="l" t="t" r="r" b="b"/>
            <a:pathLst>
              <a:path w="62865" h="88900">
                <a:moveTo>
                  <a:pt x="25907" y="0"/>
                </a:moveTo>
                <a:lnTo>
                  <a:pt x="0" y="88391"/>
                </a:lnTo>
                <a:lnTo>
                  <a:pt x="62483" y="8839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034405" y="6484619"/>
            <a:ext cx="0" cy="50800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0"/>
                </a:moveTo>
                <a:lnTo>
                  <a:pt x="0" y="5029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090793" y="649681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179186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12191" y="0"/>
                </a:moveTo>
                <a:lnTo>
                  <a:pt x="4571" y="19811"/>
                </a:lnTo>
                <a:lnTo>
                  <a:pt x="0" y="39623"/>
                </a:lnTo>
                <a:lnTo>
                  <a:pt x="0" y="60959"/>
                </a:lnTo>
                <a:lnTo>
                  <a:pt x="4571" y="80771"/>
                </a:lnTo>
                <a:lnTo>
                  <a:pt x="12191" y="1005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191377" y="6422135"/>
            <a:ext cx="24765" cy="6350"/>
          </a:xfrm>
          <a:custGeom>
            <a:avLst/>
            <a:gdLst/>
            <a:ahLst/>
            <a:cxnLst/>
            <a:rect l="l" t="t" r="r" b="b"/>
            <a:pathLst>
              <a:path w="24765" h="6350">
                <a:moveTo>
                  <a:pt x="24383" y="6095"/>
                </a:moveTo>
                <a:lnTo>
                  <a:pt x="19811" y="1523"/>
                </a:lnTo>
                <a:lnTo>
                  <a:pt x="12191" y="0"/>
                </a:lnTo>
                <a:lnTo>
                  <a:pt x="6095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215762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0" y="100583"/>
                </a:moveTo>
                <a:lnTo>
                  <a:pt x="9143" y="80771"/>
                </a:lnTo>
                <a:lnTo>
                  <a:pt x="12191" y="60959"/>
                </a:lnTo>
                <a:lnTo>
                  <a:pt x="12191" y="39623"/>
                </a:lnTo>
                <a:lnTo>
                  <a:pt x="9143" y="19811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191377" y="6528816"/>
            <a:ext cx="24765" cy="6350"/>
          </a:xfrm>
          <a:custGeom>
            <a:avLst/>
            <a:gdLst/>
            <a:ahLst/>
            <a:cxnLst/>
            <a:rect l="l" t="t" r="r" b="b"/>
            <a:pathLst>
              <a:path w="24765" h="6350">
                <a:moveTo>
                  <a:pt x="0" y="0"/>
                </a:moveTo>
                <a:lnTo>
                  <a:pt x="6095" y="4571"/>
                </a:lnTo>
                <a:lnTo>
                  <a:pt x="12191" y="6095"/>
                </a:lnTo>
                <a:lnTo>
                  <a:pt x="19811" y="4571"/>
                </a:lnTo>
                <a:lnTo>
                  <a:pt x="2438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267577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12191" y="0"/>
                </a:moveTo>
                <a:lnTo>
                  <a:pt x="3047" y="19811"/>
                </a:lnTo>
                <a:lnTo>
                  <a:pt x="0" y="39623"/>
                </a:lnTo>
                <a:lnTo>
                  <a:pt x="0" y="60959"/>
                </a:lnTo>
                <a:lnTo>
                  <a:pt x="3047" y="80771"/>
                </a:lnTo>
                <a:lnTo>
                  <a:pt x="12191" y="1005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279769" y="6422135"/>
            <a:ext cx="24765" cy="6350"/>
          </a:xfrm>
          <a:custGeom>
            <a:avLst/>
            <a:gdLst/>
            <a:ahLst/>
            <a:cxnLst/>
            <a:rect l="l" t="t" r="r" b="b"/>
            <a:pathLst>
              <a:path w="24765" h="6350">
                <a:moveTo>
                  <a:pt x="24383" y="6095"/>
                </a:moveTo>
                <a:lnTo>
                  <a:pt x="18287" y="1523"/>
                </a:lnTo>
                <a:lnTo>
                  <a:pt x="12191" y="0"/>
                </a:lnTo>
                <a:lnTo>
                  <a:pt x="4571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304153" y="6428232"/>
            <a:ext cx="12700" cy="100965"/>
          </a:xfrm>
          <a:custGeom>
            <a:avLst/>
            <a:gdLst/>
            <a:ahLst/>
            <a:cxnLst/>
            <a:rect l="l" t="t" r="r" b="b"/>
            <a:pathLst>
              <a:path w="12700" h="100965">
                <a:moveTo>
                  <a:pt x="0" y="100583"/>
                </a:moveTo>
                <a:lnTo>
                  <a:pt x="7619" y="80771"/>
                </a:lnTo>
                <a:lnTo>
                  <a:pt x="12191" y="60959"/>
                </a:lnTo>
                <a:lnTo>
                  <a:pt x="12191" y="39623"/>
                </a:lnTo>
                <a:lnTo>
                  <a:pt x="7619" y="19811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279769" y="6528816"/>
            <a:ext cx="24765" cy="6350"/>
          </a:xfrm>
          <a:custGeom>
            <a:avLst/>
            <a:gdLst/>
            <a:ahLst/>
            <a:cxnLst/>
            <a:rect l="l" t="t" r="r" b="b"/>
            <a:pathLst>
              <a:path w="24765" h="6350">
                <a:moveTo>
                  <a:pt x="0" y="0"/>
                </a:moveTo>
                <a:lnTo>
                  <a:pt x="4571" y="4571"/>
                </a:lnTo>
                <a:lnTo>
                  <a:pt x="12191" y="6095"/>
                </a:lnTo>
                <a:lnTo>
                  <a:pt x="18287" y="4571"/>
                </a:lnTo>
                <a:lnTo>
                  <a:pt x="2438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354445" y="6422135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8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378829" y="6422135"/>
            <a:ext cx="26034" cy="50800"/>
          </a:xfrm>
          <a:custGeom>
            <a:avLst/>
            <a:gdLst/>
            <a:ahLst/>
            <a:cxnLst/>
            <a:rect l="l" t="t" r="r" b="b"/>
            <a:pathLst>
              <a:path w="26034" h="50800">
                <a:moveTo>
                  <a:pt x="0" y="50291"/>
                </a:moveTo>
                <a:lnTo>
                  <a:pt x="10667" y="48767"/>
                </a:lnTo>
                <a:lnTo>
                  <a:pt x="18287" y="42671"/>
                </a:lnTo>
                <a:lnTo>
                  <a:pt x="22859" y="35051"/>
                </a:lnTo>
                <a:lnTo>
                  <a:pt x="25907" y="25907"/>
                </a:lnTo>
                <a:lnTo>
                  <a:pt x="22859" y="15239"/>
                </a:lnTo>
                <a:lnTo>
                  <a:pt x="18287" y="7619"/>
                </a:lnTo>
                <a:lnTo>
                  <a:pt x="10667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366638" y="6472427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378829" y="6472427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4" h="24764">
                <a:moveTo>
                  <a:pt x="25907" y="24383"/>
                </a:moveTo>
                <a:lnTo>
                  <a:pt x="22859" y="15239"/>
                </a:lnTo>
                <a:lnTo>
                  <a:pt x="18287" y="7619"/>
                </a:lnTo>
                <a:lnTo>
                  <a:pt x="10667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404738" y="649681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378829" y="6510528"/>
            <a:ext cx="26034" cy="24765"/>
          </a:xfrm>
          <a:custGeom>
            <a:avLst/>
            <a:gdLst/>
            <a:ahLst/>
            <a:cxnLst/>
            <a:rect l="l" t="t" r="r" b="b"/>
            <a:pathLst>
              <a:path w="26034" h="24765">
                <a:moveTo>
                  <a:pt x="0" y="24383"/>
                </a:moveTo>
                <a:lnTo>
                  <a:pt x="10667" y="22859"/>
                </a:lnTo>
                <a:lnTo>
                  <a:pt x="18287" y="16763"/>
                </a:lnTo>
                <a:lnTo>
                  <a:pt x="22859" y="9143"/>
                </a:lnTo>
                <a:lnTo>
                  <a:pt x="2590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354445" y="6534911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243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452238" y="6134100"/>
            <a:ext cx="40005" cy="45720"/>
          </a:xfrm>
          <a:custGeom>
            <a:avLst/>
            <a:gdLst/>
            <a:ahLst/>
            <a:cxnLst/>
            <a:rect l="l" t="t" r="r" b="b"/>
            <a:pathLst>
              <a:path w="40004" h="45720">
                <a:moveTo>
                  <a:pt x="39623" y="4571"/>
                </a:moveTo>
                <a:lnTo>
                  <a:pt x="18287" y="0"/>
                </a:lnTo>
                <a:lnTo>
                  <a:pt x="10667" y="1523"/>
                </a:lnTo>
                <a:lnTo>
                  <a:pt x="6095" y="4571"/>
                </a:lnTo>
                <a:lnTo>
                  <a:pt x="1523" y="10667"/>
                </a:lnTo>
                <a:lnTo>
                  <a:pt x="0" y="16763"/>
                </a:lnTo>
                <a:lnTo>
                  <a:pt x="1523" y="24383"/>
                </a:lnTo>
                <a:lnTo>
                  <a:pt x="4571" y="28955"/>
                </a:lnTo>
                <a:lnTo>
                  <a:pt x="10667" y="33527"/>
                </a:lnTo>
                <a:lnTo>
                  <a:pt x="35051" y="4571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7479669" y="6179819"/>
            <a:ext cx="18415" cy="35560"/>
          </a:xfrm>
          <a:custGeom>
            <a:avLst/>
            <a:gdLst/>
            <a:ahLst/>
            <a:cxnLst/>
            <a:rect l="l" t="t" r="r" b="b"/>
            <a:pathLst>
              <a:path w="18415" h="35560">
                <a:moveTo>
                  <a:pt x="0" y="35051"/>
                </a:moveTo>
                <a:lnTo>
                  <a:pt x="6095" y="33527"/>
                </a:lnTo>
                <a:lnTo>
                  <a:pt x="12191" y="28955"/>
                </a:lnTo>
                <a:lnTo>
                  <a:pt x="16763" y="24383"/>
                </a:lnTo>
                <a:lnTo>
                  <a:pt x="18287" y="16763"/>
                </a:lnTo>
                <a:lnTo>
                  <a:pt x="16763" y="10667"/>
                </a:lnTo>
                <a:lnTo>
                  <a:pt x="12191" y="4571"/>
                </a:ln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452238" y="6205727"/>
            <a:ext cx="27940" cy="9525"/>
          </a:xfrm>
          <a:custGeom>
            <a:avLst/>
            <a:gdLst/>
            <a:ahLst/>
            <a:cxnLst/>
            <a:rect l="l" t="t" r="r" b="b"/>
            <a:pathLst>
              <a:path w="27940" h="9525">
                <a:moveTo>
                  <a:pt x="0" y="0"/>
                </a:moveTo>
                <a:lnTo>
                  <a:pt x="12191" y="6095"/>
                </a:lnTo>
                <a:lnTo>
                  <a:pt x="27431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523865" y="6134100"/>
            <a:ext cx="36830" cy="81280"/>
          </a:xfrm>
          <a:custGeom>
            <a:avLst/>
            <a:gdLst/>
            <a:ahLst/>
            <a:cxnLst/>
            <a:rect l="l" t="t" r="r" b="b"/>
            <a:pathLst>
              <a:path w="36829" h="81279">
                <a:moveTo>
                  <a:pt x="36575" y="80771"/>
                </a:moveTo>
                <a:lnTo>
                  <a:pt x="0" y="80771"/>
                </a:lnTo>
                <a:lnTo>
                  <a:pt x="0" y="0"/>
                </a:lnTo>
                <a:lnTo>
                  <a:pt x="3657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523865" y="616915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7609209" y="6169151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59" h="45720">
                <a:moveTo>
                  <a:pt x="9143" y="0"/>
                </a:moveTo>
                <a:lnTo>
                  <a:pt x="22859" y="0"/>
                </a:lnTo>
                <a:lnTo>
                  <a:pt x="22859" y="45719"/>
                </a:lnTo>
                <a:lnTo>
                  <a:pt x="0" y="4571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7586350" y="619201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1523" y="9143"/>
                </a:lnTo>
                <a:lnTo>
                  <a:pt x="6095" y="15239"/>
                </a:lnTo>
                <a:lnTo>
                  <a:pt x="13715" y="19811"/>
                </a:lnTo>
                <a:lnTo>
                  <a:pt x="22859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7586350" y="6155435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36575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586350" y="6134100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59" h="21589">
                <a:moveTo>
                  <a:pt x="22859" y="0"/>
                </a:moveTo>
                <a:lnTo>
                  <a:pt x="13715" y="1523"/>
                </a:lnTo>
                <a:lnTo>
                  <a:pt x="6095" y="6095"/>
                </a:lnTo>
                <a:lnTo>
                  <a:pt x="1523" y="13715"/>
                </a:lnTo>
                <a:lnTo>
                  <a:pt x="0" y="2133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609209" y="6134100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657977" y="6134100"/>
            <a:ext cx="53340" cy="81280"/>
          </a:xfrm>
          <a:custGeom>
            <a:avLst/>
            <a:gdLst/>
            <a:ahLst/>
            <a:cxnLst/>
            <a:rect l="l" t="t" r="r" b="b"/>
            <a:pathLst>
              <a:path w="53340" h="81279">
                <a:moveTo>
                  <a:pt x="0" y="80771"/>
                </a:moveTo>
                <a:lnTo>
                  <a:pt x="0" y="0"/>
                </a:lnTo>
                <a:lnTo>
                  <a:pt x="27431" y="44195"/>
                </a:lnTo>
                <a:lnTo>
                  <a:pt x="53339" y="0"/>
                </a:lnTo>
                <a:lnTo>
                  <a:pt x="53339" y="807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738750" y="6134100"/>
            <a:ext cx="36830" cy="81280"/>
          </a:xfrm>
          <a:custGeom>
            <a:avLst/>
            <a:gdLst/>
            <a:ahLst/>
            <a:cxnLst/>
            <a:rect l="l" t="t" r="r" b="b"/>
            <a:pathLst>
              <a:path w="36829" h="81279">
                <a:moveTo>
                  <a:pt x="36575" y="80771"/>
                </a:moveTo>
                <a:lnTo>
                  <a:pt x="0" y="80771"/>
                </a:lnTo>
                <a:lnTo>
                  <a:pt x="0" y="0"/>
                </a:lnTo>
                <a:lnTo>
                  <a:pt x="3657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738750" y="616915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4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801233" y="6134100"/>
            <a:ext cx="45720" cy="81280"/>
          </a:xfrm>
          <a:custGeom>
            <a:avLst/>
            <a:gdLst/>
            <a:ahLst/>
            <a:cxnLst/>
            <a:rect l="l" t="t" r="r" b="b"/>
            <a:pathLst>
              <a:path w="45720" h="81279">
                <a:moveTo>
                  <a:pt x="0" y="80771"/>
                </a:moveTo>
                <a:lnTo>
                  <a:pt x="0" y="0"/>
                </a:lnTo>
                <a:lnTo>
                  <a:pt x="45719" y="80771"/>
                </a:lnTo>
                <a:lnTo>
                  <a:pt x="457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895721" y="6134100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8077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872862" y="61341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981065" y="6134100"/>
            <a:ext cx="40005" cy="45720"/>
          </a:xfrm>
          <a:custGeom>
            <a:avLst/>
            <a:gdLst/>
            <a:ahLst/>
            <a:cxnLst/>
            <a:rect l="l" t="t" r="r" b="b"/>
            <a:pathLst>
              <a:path w="40004" h="45720">
                <a:moveTo>
                  <a:pt x="39623" y="4571"/>
                </a:moveTo>
                <a:lnTo>
                  <a:pt x="16763" y="0"/>
                </a:lnTo>
                <a:lnTo>
                  <a:pt x="10667" y="1523"/>
                </a:lnTo>
                <a:lnTo>
                  <a:pt x="4571" y="4571"/>
                </a:lnTo>
                <a:lnTo>
                  <a:pt x="1523" y="10667"/>
                </a:lnTo>
                <a:lnTo>
                  <a:pt x="0" y="16763"/>
                </a:lnTo>
                <a:lnTo>
                  <a:pt x="0" y="24383"/>
                </a:lnTo>
                <a:lnTo>
                  <a:pt x="4571" y="28955"/>
                </a:lnTo>
                <a:lnTo>
                  <a:pt x="9143" y="33527"/>
                </a:lnTo>
                <a:lnTo>
                  <a:pt x="35051" y="4571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8006974" y="6179819"/>
            <a:ext cx="18415" cy="35560"/>
          </a:xfrm>
          <a:custGeom>
            <a:avLst/>
            <a:gdLst/>
            <a:ahLst/>
            <a:cxnLst/>
            <a:rect l="l" t="t" r="r" b="b"/>
            <a:pathLst>
              <a:path w="18415" h="35560">
                <a:moveTo>
                  <a:pt x="0" y="35051"/>
                </a:moveTo>
                <a:lnTo>
                  <a:pt x="7619" y="33527"/>
                </a:lnTo>
                <a:lnTo>
                  <a:pt x="12191" y="28955"/>
                </a:lnTo>
                <a:lnTo>
                  <a:pt x="16763" y="24383"/>
                </a:lnTo>
                <a:lnTo>
                  <a:pt x="18287" y="16763"/>
                </a:lnTo>
                <a:lnTo>
                  <a:pt x="16763" y="10667"/>
                </a:lnTo>
                <a:lnTo>
                  <a:pt x="13715" y="4571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981065" y="6205727"/>
            <a:ext cx="26034" cy="9525"/>
          </a:xfrm>
          <a:custGeom>
            <a:avLst/>
            <a:gdLst/>
            <a:ahLst/>
            <a:cxnLst/>
            <a:rect l="l" t="t" r="r" b="b"/>
            <a:pathLst>
              <a:path w="26034" h="9525">
                <a:moveTo>
                  <a:pt x="0" y="0"/>
                </a:moveTo>
                <a:lnTo>
                  <a:pt x="12191" y="6095"/>
                </a:lnTo>
                <a:lnTo>
                  <a:pt x="25907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8052693" y="6134100"/>
            <a:ext cx="21590" cy="81280"/>
          </a:xfrm>
          <a:custGeom>
            <a:avLst/>
            <a:gdLst/>
            <a:ahLst/>
            <a:cxnLst/>
            <a:rect l="l" t="t" r="r" b="b"/>
            <a:pathLst>
              <a:path w="21590" h="81279">
                <a:moveTo>
                  <a:pt x="0" y="80771"/>
                </a:moveTo>
                <a:lnTo>
                  <a:pt x="0" y="0"/>
                </a:ln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8074029" y="6134100"/>
            <a:ext cx="22860" cy="44450"/>
          </a:xfrm>
          <a:custGeom>
            <a:avLst/>
            <a:gdLst/>
            <a:ahLst/>
            <a:cxnLst/>
            <a:rect l="l" t="t" r="r" b="b"/>
            <a:pathLst>
              <a:path w="22859" h="44450">
                <a:moveTo>
                  <a:pt x="0" y="44195"/>
                </a:moveTo>
                <a:lnTo>
                  <a:pt x="9143" y="42671"/>
                </a:lnTo>
                <a:lnTo>
                  <a:pt x="16763" y="38099"/>
                </a:lnTo>
                <a:lnTo>
                  <a:pt x="21335" y="30479"/>
                </a:lnTo>
                <a:lnTo>
                  <a:pt x="22859" y="21335"/>
                </a:lnTo>
                <a:lnTo>
                  <a:pt x="21335" y="13715"/>
                </a:lnTo>
                <a:lnTo>
                  <a:pt x="16763" y="6095"/>
                </a:lnTo>
                <a:lnTo>
                  <a:pt x="9143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8052693" y="6178295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213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8124321" y="6155435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36575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8124321" y="6134100"/>
            <a:ext cx="44450" cy="21590"/>
          </a:xfrm>
          <a:custGeom>
            <a:avLst/>
            <a:gdLst/>
            <a:ahLst/>
            <a:cxnLst/>
            <a:rect l="l" t="t" r="r" b="b"/>
            <a:pathLst>
              <a:path w="44450" h="21589">
                <a:moveTo>
                  <a:pt x="44195" y="21335"/>
                </a:moveTo>
                <a:lnTo>
                  <a:pt x="42671" y="13715"/>
                </a:lnTo>
                <a:lnTo>
                  <a:pt x="38099" y="6095"/>
                </a:lnTo>
                <a:lnTo>
                  <a:pt x="30479" y="1523"/>
                </a:lnTo>
                <a:lnTo>
                  <a:pt x="21335" y="0"/>
                </a:lnTo>
                <a:lnTo>
                  <a:pt x="13715" y="1523"/>
                </a:lnTo>
                <a:lnTo>
                  <a:pt x="6095" y="6095"/>
                </a:lnTo>
                <a:lnTo>
                  <a:pt x="1523" y="13715"/>
                </a:lnTo>
                <a:lnTo>
                  <a:pt x="0" y="2133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168517" y="6155435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8124321" y="6192011"/>
            <a:ext cx="44450" cy="22860"/>
          </a:xfrm>
          <a:custGeom>
            <a:avLst/>
            <a:gdLst/>
            <a:ahLst/>
            <a:cxnLst/>
            <a:rect l="l" t="t" r="r" b="b"/>
            <a:pathLst>
              <a:path w="44450" h="22860">
                <a:moveTo>
                  <a:pt x="0" y="0"/>
                </a:moveTo>
                <a:lnTo>
                  <a:pt x="1523" y="9143"/>
                </a:lnTo>
                <a:lnTo>
                  <a:pt x="6095" y="15239"/>
                </a:lnTo>
                <a:lnTo>
                  <a:pt x="13715" y="19811"/>
                </a:lnTo>
                <a:lnTo>
                  <a:pt x="21335" y="22859"/>
                </a:lnTo>
                <a:lnTo>
                  <a:pt x="30479" y="19811"/>
                </a:lnTo>
                <a:lnTo>
                  <a:pt x="38099" y="15239"/>
                </a:lnTo>
                <a:lnTo>
                  <a:pt x="42671" y="9143"/>
                </a:lnTo>
                <a:lnTo>
                  <a:pt x="4419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8195950" y="6134100"/>
            <a:ext cx="26034" cy="81280"/>
          </a:xfrm>
          <a:custGeom>
            <a:avLst/>
            <a:gdLst/>
            <a:ahLst/>
            <a:cxnLst/>
            <a:rect l="l" t="t" r="r" b="b"/>
            <a:pathLst>
              <a:path w="26034" h="81279">
                <a:moveTo>
                  <a:pt x="0" y="80771"/>
                </a:moveTo>
                <a:lnTo>
                  <a:pt x="7619" y="80771"/>
                </a:lnTo>
                <a:lnTo>
                  <a:pt x="15239" y="79247"/>
                </a:lnTo>
                <a:lnTo>
                  <a:pt x="21335" y="74675"/>
                </a:lnTo>
                <a:lnTo>
                  <a:pt x="24383" y="68579"/>
                </a:lnTo>
                <a:lnTo>
                  <a:pt x="25907" y="62483"/>
                </a:lnTo>
                <a:lnTo>
                  <a:pt x="2590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8249290" y="6134100"/>
            <a:ext cx="0" cy="81280"/>
          </a:xfrm>
          <a:custGeom>
            <a:avLst/>
            <a:gdLst/>
            <a:ahLst/>
            <a:cxnLst/>
            <a:rect l="l" t="t" r="r" b="b"/>
            <a:pathLst>
              <a:path h="81279">
                <a:moveTo>
                  <a:pt x="0" y="8077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8249290" y="6134100"/>
            <a:ext cx="44450" cy="48895"/>
          </a:xfrm>
          <a:custGeom>
            <a:avLst/>
            <a:gdLst/>
            <a:ahLst/>
            <a:cxnLst/>
            <a:rect l="l" t="t" r="r" b="b"/>
            <a:pathLst>
              <a:path w="44450" h="48895">
                <a:moveTo>
                  <a:pt x="44195" y="0"/>
                </a:moveTo>
                <a:lnTo>
                  <a:pt x="0" y="487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8266053" y="6164579"/>
            <a:ext cx="27940" cy="50800"/>
          </a:xfrm>
          <a:custGeom>
            <a:avLst/>
            <a:gdLst/>
            <a:ahLst/>
            <a:cxnLst/>
            <a:rect l="l" t="t" r="r" b="b"/>
            <a:pathLst>
              <a:path w="27940" h="50800">
                <a:moveTo>
                  <a:pt x="0" y="0"/>
                </a:moveTo>
                <a:lnTo>
                  <a:pt x="27431" y="5029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8320917" y="6134100"/>
            <a:ext cx="53340" cy="40005"/>
          </a:xfrm>
          <a:custGeom>
            <a:avLst/>
            <a:gdLst/>
            <a:ahLst/>
            <a:cxnLst/>
            <a:rect l="l" t="t" r="r" b="b"/>
            <a:pathLst>
              <a:path w="53340" h="40004">
                <a:moveTo>
                  <a:pt x="0" y="0"/>
                </a:moveTo>
                <a:lnTo>
                  <a:pt x="27431" y="39623"/>
                </a:lnTo>
                <a:lnTo>
                  <a:pt x="5333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8348350" y="617372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721986" y="5772911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721986" y="5789676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5" h="9525">
                <a:moveTo>
                  <a:pt x="16763" y="0"/>
                </a:move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731129" y="5794247"/>
            <a:ext cx="7620" cy="18415"/>
          </a:xfrm>
          <a:custGeom>
            <a:avLst/>
            <a:gdLst/>
            <a:ahLst/>
            <a:cxnLst/>
            <a:rect l="l" t="t" r="r" b="b"/>
            <a:pathLst>
              <a:path w="7620" h="18414">
                <a:moveTo>
                  <a:pt x="0" y="0"/>
                </a:moveTo>
                <a:lnTo>
                  <a:pt x="7619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752465" y="578510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3047" y="41147"/>
                </a:moveTo>
                <a:lnTo>
                  <a:pt x="10667" y="41147"/>
                </a:lnTo>
                <a:lnTo>
                  <a:pt x="15239" y="38099"/>
                </a:lnTo>
                <a:lnTo>
                  <a:pt x="18287" y="33527"/>
                </a:lnTo>
                <a:lnTo>
                  <a:pt x="18287" y="0"/>
                </a:lnTo>
                <a:lnTo>
                  <a:pt x="7619" y="0"/>
                </a:lnTo>
                <a:lnTo>
                  <a:pt x="3047" y="3047"/>
                </a:lnTo>
                <a:lnTo>
                  <a:pt x="0" y="7619"/>
                </a:lnTo>
                <a:lnTo>
                  <a:pt x="0" y="19811"/>
                </a:lnTo>
                <a:lnTo>
                  <a:pt x="3047" y="24383"/>
                </a:lnTo>
                <a:lnTo>
                  <a:pt x="7619" y="27431"/>
                </a:lnTo>
                <a:lnTo>
                  <a:pt x="18287" y="2743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398897" y="5861303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6095" y="39623"/>
                </a:lnTo>
                <a:lnTo>
                  <a:pt x="12191" y="41147"/>
                </a:lnTo>
                <a:lnTo>
                  <a:pt x="16763" y="39623"/>
                </a:lnTo>
                <a:lnTo>
                  <a:pt x="21335" y="35051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435474" y="586130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435474" y="5879591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465953" y="586130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479669" y="58887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511674" y="5861303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9143" y="0"/>
                </a:moveTo>
                <a:lnTo>
                  <a:pt x="3047" y="3047"/>
                </a:lnTo>
                <a:lnTo>
                  <a:pt x="0" y="761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520817" y="5861303"/>
            <a:ext cx="7620" cy="13970"/>
          </a:xfrm>
          <a:custGeom>
            <a:avLst/>
            <a:gdLst/>
            <a:ahLst/>
            <a:cxnLst/>
            <a:rect l="l" t="t" r="r" b="b"/>
            <a:pathLst>
              <a:path w="7620" h="13970">
                <a:moveTo>
                  <a:pt x="7619" y="13715"/>
                </a:move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511674" y="5875019"/>
            <a:ext cx="17145" cy="27940"/>
          </a:xfrm>
          <a:custGeom>
            <a:avLst/>
            <a:gdLst/>
            <a:ahLst/>
            <a:cxnLst/>
            <a:rect l="l" t="t" r="r" b="b"/>
            <a:pathLst>
              <a:path w="17145" h="27939">
                <a:moveTo>
                  <a:pt x="16763" y="0"/>
                </a:moveTo>
                <a:lnTo>
                  <a:pt x="0" y="27431"/>
                </a:lnTo>
                <a:lnTo>
                  <a:pt x="16763" y="2743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543677" y="5864351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7" y="0"/>
                </a:moveTo>
                <a:lnTo>
                  <a:pt x="0" y="10667"/>
                </a:lnTo>
                <a:lnTo>
                  <a:pt x="0" y="24383"/>
                </a:lnTo>
                <a:lnTo>
                  <a:pt x="3047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546726" y="58613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555869" y="5864351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0" y="35051"/>
                </a:moveTo>
                <a:lnTo>
                  <a:pt x="4571" y="24383"/>
                </a:lnTo>
                <a:lnTo>
                  <a:pt x="4571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546726" y="58994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574157" y="5864351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4571" y="0"/>
                </a:moveTo>
                <a:lnTo>
                  <a:pt x="0" y="10667"/>
                </a:lnTo>
                <a:lnTo>
                  <a:pt x="0" y="24383"/>
                </a:lnTo>
                <a:lnTo>
                  <a:pt x="4571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578729" y="58613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587874" y="5864351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0" y="35051"/>
                </a:moveTo>
                <a:lnTo>
                  <a:pt x="3047" y="24383"/>
                </a:lnTo>
                <a:lnTo>
                  <a:pt x="3047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578729" y="58994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604638" y="5861303"/>
            <a:ext cx="22860" cy="32384"/>
          </a:xfrm>
          <a:custGeom>
            <a:avLst/>
            <a:gdLst/>
            <a:ahLst/>
            <a:cxnLst/>
            <a:rect l="l" t="t" r="r" b="b"/>
            <a:pathLst>
              <a:path w="22859" h="32385">
                <a:moveTo>
                  <a:pt x="9143" y="0"/>
                </a:moveTo>
                <a:lnTo>
                  <a:pt x="0" y="32003"/>
                </a:lnTo>
                <a:lnTo>
                  <a:pt x="22859" y="3200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621402" y="588416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7641214" y="5888735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673217" y="5864351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7" y="0"/>
                </a:moveTo>
                <a:lnTo>
                  <a:pt x="0" y="10667"/>
                </a:lnTo>
                <a:lnTo>
                  <a:pt x="0" y="24383"/>
                </a:lnTo>
                <a:lnTo>
                  <a:pt x="3047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676265" y="58613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685409" y="5864351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0" y="35051"/>
                </a:moveTo>
                <a:lnTo>
                  <a:pt x="4571" y="24383"/>
                </a:lnTo>
                <a:lnTo>
                  <a:pt x="4571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676265" y="58994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7703697" y="5864351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4571" y="0"/>
                </a:moveTo>
                <a:lnTo>
                  <a:pt x="0" y="10667"/>
                </a:lnTo>
                <a:lnTo>
                  <a:pt x="0" y="24383"/>
                </a:lnTo>
                <a:lnTo>
                  <a:pt x="4571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708269" y="58613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717414" y="5864351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0" y="35051"/>
                </a:moveTo>
                <a:lnTo>
                  <a:pt x="3047" y="24383"/>
                </a:lnTo>
                <a:lnTo>
                  <a:pt x="3047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7708269" y="5899403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735702" y="5861303"/>
            <a:ext cx="7620" cy="41275"/>
          </a:xfrm>
          <a:custGeom>
            <a:avLst/>
            <a:gdLst/>
            <a:ahLst/>
            <a:cxnLst/>
            <a:rect l="l" t="t" r="r" b="b"/>
            <a:pathLst>
              <a:path w="7620" h="41275">
                <a:moveTo>
                  <a:pt x="7619" y="41147"/>
                </a:moveTo>
                <a:lnTo>
                  <a:pt x="7619" y="0"/>
                </a:lnTo>
                <a:lnTo>
                  <a:pt x="0" y="914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398897" y="5772911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4571" y="39623"/>
                </a:moveTo>
                <a:lnTo>
                  <a:pt x="12191" y="35051"/>
                </a:lnTo>
                <a:lnTo>
                  <a:pt x="16763" y="28955"/>
                </a:lnTo>
                <a:lnTo>
                  <a:pt x="18287" y="19811"/>
                </a:lnTo>
                <a:lnTo>
                  <a:pt x="18287" y="7619"/>
                </a:lnTo>
                <a:lnTo>
                  <a:pt x="16763" y="4571"/>
                </a:lnTo>
                <a:lnTo>
                  <a:pt x="13715" y="0"/>
                </a:lnTo>
                <a:lnTo>
                  <a:pt x="4571" y="0"/>
                </a:lnTo>
                <a:lnTo>
                  <a:pt x="1523" y="4571"/>
                </a:lnTo>
                <a:lnTo>
                  <a:pt x="0" y="7619"/>
                </a:lnTo>
                <a:lnTo>
                  <a:pt x="0" y="12191"/>
                </a:lnTo>
                <a:lnTo>
                  <a:pt x="1523" y="16763"/>
                </a:lnTo>
                <a:lnTo>
                  <a:pt x="4571" y="19811"/>
                </a:lnTo>
                <a:lnTo>
                  <a:pt x="9143" y="21335"/>
                </a:lnTo>
                <a:lnTo>
                  <a:pt x="18287" y="2133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430902" y="5812535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9143"/>
                </a:moveTo>
                <a:lnTo>
                  <a:pt x="30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446141" y="5772911"/>
            <a:ext cx="22860" cy="30480"/>
          </a:xfrm>
          <a:custGeom>
            <a:avLst/>
            <a:gdLst/>
            <a:ahLst/>
            <a:cxnLst/>
            <a:rect l="l" t="t" r="r" b="b"/>
            <a:pathLst>
              <a:path w="22859" h="30479">
                <a:moveTo>
                  <a:pt x="9143" y="0"/>
                </a:moveTo>
                <a:lnTo>
                  <a:pt x="0" y="30479"/>
                </a:lnTo>
                <a:lnTo>
                  <a:pt x="22859" y="3047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7462905" y="5794247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398897" y="5951219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6095" y="39623"/>
                </a:lnTo>
                <a:lnTo>
                  <a:pt x="12191" y="41147"/>
                </a:lnTo>
                <a:lnTo>
                  <a:pt x="16763" y="39623"/>
                </a:lnTo>
                <a:lnTo>
                  <a:pt x="21335" y="35051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435474" y="5951219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7435474" y="59695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7465953" y="595121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7479669" y="59786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511674" y="595121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143" y="0"/>
                </a:moveTo>
                <a:lnTo>
                  <a:pt x="3047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520817" y="5951219"/>
            <a:ext cx="7620" cy="13970"/>
          </a:xfrm>
          <a:custGeom>
            <a:avLst/>
            <a:gdLst/>
            <a:ahLst/>
            <a:cxnLst/>
            <a:rect l="l" t="t" r="r" b="b"/>
            <a:pathLst>
              <a:path w="7620" h="13970">
                <a:moveTo>
                  <a:pt x="7619" y="13715"/>
                </a:move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511674" y="5964935"/>
            <a:ext cx="17145" cy="27940"/>
          </a:xfrm>
          <a:custGeom>
            <a:avLst/>
            <a:gdLst/>
            <a:ahLst/>
            <a:cxnLst/>
            <a:rect l="l" t="t" r="r" b="b"/>
            <a:pathLst>
              <a:path w="17145" h="27939">
                <a:moveTo>
                  <a:pt x="16763" y="0"/>
                </a:moveTo>
                <a:lnTo>
                  <a:pt x="0" y="27431"/>
                </a:lnTo>
                <a:lnTo>
                  <a:pt x="16763" y="2743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543677" y="595426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7" y="0"/>
                </a:moveTo>
                <a:lnTo>
                  <a:pt x="0" y="10667"/>
                </a:lnTo>
                <a:lnTo>
                  <a:pt x="0" y="22859"/>
                </a:lnTo>
                <a:lnTo>
                  <a:pt x="3047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546726" y="59512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7555869" y="5954267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0" y="35051"/>
                </a:moveTo>
                <a:lnTo>
                  <a:pt x="4571" y="22859"/>
                </a:lnTo>
                <a:lnTo>
                  <a:pt x="4571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546726" y="59893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7574157" y="5954267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4571" y="0"/>
                </a:moveTo>
                <a:lnTo>
                  <a:pt x="0" y="10667"/>
                </a:lnTo>
                <a:lnTo>
                  <a:pt x="0" y="22859"/>
                </a:lnTo>
                <a:lnTo>
                  <a:pt x="4571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7578729" y="59512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587874" y="595426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0" y="35051"/>
                </a:moveTo>
                <a:lnTo>
                  <a:pt x="3047" y="22859"/>
                </a:lnTo>
                <a:lnTo>
                  <a:pt x="3047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578729" y="59893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604638" y="5951219"/>
            <a:ext cx="22860" cy="32384"/>
          </a:xfrm>
          <a:custGeom>
            <a:avLst/>
            <a:gdLst/>
            <a:ahLst/>
            <a:cxnLst/>
            <a:rect l="l" t="t" r="r" b="b"/>
            <a:pathLst>
              <a:path w="22859" h="32385">
                <a:moveTo>
                  <a:pt x="9143" y="0"/>
                </a:moveTo>
                <a:lnTo>
                  <a:pt x="0" y="32003"/>
                </a:lnTo>
                <a:lnTo>
                  <a:pt x="22859" y="3200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7621402" y="597407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7641214" y="59786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7673217" y="595426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3047" y="0"/>
                </a:moveTo>
                <a:lnTo>
                  <a:pt x="0" y="10667"/>
                </a:lnTo>
                <a:lnTo>
                  <a:pt x="0" y="22859"/>
                </a:lnTo>
                <a:lnTo>
                  <a:pt x="3047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7676265" y="59512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7685409" y="5954267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0" y="35051"/>
                </a:moveTo>
                <a:lnTo>
                  <a:pt x="4571" y="22859"/>
                </a:lnTo>
                <a:lnTo>
                  <a:pt x="4571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7676265" y="59893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703697" y="5954267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4571" y="0"/>
                </a:moveTo>
                <a:lnTo>
                  <a:pt x="0" y="10667"/>
                </a:lnTo>
                <a:lnTo>
                  <a:pt x="0" y="22859"/>
                </a:lnTo>
                <a:lnTo>
                  <a:pt x="4571" y="3505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7708269" y="59512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9143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7717414" y="5954267"/>
            <a:ext cx="3175" cy="35560"/>
          </a:xfrm>
          <a:custGeom>
            <a:avLst/>
            <a:gdLst/>
            <a:ahLst/>
            <a:cxnLst/>
            <a:rect l="l" t="t" r="r" b="b"/>
            <a:pathLst>
              <a:path w="3175" h="35560">
                <a:moveTo>
                  <a:pt x="0" y="35051"/>
                </a:moveTo>
                <a:lnTo>
                  <a:pt x="3047" y="22859"/>
                </a:lnTo>
                <a:lnTo>
                  <a:pt x="3047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7708269" y="5989319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0" y="0"/>
                </a:moveTo>
                <a:lnTo>
                  <a:pt x="4571" y="3047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7735702" y="5951219"/>
            <a:ext cx="17145" cy="41275"/>
          </a:xfrm>
          <a:custGeom>
            <a:avLst/>
            <a:gdLst/>
            <a:ahLst/>
            <a:cxnLst/>
            <a:rect l="l" t="t" r="r" b="b"/>
            <a:pathLst>
              <a:path w="17145" h="41275">
                <a:moveTo>
                  <a:pt x="7619" y="41147"/>
                </a:moveTo>
                <a:lnTo>
                  <a:pt x="16763" y="0"/>
                </a:lnTo>
                <a:lnTo>
                  <a:pt x="0" y="0"/>
                </a:ln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8090793" y="5385815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8011545" y="592378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9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8023738" y="5945123"/>
            <a:ext cx="90170" cy="22860"/>
          </a:xfrm>
          <a:custGeom>
            <a:avLst/>
            <a:gdLst/>
            <a:ahLst/>
            <a:cxnLst/>
            <a:rect l="l" t="t" r="r" b="b"/>
            <a:pathLst>
              <a:path w="90170" h="22860">
                <a:moveTo>
                  <a:pt x="0" y="0"/>
                </a:moveTo>
                <a:lnTo>
                  <a:pt x="89915" y="228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8023738" y="5878067"/>
            <a:ext cx="90170" cy="22860"/>
          </a:xfrm>
          <a:custGeom>
            <a:avLst/>
            <a:gdLst/>
            <a:ahLst/>
            <a:cxnLst/>
            <a:rect l="l" t="t" r="r" b="b"/>
            <a:pathLst>
              <a:path w="90170" h="22860">
                <a:moveTo>
                  <a:pt x="0" y="22859"/>
                </a:moveTo>
                <a:lnTo>
                  <a:pt x="8991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936869" y="5777483"/>
            <a:ext cx="10795" cy="40005"/>
          </a:xfrm>
          <a:custGeom>
            <a:avLst/>
            <a:gdLst/>
            <a:ahLst/>
            <a:cxnLst/>
            <a:rect l="l" t="t" r="r" b="b"/>
            <a:pathLst>
              <a:path w="10795" h="40004">
                <a:moveTo>
                  <a:pt x="0" y="39623"/>
                </a:moveTo>
                <a:lnTo>
                  <a:pt x="0" y="0"/>
                </a:lnTo>
                <a:lnTo>
                  <a:pt x="1066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7947538" y="5777483"/>
            <a:ext cx="10795" cy="22860"/>
          </a:xfrm>
          <a:custGeom>
            <a:avLst/>
            <a:gdLst/>
            <a:ahLst/>
            <a:cxnLst/>
            <a:rect l="l" t="t" r="r" b="b"/>
            <a:pathLst>
              <a:path w="10795" h="22860">
                <a:moveTo>
                  <a:pt x="0" y="22859"/>
                </a:moveTo>
                <a:lnTo>
                  <a:pt x="6095" y="21335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6095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936869" y="580034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10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7971921" y="5777483"/>
            <a:ext cx="12700" cy="40005"/>
          </a:xfrm>
          <a:custGeom>
            <a:avLst/>
            <a:gdLst/>
            <a:ahLst/>
            <a:cxnLst/>
            <a:rect l="l" t="t" r="r" b="b"/>
            <a:pathLst>
              <a:path w="12700" h="40004">
                <a:moveTo>
                  <a:pt x="0" y="39623"/>
                </a:moveTo>
                <a:lnTo>
                  <a:pt x="0" y="0"/>
                </a:lnTo>
                <a:lnTo>
                  <a:pt x="121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7984114" y="5777483"/>
            <a:ext cx="10795" cy="22860"/>
          </a:xfrm>
          <a:custGeom>
            <a:avLst/>
            <a:gdLst/>
            <a:ahLst/>
            <a:cxnLst/>
            <a:rect l="l" t="t" r="r" b="b"/>
            <a:pathLst>
              <a:path w="10795" h="22860">
                <a:moveTo>
                  <a:pt x="0" y="22859"/>
                </a:moveTo>
                <a:lnTo>
                  <a:pt x="4571" y="21335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6095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7971921" y="580034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985638" y="5800344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0"/>
                </a:moveTo>
                <a:lnTo>
                  <a:pt x="9143" y="1676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8008497" y="578815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8008497" y="5777483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19811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8029833" y="578815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8008497" y="5806439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0"/>
                </a:moveTo>
                <a:lnTo>
                  <a:pt x="1523" y="6095"/>
                </a:lnTo>
                <a:lnTo>
                  <a:pt x="4571" y="9143"/>
                </a:lnTo>
                <a:lnTo>
                  <a:pt x="10667" y="10667"/>
                </a:lnTo>
                <a:lnTo>
                  <a:pt x="16763" y="9143"/>
                </a:lnTo>
                <a:lnTo>
                  <a:pt x="19811" y="6095"/>
                </a:ln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8043550" y="5777483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40" h="40004">
                <a:moveTo>
                  <a:pt x="0" y="39623"/>
                </a:moveTo>
                <a:lnTo>
                  <a:pt x="0" y="0"/>
                </a:lnTo>
                <a:lnTo>
                  <a:pt x="13715" y="22859"/>
                </a:lnTo>
                <a:lnTo>
                  <a:pt x="27431" y="0"/>
                </a:lnTo>
                <a:lnTo>
                  <a:pt x="27431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8089269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8084697" y="5759195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8118226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8106033" y="5777483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8142609" y="5777483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4">
                <a:moveTo>
                  <a:pt x="0" y="39623"/>
                </a:moveTo>
                <a:lnTo>
                  <a:pt x="13715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8145657" y="5806439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198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8151753" y="5759195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8182233" y="5777483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4">
                <a:moveTo>
                  <a:pt x="0" y="39623"/>
                </a:moveTo>
                <a:lnTo>
                  <a:pt x="0" y="0"/>
                </a:lnTo>
                <a:lnTo>
                  <a:pt x="22859" y="39623"/>
                </a:lnTo>
                <a:lnTo>
                  <a:pt x="2285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8223381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8218809" y="5759195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8240145" y="58110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8240145" y="579577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7912486" y="5743955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8023738" y="5900927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8202045" y="5865876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29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8157850" y="5878067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915" y="45719"/>
                </a:moveTo>
                <a:lnTo>
                  <a:pt x="67055" y="6095"/>
                </a:lnTo>
                <a:lnTo>
                  <a:pt x="44195" y="0"/>
                </a:lnTo>
                <a:lnTo>
                  <a:pt x="33527" y="1523"/>
                </a:lnTo>
                <a:lnTo>
                  <a:pt x="1523" y="33527"/>
                </a:lnTo>
                <a:lnTo>
                  <a:pt x="0" y="45719"/>
                </a:lnTo>
                <a:lnTo>
                  <a:pt x="1523" y="56387"/>
                </a:lnTo>
                <a:lnTo>
                  <a:pt x="33527" y="88391"/>
                </a:lnTo>
                <a:lnTo>
                  <a:pt x="44195" y="89915"/>
                </a:lnTo>
                <a:lnTo>
                  <a:pt x="56387" y="88391"/>
                </a:lnTo>
                <a:lnTo>
                  <a:pt x="88391" y="56387"/>
                </a:lnTo>
                <a:lnTo>
                  <a:pt x="89915" y="4571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8113653" y="5878067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8145657" y="592378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29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8180709" y="5900927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44195" y="22859"/>
                </a:moveTo>
                <a:lnTo>
                  <a:pt x="42671" y="13715"/>
                </a:lnTo>
                <a:lnTo>
                  <a:pt x="38099" y="6095"/>
                </a:lnTo>
                <a:lnTo>
                  <a:pt x="30479" y="1523"/>
                </a:lnTo>
                <a:lnTo>
                  <a:pt x="21335" y="0"/>
                </a:lnTo>
                <a:lnTo>
                  <a:pt x="13715" y="1523"/>
                </a:lnTo>
                <a:lnTo>
                  <a:pt x="6095" y="6095"/>
                </a:lnTo>
                <a:lnTo>
                  <a:pt x="1523" y="13715"/>
                </a:lnTo>
                <a:lnTo>
                  <a:pt x="0" y="22859"/>
                </a:lnTo>
                <a:lnTo>
                  <a:pt x="1523" y="30479"/>
                </a:lnTo>
                <a:lnTo>
                  <a:pt x="6095" y="38099"/>
                </a:lnTo>
                <a:lnTo>
                  <a:pt x="13715" y="42671"/>
                </a:lnTo>
                <a:lnTo>
                  <a:pt x="21335" y="44195"/>
                </a:lnTo>
                <a:lnTo>
                  <a:pt x="30479" y="42671"/>
                </a:lnTo>
                <a:lnTo>
                  <a:pt x="38099" y="38099"/>
                </a:lnTo>
                <a:lnTo>
                  <a:pt x="42671" y="30479"/>
                </a:lnTo>
                <a:lnTo>
                  <a:pt x="44195" y="228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8118226" y="5629655"/>
            <a:ext cx="41275" cy="22860"/>
          </a:xfrm>
          <a:custGeom>
            <a:avLst/>
            <a:gdLst/>
            <a:ahLst/>
            <a:cxnLst/>
            <a:rect l="l" t="t" r="r" b="b"/>
            <a:pathLst>
              <a:path w="41275" h="22860">
                <a:moveTo>
                  <a:pt x="41147" y="22859"/>
                </a:moveTo>
                <a:lnTo>
                  <a:pt x="41147" y="12191"/>
                </a:lnTo>
                <a:lnTo>
                  <a:pt x="38099" y="6095"/>
                </a:lnTo>
                <a:lnTo>
                  <a:pt x="35051" y="1523"/>
                </a:lnTo>
                <a:lnTo>
                  <a:pt x="27431" y="0"/>
                </a:lnTo>
                <a:lnTo>
                  <a:pt x="12191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  <a:lnTo>
                  <a:pt x="0" y="22859"/>
                </a:lnTo>
                <a:lnTo>
                  <a:pt x="41147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8118226" y="5590032"/>
            <a:ext cx="41275" cy="26034"/>
          </a:xfrm>
          <a:custGeom>
            <a:avLst/>
            <a:gdLst/>
            <a:ahLst/>
            <a:cxnLst/>
            <a:rect l="l" t="t" r="r" b="b"/>
            <a:pathLst>
              <a:path w="41275" h="26035">
                <a:moveTo>
                  <a:pt x="41147" y="25907"/>
                </a:moveTo>
                <a:lnTo>
                  <a:pt x="0" y="12191"/>
                </a:lnTo>
                <a:lnTo>
                  <a:pt x="411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8147181" y="5593079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1981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8118226" y="55641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411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8118226" y="5553455"/>
            <a:ext cx="0" cy="22860"/>
          </a:xfrm>
          <a:custGeom>
            <a:avLst/>
            <a:gdLst/>
            <a:ahLst/>
            <a:cxnLst/>
            <a:rect l="l" t="t" r="r" b="b"/>
            <a:pathLst>
              <a:path h="22860">
                <a:moveTo>
                  <a:pt x="0" y="22859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8118226" y="5518403"/>
            <a:ext cx="41275" cy="21590"/>
          </a:xfrm>
          <a:custGeom>
            <a:avLst/>
            <a:gdLst/>
            <a:ahLst/>
            <a:cxnLst/>
            <a:rect l="l" t="t" r="r" b="b"/>
            <a:pathLst>
              <a:path w="41275" h="21589">
                <a:moveTo>
                  <a:pt x="0" y="21335"/>
                </a:moveTo>
                <a:lnTo>
                  <a:pt x="28955" y="21335"/>
                </a:lnTo>
                <a:lnTo>
                  <a:pt x="35051" y="19811"/>
                </a:lnTo>
                <a:lnTo>
                  <a:pt x="39623" y="16763"/>
                </a:lnTo>
                <a:lnTo>
                  <a:pt x="41147" y="10667"/>
                </a:lnTo>
                <a:lnTo>
                  <a:pt x="39623" y="4571"/>
                </a:lnTo>
                <a:lnTo>
                  <a:pt x="35051" y="1523"/>
                </a:lnTo>
                <a:lnTo>
                  <a:pt x="2895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8118226" y="5477255"/>
            <a:ext cx="41275" cy="27940"/>
          </a:xfrm>
          <a:custGeom>
            <a:avLst/>
            <a:gdLst/>
            <a:ahLst/>
            <a:cxnLst/>
            <a:rect l="l" t="t" r="r" b="b"/>
            <a:pathLst>
              <a:path w="41275" h="27939">
                <a:moveTo>
                  <a:pt x="41147" y="27431"/>
                </a:moveTo>
                <a:lnTo>
                  <a:pt x="0" y="27431"/>
                </a:lnTo>
                <a:lnTo>
                  <a:pt x="22859" y="13715"/>
                </a:lnTo>
                <a:lnTo>
                  <a:pt x="0" y="0"/>
                </a:lnTo>
                <a:lnTo>
                  <a:pt x="411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8807074" y="5385815"/>
            <a:ext cx="0" cy="1254760"/>
          </a:xfrm>
          <a:custGeom>
            <a:avLst/>
            <a:gdLst/>
            <a:ahLst/>
            <a:cxnLst/>
            <a:rect l="l" t="t" r="r" b="b"/>
            <a:pathLst>
              <a:path h="1254759">
                <a:moveTo>
                  <a:pt x="0" y="1254251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8581521" y="6583679"/>
            <a:ext cx="17145" cy="41275"/>
          </a:xfrm>
          <a:custGeom>
            <a:avLst/>
            <a:gdLst/>
            <a:ahLst/>
            <a:cxnLst/>
            <a:rect l="l" t="t" r="r" b="b"/>
            <a:pathLst>
              <a:path w="17145" h="41275">
                <a:moveTo>
                  <a:pt x="0" y="0"/>
                </a:moveTo>
                <a:lnTo>
                  <a:pt x="0" y="41147"/>
                </a:lnTo>
                <a:lnTo>
                  <a:pt x="16763" y="4114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8612002" y="658367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8625717" y="6583679"/>
            <a:ext cx="20320" cy="22860"/>
          </a:xfrm>
          <a:custGeom>
            <a:avLst/>
            <a:gdLst/>
            <a:ahLst/>
            <a:cxnLst/>
            <a:rect l="l" t="t" r="r" b="b"/>
            <a:pathLst>
              <a:path w="20320" h="22859">
                <a:moveTo>
                  <a:pt x="19811" y="1523"/>
                </a:move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18287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8639433" y="6606540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0" y="18287"/>
                </a:moveTo>
                <a:lnTo>
                  <a:pt x="4571" y="16763"/>
                </a:lnTo>
                <a:lnTo>
                  <a:pt x="7619" y="12191"/>
                </a:lnTo>
                <a:lnTo>
                  <a:pt x="9143" y="7619"/>
                </a:lnTo>
                <a:lnTo>
                  <a:pt x="7619" y="3047"/>
                </a:ln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8625717" y="6620255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0"/>
                </a:moveTo>
                <a:lnTo>
                  <a:pt x="13715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8672962" y="6583679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8662293" y="6583679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8697345" y="661720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8697345" y="6601967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8473317" y="6583679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9143" y="41147"/>
                </a:moveTo>
                <a:lnTo>
                  <a:pt x="18287" y="0"/>
                </a:lnTo>
                <a:lnTo>
                  <a:pt x="0" y="0"/>
                </a:ln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8724777" y="658367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8732397" y="6583679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0" y="18287"/>
                </a:moveTo>
                <a:lnTo>
                  <a:pt x="4571" y="16763"/>
                </a:lnTo>
                <a:lnTo>
                  <a:pt x="9143" y="13715"/>
                </a:lnTo>
                <a:lnTo>
                  <a:pt x="9143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8729350" y="660196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8732397" y="660196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9143"/>
                </a:moveTo>
                <a:lnTo>
                  <a:pt x="9143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8741541" y="661111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8732397" y="661568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4571" y="7619"/>
                </a:lnTo>
                <a:lnTo>
                  <a:pt x="9143" y="4571"/>
                </a:ln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8724777" y="6624828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8448933" y="5385815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8502274" y="5873495"/>
            <a:ext cx="18415" cy="81280"/>
          </a:xfrm>
          <a:custGeom>
            <a:avLst/>
            <a:gdLst/>
            <a:ahLst/>
            <a:cxnLst/>
            <a:rect l="l" t="t" r="r" b="b"/>
            <a:pathLst>
              <a:path w="18415" h="81279">
                <a:moveTo>
                  <a:pt x="18287" y="80771"/>
                </a:moveTo>
                <a:lnTo>
                  <a:pt x="18287" y="0"/>
                </a:ln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8583045" y="594055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457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8583045" y="5910071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4571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8645529" y="5873495"/>
            <a:ext cx="18415" cy="81280"/>
          </a:xfrm>
          <a:custGeom>
            <a:avLst/>
            <a:gdLst/>
            <a:ahLst/>
            <a:cxnLst/>
            <a:rect l="l" t="t" r="r" b="b"/>
            <a:pathLst>
              <a:path w="18415" h="81279">
                <a:moveTo>
                  <a:pt x="18287" y="80771"/>
                </a:moveTo>
                <a:lnTo>
                  <a:pt x="18287" y="0"/>
                </a:ln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8359017" y="5743955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8384926" y="5777483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4">
                <a:moveTo>
                  <a:pt x="0" y="39623"/>
                </a:moveTo>
                <a:lnTo>
                  <a:pt x="0" y="0"/>
                </a:lnTo>
                <a:lnTo>
                  <a:pt x="12191" y="22859"/>
                </a:lnTo>
                <a:lnTo>
                  <a:pt x="25907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8426074" y="5759195"/>
            <a:ext cx="13970" cy="7620"/>
          </a:xfrm>
          <a:custGeom>
            <a:avLst/>
            <a:gdLst/>
            <a:ahLst/>
            <a:cxnLst/>
            <a:rect l="l" t="t" r="r" b="b"/>
            <a:pathLst>
              <a:path w="13970" h="7620">
                <a:moveTo>
                  <a:pt x="0" y="0"/>
                </a:moveTo>
                <a:lnTo>
                  <a:pt x="7619" y="7619"/>
                </a:lnTo>
                <a:lnTo>
                  <a:pt x="1371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8424550" y="5777483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4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8424550" y="5795771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8458077" y="5759195"/>
            <a:ext cx="13970" cy="7620"/>
          </a:xfrm>
          <a:custGeom>
            <a:avLst/>
            <a:gdLst/>
            <a:ahLst/>
            <a:cxnLst/>
            <a:rect l="l" t="t" r="r" b="b"/>
            <a:pathLst>
              <a:path w="13970" h="7620">
                <a:moveTo>
                  <a:pt x="0" y="0"/>
                </a:moveTo>
                <a:lnTo>
                  <a:pt x="6095" y="7619"/>
                </a:lnTo>
                <a:lnTo>
                  <a:pt x="1371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8455029" y="5777483"/>
            <a:ext cx="12700" cy="40005"/>
          </a:xfrm>
          <a:custGeom>
            <a:avLst/>
            <a:gdLst/>
            <a:ahLst/>
            <a:cxnLst/>
            <a:rect l="l" t="t" r="r" b="b"/>
            <a:pathLst>
              <a:path w="12700" h="40004">
                <a:moveTo>
                  <a:pt x="0" y="39623"/>
                </a:moveTo>
                <a:lnTo>
                  <a:pt x="0" y="0"/>
                </a:lnTo>
                <a:lnTo>
                  <a:pt x="1219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8467221" y="5777483"/>
            <a:ext cx="10795" cy="22860"/>
          </a:xfrm>
          <a:custGeom>
            <a:avLst/>
            <a:gdLst/>
            <a:ahLst/>
            <a:cxnLst/>
            <a:rect l="l" t="t" r="r" b="b"/>
            <a:pathLst>
              <a:path w="10795" h="22860">
                <a:moveTo>
                  <a:pt x="0" y="22859"/>
                </a:moveTo>
                <a:lnTo>
                  <a:pt x="4571" y="21335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6095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8455029" y="580034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8468745" y="5800344"/>
            <a:ext cx="9525" cy="17145"/>
          </a:xfrm>
          <a:custGeom>
            <a:avLst/>
            <a:gdLst/>
            <a:ahLst/>
            <a:cxnLst/>
            <a:rect l="l" t="t" r="r" b="b"/>
            <a:pathLst>
              <a:path w="9525" h="17145">
                <a:moveTo>
                  <a:pt x="0" y="0"/>
                </a:moveTo>
                <a:lnTo>
                  <a:pt x="9143" y="1676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8496177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491605" y="5759195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0" y="7619"/>
                </a:moveTo>
                <a:lnTo>
                  <a:pt x="9143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525133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514465" y="5777483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549517" y="5777483"/>
            <a:ext cx="0" cy="40005"/>
          </a:xfrm>
          <a:custGeom>
            <a:avLst/>
            <a:gdLst/>
            <a:ahLst/>
            <a:cxnLst/>
            <a:rect l="l" t="t" r="r" b="b"/>
            <a:pathLst>
              <a:path h="40004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549517" y="5777483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22859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558662" y="5792723"/>
            <a:ext cx="13970" cy="24765"/>
          </a:xfrm>
          <a:custGeom>
            <a:avLst/>
            <a:gdLst/>
            <a:ahLst/>
            <a:cxnLst/>
            <a:rect l="l" t="t" r="r" b="b"/>
            <a:pathLst>
              <a:path w="13970" h="24764">
                <a:moveTo>
                  <a:pt x="0" y="0"/>
                </a:moveTo>
                <a:lnTo>
                  <a:pt x="13715" y="2438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586093" y="578815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8586093" y="5777483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19811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8607429" y="5788151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8586093" y="5806439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0"/>
                </a:moveTo>
                <a:lnTo>
                  <a:pt x="1523" y="6095"/>
                </a:lnTo>
                <a:lnTo>
                  <a:pt x="4571" y="9143"/>
                </a:lnTo>
                <a:lnTo>
                  <a:pt x="10667" y="10667"/>
                </a:lnTo>
                <a:lnTo>
                  <a:pt x="16763" y="9143"/>
                </a:lnTo>
                <a:lnTo>
                  <a:pt x="19811" y="6095"/>
                </a:lnTo>
                <a:lnTo>
                  <a:pt x="21335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8621145" y="58110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8621145" y="5795771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23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8538850" y="5654039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8538850" y="5564123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8538850" y="5475732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8477890" y="5643371"/>
            <a:ext cx="40005" cy="12700"/>
          </a:xfrm>
          <a:custGeom>
            <a:avLst/>
            <a:gdLst/>
            <a:ahLst/>
            <a:cxnLst/>
            <a:rect l="l" t="t" r="r" b="b"/>
            <a:pathLst>
              <a:path w="40004" h="12700">
                <a:moveTo>
                  <a:pt x="39623" y="12191"/>
                </a:moveTo>
                <a:lnTo>
                  <a:pt x="0" y="12191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8477890" y="5632703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19811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0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8499226" y="56433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8488557" y="5618988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182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8477890" y="5597651"/>
            <a:ext cx="10795" cy="21590"/>
          </a:xfrm>
          <a:custGeom>
            <a:avLst/>
            <a:gdLst/>
            <a:ahLst/>
            <a:cxnLst/>
            <a:rect l="l" t="t" r="r" b="b"/>
            <a:pathLst>
              <a:path w="10795" h="21589">
                <a:moveTo>
                  <a:pt x="10667" y="0"/>
                </a:moveTo>
                <a:lnTo>
                  <a:pt x="4571" y="1523"/>
                </a:lnTo>
                <a:lnTo>
                  <a:pt x="0" y="4571"/>
                </a:lnTo>
                <a:lnTo>
                  <a:pt x="0" y="16763"/>
                </a:lnTo>
                <a:lnTo>
                  <a:pt x="4571" y="19811"/>
                </a:lnTo>
                <a:lnTo>
                  <a:pt x="10667" y="21335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8488557" y="5597651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8506845" y="5597651"/>
            <a:ext cx="10795" cy="21590"/>
          </a:xfrm>
          <a:custGeom>
            <a:avLst/>
            <a:gdLst/>
            <a:ahLst/>
            <a:cxnLst/>
            <a:rect l="l" t="t" r="r" b="b"/>
            <a:pathLst>
              <a:path w="10795" h="21589">
                <a:moveTo>
                  <a:pt x="0" y="21335"/>
                </a:moveTo>
                <a:lnTo>
                  <a:pt x="4571" y="19811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8477890" y="5561076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39623" y="22859"/>
                </a:moveTo>
                <a:lnTo>
                  <a:pt x="39623" y="12191"/>
                </a:lnTo>
                <a:lnTo>
                  <a:pt x="38099" y="6095"/>
                </a:lnTo>
                <a:lnTo>
                  <a:pt x="33527" y="1523"/>
                </a:lnTo>
                <a:lnTo>
                  <a:pt x="27431" y="0"/>
                </a:lnTo>
                <a:lnTo>
                  <a:pt x="10667" y="0"/>
                </a:lnTo>
                <a:lnTo>
                  <a:pt x="4571" y="1523"/>
                </a:lnTo>
                <a:lnTo>
                  <a:pt x="1523" y="6095"/>
                </a:lnTo>
                <a:lnTo>
                  <a:pt x="0" y="12191"/>
                </a:lnTo>
                <a:lnTo>
                  <a:pt x="0" y="22859"/>
                </a:lnTo>
                <a:lnTo>
                  <a:pt x="39623" y="22859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8477890" y="5536691"/>
            <a:ext cx="40005" cy="10795"/>
          </a:xfrm>
          <a:custGeom>
            <a:avLst/>
            <a:gdLst/>
            <a:ahLst/>
            <a:cxnLst/>
            <a:rect l="l" t="t" r="r" b="b"/>
            <a:pathLst>
              <a:path w="40004" h="10795">
                <a:moveTo>
                  <a:pt x="39623" y="10667"/>
                </a:moveTo>
                <a:lnTo>
                  <a:pt x="0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8477890" y="5526023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21335" y="10667"/>
                </a:moveTo>
                <a:lnTo>
                  <a:pt x="19811" y="4571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0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8499226" y="5536691"/>
            <a:ext cx="0" cy="10795"/>
          </a:xfrm>
          <a:custGeom>
            <a:avLst/>
            <a:gdLst/>
            <a:ahLst/>
            <a:cxnLst/>
            <a:rect l="l" t="t" r="r" b="b"/>
            <a:pathLst>
              <a:path h="10795">
                <a:moveTo>
                  <a:pt x="0" y="0"/>
                </a:moveTo>
                <a:lnTo>
                  <a:pt x="0" y="10667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8477890" y="5512307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3962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8477890" y="5478779"/>
            <a:ext cx="22860" cy="20320"/>
          </a:xfrm>
          <a:custGeom>
            <a:avLst/>
            <a:gdLst/>
            <a:ahLst/>
            <a:cxnLst/>
            <a:rect l="l" t="t" r="r" b="b"/>
            <a:pathLst>
              <a:path w="22859" h="20320">
                <a:moveTo>
                  <a:pt x="1523" y="0"/>
                </a:moveTo>
                <a:lnTo>
                  <a:pt x="0" y="10667"/>
                </a:lnTo>
                <a:lnTo>
                  <a:pt x="0" y="15239"/>
                </a:lnTo>
                <a:lnTo>
                  <a:pt x="4571" y="18287"/>
                </a:lnTo>
                <a:lnTo>
                  <a:pt x="9143" y="19811"/>
                </a:lnTo>
                <a:lnTo>
                  <a:pt x="13715" y="18287"/>
                </a:lnTo>
                <a:lnTo>
                  <a:pt x="16763" y="15239"/>
                </a:lnTo>
                <a:lnTo>
                  <a:pt x="22859" y="1523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8500750" y="5475732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5" h="9525">
                <a:moveTo>
                  <a:pt x="16763" y="9143"/>
                </a:moveTo>
                <a:lnTo>
                  <a:pt x="15239" y="4571"/>
                </a:lnTo>
                <a:lnTo>
                  <a:pt x="12191" y="1523"/>
                </a:lnTo>
                <a:lnTo>
                  <a:pt x="7619" y="0"/>
                </a:lnTo>
                <a:lnTo>
                  <a:pt x="3047" y="1523"/>
                </a:lnTo>
                <a:lnTo>
                  <a:pt x="0" y="4571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8512941" y="5484876"/>
            <a:ext cx="5080" cy="13970"/>
          </a:xfrm>
          <a:custGeom>
            <a:avLst/>
            <a:gdLst/>
            <a:ahLst/>
            <a:cxnLst/>
            <a:rect l="l" t="t" r="r" b="b"/>
            <a:pathLst>
              <a:path w="5079" h="13970">
                <a:moveTo>
                  <a:pt x="0" y="13715"/>
                </a:moveTo>
                <a:lnTo>
                  <a:pt x="4571" y="0"/>
                </a:lnTo>
              </a:path>
            </a:pathLst>
          </a:custGeom>
          <a:ln w="3175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374269" y="2580894"/>
            <a:ext cx="2409443" cy="23393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406774" y="2999231"/>
            <a:ext cx="498475" cy="414655"/>
          </a:xfrm>
          <a:custGeom>
            <a:avLst/>
            <a:gdLst/>
            <a:ahLst/>
            <a:cxnLst/>
            <a:rect l="l" t="t" r="r" b="b"/>
            <a:pathLst>
              <a:path w="498475" h="414654">
                <a:moveTo>
                  <a:pt x="498347" y="0"/>
                </a:moveTo>
                <a:lnTo>
                  <a:pt x="0" y="41452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197986" y="3546347"/>
            <a:ext cx="48895" cy="40005"/>
          </a:xfrm>
          <a:custGeom>
            <a:avLst/>
            <a:gdLst/>
            <a:ahLst/>
            <a:cxnLst/>
            <a:rect l="l" t="t" r="r" b="b"/>
            <a:pathLst>
              <a:path w="48895" h="40004">
                <a:moveTo>
                  <a:pt x="48767" y="0"/>
                </a:moveTo>
                <a:lnTo>
                  <a:pt x="0" y="3962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591940" y="2955797"/>
            <a:ext cx="291083" cy="2590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295521" y="3453383"/>
            <a:ext cx="62865" cy="52069"/>
          </a:xfrm>
          <a:custGeom>
            <a:avLst/>
            <a:gdLst/>
            <a:ahLst/>
            <a:cxnLst/>
            <a:rect l="l" t="t" r="r" b="b"/>
            <a:pathLst>
              <a:path w="62864" h="52070">
                <a:moveTo>
                  <a:pt x="0" y="51815"/>
                </a:moveTo>
                <a:lnTo>
                  <a:pt x="6248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240657" y="3505200"/>
            <a:ext cx="55244" cy="32384"/>
          </a:xfrm>
          <a:custGeom>
            <a:avLst/>
            <a:gdLst/>
            <a:ahLst/>
            <a:cxnLst/>
            <a:rect l="l" t="t" r="r" b="b"/>
            <a:pathLst>
              <a:path w="55245" h="32385">
                <a:moveTo>
                  <a:pt x="0" y="32003"/>
                </a:moveTo>
                <a:lnTo>
                  <a:pt x="54863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252850" y="350520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0" y="48767"/>
                </a:moveTo>
                <a:lnTo>
                  <a:pt x="42671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246753" y="3505200"/>
            <a:ext cx="48895" cy="41275"/>
          </a:xfrm>
          <a:custGeom>
            <a:avLst/>
            <a:gdLst/>
            <a:ahLst/>
            <a:cxnLst/>
            <a:rect l="l" t="t" r="r" b="b"/>
            <a:pathLst>
              <a:path w="48895" h="41275">
                <a:moveTo>
                  <a:pt x="48767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358006" y="3421379"/>
            <a:ext cx="55244" cy="32384"/>
          </a:xfrm>
          <a:custGeom>
            <a:avLst/>
            <a:gdLst/>
            <a:ahLst/>
            <a:cxnLst/>
            <a:rect l="l" t="t" r="r" b="b"/>
            <a:pathLst>
              <a:path w="55245" h="32385">
                <a:moveTo>
                  <a:pt x="54863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58006" y="3404615"/>
            <a:ext cx="41275" cy="48895"/>
          </a:xfrm>
          <a:custGeom>
            <a:avLst/>
            <a:gdLst/>
            <a:ahLst/>
            <a:cxnLst/>
            <a:rect l="l" t="t" r="r" b="b"/>
            <a:pathLst>
              <a:path w="41275" h="48895">
                <a:moveTo>
                  <a:pt x="41147" y="0"/>
                </a:moveTo>
                <a:lnTo>
                  <a:pt x="0" y="4876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58006" y="3413759"/>
            <a:ext cx="48895" cy="40005"/>
          </a:xfrm>
          <a:custGeom>
            <a:avLst/>
            <a:gdLst/>
            <a:ahLst/>
            <a:cxnLst/>
            <a:rect l="l" t="t" r="r" b="b"/>
            <a:pathLst>
              <a:path w="48895" h="40004">
                <a:moveTo>
                  <a:pt x="0" y="39623"/>
                </a:moveTo>
                <a:lnTo>
                  <a:pt x="4876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58006" y="3453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295521" y="3505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292730" y="2938272"/>
            <a:ext cx="297180" cy="364490"/>
          </a:xfrm>
          <a:custGeom>
            <a:avLst/>
            <a:gdLst/>
            <a:ahLst/>
            <a:cxnLst/>
            <a:rect l="l" t="t" r="r" b="b"/>
            <a:pathLst>
              <a:path w="297179" h="364489">
                <a:moveTo>
                  <a:pt x="0" y="0"/>
                </a:moveTo>
                <a:lnTo>
                  <a:pt x="297179" y="364235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257421" y="4122420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4" h="48895">
                <a:moveTo>
                  <a:pt x="0" y="0"/>
                </a:moveTo>
                <a:lnTo>
                  <a:pt x="39623" y="4876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316351" y="2916173"/>
            <a:ext cx="114299" cy="1203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629533" y="3351276"/>
            <a:ext cx="588645" cy="722630"/>
          </a:xfrm>
          <a:custGeom>
            <a:avLst/>
            <a:gdLst/>
            <a:ahLst/>
            <a:cxnLst/>
            <a:rect l="l" t="t" r="r" b="b"/>
            <a:pathLst>
              <a:path w="588645" h="722629">
                <a:moveTo>
                  <a:pt x="588263" y="722375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217797" y="4073651"/>
            <a:ext cx="32384" cy="55244"/>
          </a:xfrm>
          <a:custGeom>
            <a:avLst/>
            <a:gdLst/>
            <a:ahLst/>
            <a:cxnLst/>
            <a:rect l="l" t="t" r="r" b="b"/>
            <a:pathLst>
              <a:path w="32385" h="55245">
                <a:moveTo>
                  <a:pt x="32003" y="54863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217797" y="4073651"/>
            <a:ext cx="47625" cy="41275"/>
          </a:xfrm>
          <a:custGeom>
            <a:avLst/>
            <a:gdLst/>
            <a:ahLst/>
            <a:cxnLst/>
            <a:rect l="l" t="t" r="r" b="b"/>
            <a:pathLst>
              <a:path w="47625" h="41275">
                <a:moveTo>
                  <a:pt x="47243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217797" y="4073651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4" h="48895">
                <a:moveTo>
                  <a:pt x="0" y="0"/>
                </a:moveTo>
                <a:lnTo>
                  <a:pt x="39623" y="48767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597530" y="3296411"/>
            <a:ext cx="32384" cy="55244"/>
          </a:xfrm>
          <a:custGeom>
            <a:avLst/>
            <a:gdLst/>
            <a:ahLst/>
            <a:cxnLst/>
            <a:rect l="l" t="t" r="r" b="b"/>
            <a:pathLst>
              <a:path w="32385" h="55245">
                <a:moveTo>
                  <a:pt x="0" y="0"/>
                </a:moveTo>
                <a:lnTo>
                  <a:pt x="32003" y="54863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582289" y="3308603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0" y="0"/>
                </a:moveTo>
                <a:lnTo>
                  <a:pt x="47243" y="4267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589909" y="3302508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4" h="48895">
                <a:moveTo>
                  <a:pt x="39623" y="48767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629533" y="3351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217797" y="40736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473068" y="1907285"/>
            <a:ext cx="160019" cy="1798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798441" y="1908047"/>
            <a:ext cx="102235" cy="178435"/>
          </a:xfrm>
          <a:custGeom>
            <a:avLst/>
            <a:gdLst/>
            <a:ahLst/>
            <a:cxnLst/>
            <a:rect l="l" t="t" r="r" b="b"/>
            <a:pathLst>
              <a:path w="102234" h="178435">
                <a:moveTo>
                  <a:pt x="0" y="178307"/>
                </a:moveTo>
                <a:lnTo>
                  <a:pt x="102107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761865" y="2023872"/>
            <a:ext cx="36830" cy="62865"/>
          </a:xfrm>
          <a:custGeom>
            <a:avLst/>
            <a:gdLst/>
            <a:ahLst/>
            <a:cxnLst/>
            <a:rect l="l" t="t" r="r" b="b"/>
            <a:pathLst>
              <a:path w="36829" h="62864">
                <a:moveTo>
                  <a:pt x="36575" y="62483"/>
                </a:moveTo>
                <a:lnTo>
                  <a:pt x="0" y="0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685665" y="1865375"/>
            <a:ext cx="30480" cy="264160"/>
          </a:xfrm>
          <a:custGeom>
            <a:avLst/>
            <a:gdLst/>
            <a:ahLst/>
            <a:cxnLst/>
            <a:rect l="l" t="t" r="r" b="b"/>
            <a:pathLst>
              <a:path w="30479" h="264160">
                <a:moveTo>
                  <a:pt x="30479" y="0"/>
                </a:moveTo>
                <a:lnTo>
                  <a:pt x="22859" y="15239"/>
                </a:lnTo>
                <a:lnTo>
                  <a:pt x="16763" y="30479"/>
                </a:lnTo>
                <a:lnTo>
                  <a:pt x="12191" y="47243"/>
                </a:lnTo>
                <a:lnTo>
                  <a:pt x="7619" y="64007"/>
                </a:lnTo>
                <a:lnTo>
                  <a:pt x="3047" y="80771"/>
                </a:lnTo>
                <a:lnTo>
                  <a:pt x="1523" y="97535"/>
                </a:lnTo>
                <a:lnTo>
                  <a:pt x="0" y="114299"/>
                </a:lnTo>
                <a:lnTo>
                  <a:pt x="0" y="131063"/>
                </a:lnTo>
                <a:lnTo>
                  <a:pt x="1523" y="147827"/>
                </a:lnTo>
                <a:lnTo>
                  <a:pt x="3047" y="164591"/>
                </a:lnTo>
                <a:lnTo>
                  <a:pt x="10667" y="198119"/>
                </a:lnTo>
                <a:lnTo>
                  <a:pt x="19811" y="231647"/>
                </a:lnTo>
                <a:lnTo>
                  <a:pt x="30479" y="26365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931029" y="1865375"/>
            <a:ext cx="30480" cy="264160"/>
          </a:xfrm>
          <a:custGeom>
            <a:avLst/>
            <a:gdLst/>
            <a:ahLst/>
            <a:cxnLst/>
            <a:rect l="l" t="t" r="r" b="b"/>
            <a:pathLst>
              <a:path w="30479" h="264160">
                <a:moveTo>
                  <a:pt x="0" y="0"/>
                </a:moveTo>
                <a:lnTo>
                  <a:pt x="7619" y="15239"/>
                </a:lnTo>
                <a:lnTo>
                  <a:pt x="13715" y="30479"/>
                </a:lnTo>
                <a:lnTo>
                  <a:pt x="18287" y="47243"/>
                </a:lnTo>
                <a:lnTo>
                  <a:pt x="22859" y="64007"/>
                </a:lnTo>
                <a:lnTo>
                  <a:pt x="25907" y="80771"/>
                </a:lnTo>
                <a:lnTo>
                  <a:pt x="28955" y="97535"/>
                </a:lnTo>
                <a:lnTo>
                  <a:pt x="30479" y="114299"/>
                </a:lnTo>
                <a:lnTo>
                  <a:pt x="30479" y="131063"/>
                </a:lnTo>
                <a:lnTo>
                  <a:pt x="28955" y="147827"/>
                </a:lnTo>
                <a:lnTo>
                  <a:pt x="27431" y="164591"/>
                </a:lnTo>
                <a:lnTo>
                  <a:pt x="19811" y="198119"/>
                </a:lnTo>
                <a:lnTo>
                  <a:pt x="10667" y="231647"/>
                </a:lnTo>
                <a:lnTo>
                  <a:pt x="0" y="263651"/>
                </a:lnTo>
              </a:path>
            </a:pathLst>
          </a:custGeom>
          <a:ln w="3175">
            <a:solidFill>
              <a:srgbClr val="65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7363845" y="1908047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40" h="40005">
                <a:moveTo>
                  <a:pt x="0" y="39623"/>
                </a:moveTo>
                <a:lnTo>
                  <a:pt x="0" y="0"/>
                </a:lnTo>
                <a:lnTo>
                  <a:pt x="13715" y="21335"/>
                </a:lnTo>
                <a:lnTo>
                  <a:pt x="27431" y="0"/>
                </a:lnTo>
                <a:lnTo>
                  <a:pt x="27431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7403469" y="1918716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7403469" y="1908047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22859" y="10667"/>
                </a:moveTo>
                <a:lnTo>
                  <a:pt x="21335" y="4571"/>
                </a:lnTo>
                <a:lnTo>
                  <a:pt x="16763" y="1523"/>
                </a:lnTo>
                <a:lnTo>
                  <a:pt x="12191" y="0"/>
                </a:lnTo>
                <a:lnTo>
                  <a:pt x="6095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7426329" y="1918716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7403469" y="1937003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2191" y="10667"/>
                </a:lnTo>
                <a:lnTo>
                  <a:pt x="16763" y="9143"/>
                </a:lnTo>
                <a:lnTo>
                  <a:pt x="21335" y="4571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7440045" y="1908047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90" h="40005">
                <a:moveTo>
                  <a:pt x="0" y="39623"/>
                </a:moveTo>
                <a:lnTo>
                  <a:pt x="9143" y="39623"/>
                </a:lnTo>
                <a:lnTo>
                  <a:pt x="15239" y="38099"/>
                </a:lnTo>
                <a:lnTo>
                  <a:pt x="19811" y="33527"/>
                </a:lnTo>
                <a:lnTo>
                  <a:pt x="21335" y="27431"/>
                </a:lnTo>
                <a:lnTo>
                  <a:pt x="21335" y="12191"/>
                </a:lnTo>
                <a:lnTo>
                  <a:pt x="19811" y="6095"/>
                </a:lnTo>
                <a:lnTo>
                  <a:pt x="15239" y="1523"/>
                </a:lnTo>
                <a:lnTo>
                  <a:pt x="9143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7475097" y="1908047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5">
                <a:moveTo>
                  <a:pt x="0" y="0"/>
                </a:moveTo>
                <a:lnTo>
                  <a:pt x="0" y="28955"/>
                </a:lnTo>
                <a:lnTo>
                  <a:pt x="1523" y="33527"/>
                </a:lnTo>
                <a:lnTo>
                  <a:pt x="6095" y="38099"/>
                </a:lnTo>
                <a:lnTo>
                  <a:pt x="12191" y="39623"/>
                </a:lnTo>
                <a:lnTo>
                  <a:pt x="16763" y="38099"/>
                </a:lnTo>
                <a:lnTo>
                  <a:pt x="21335" y="33527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7511674" y="1908047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5" h="40005">
                <a:moveTo>
                  <a:pt x="0" y="0"/>
                </a:moveTo>
                <a:lnTo>
                  <a:pt x="0" y="39623"/>
                </a:lnTo>
                <a:lnTo>
                  <a:pt x="16763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7363845" y="2033016"/>
            <a:ext cx="10795" cy="40005"/>
          </a:xfrm>
          <a:custGeom>
            <a:avLst/>
            <a:gdLst/>
            <a:ahLst/>
            <a:cxnLst/>
            <a:rect l="l" t="t" r="r" b="b"/>
            <a:pathLst>
              <a:path w="10795" h="40005">
                <a:moveTo>
                  <a:pt x="0" y="39623"/>
                </a:moveTo>
                <a:lnTo>
                  <a:pt x="0" y="0"/>
                </a:ln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7374514" y="2033016"/>
            <a:ext cx="10795" cy="22860"/>
          </a:xfrm>
          <a:custGeom>
            <a:avLst/>
            <a:gdLst/>
            <a:ahLst/>
            <a:cxnLst/>
            <a:rect l="l" t="t" r="r" b="b"/>
            <a:pathLst>
              <a:path w="10795" h="22860">
                <a:moveTo>
                  <a:pt x="0" y="22859"/>
                </a:moveTo>
                <a:lnTo>
                  <a:pt x="6095" y="21335"/>
                </a:lnTo>
                <a:lnTo>
                  <a:pt x="9143" y="16763"/>
                </a:lnTo>
                <a:lnTo>
                  <a:pt x="10667" y="10667"/>
                </a:lnTo>
                <a:lnTo>
                  <a:pt x="9143" y="6095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363845" y="2055875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10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7398897" y="204368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398897" y="2033016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22859" y="10667"/>
                </a:moveTo>
                <a:lnTo>
                  <a:pt x="21335" y="6095"/>
                </a:lnTo>
                <a:lnTo>
                  <a:pt x="16763" y="1523"/>
                </a:lnTo>
                <a:lnTo>
                  <a:pt x="12191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421757" y="204368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398897" y="2061972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0" y="0"/>
                </a:moveTo>
                <a:lnTo>
                  <a:pt x="1523" y="6095"/>
                </a:lnTo>
                <a:lnTo>
                  <a:pt x="6095" y="9143"/>
                </a:lnTo>
                <a:lnTo>
                  <a:pt x="12191" y="10667"/>
                </a:lnTo>
                <a:lnTo>
                  <a:pt x="16763" y="9143"/>
                </a:lnTo>
                <a:lnTo>
                  <a:pt x="21335" y="6095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7436997" y="2014727"/>
            <a:ext cx="13970" cy="7620"/>
          </a:xfrm>
          <a:custGeom>
            <a:avLst/>
            <a:gdLst/>
            <a:ahLst/>
            <a:cxnLst/>
            <a:rect l="l" t="t" r="r" b="b"/>
            <a:pathLst>
              <a:path w="13970" h="7619">
                <a:moveTo>
                  <a:pt x="0" y="0"/>
                </a:moveTo>
                <a:lnTo>
                  <a:pt x="7619" y="7619"/>
                </a:ln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7444617" y="2072639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91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7435474" y="206349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0"/>
                </a:moveTo>
                <a:lnTo>
                  <a:pt x="1523" y="4571"/>
                </a:lnTo>
                <a:lnTo>
                  <a:pt x="4571" y="7619"/>
                </a:lnTo>
                <a:lnTo>
                  <a:pt x="9143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7435474" y="2043683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7435474" y="2033016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9143" y="0"/>
                </a:moveTo>
                <a:lnTo>
                  <a:pt x="4571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7444617" y="203301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7465953" y="2033016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7465953" y="2051303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7508626" y="2033016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7497957" y="2033016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7551297" y="2033016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5">
                <a:moveTo>
                  <a:pt x="0" y="0"/>
                </a:moveTo>
                <a:lnTo>
                  <a:pt x="22859" y="0"/>
                </a:lnTo>
                <a:lnTo>
                  <a:pt x="0" y="39623"/>
                </a:lnTo>
                <a:lnTo>
                  <a:pt x="22859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7587874" y="2033016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90" h="4000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4571" y="38099"/>
                </a:lnTo>
                <a:lnTo>
                  <a:pt x="10667" y="39623"/>
                </a:lnTo>
                <a:lnTo>
                  <a:pt x="16763" y="38099"/>
                </a:lnTo>
                <a:lnTo>
                  <a:pt x="19811" y="35051"/>
                </a:lnTo>
                <a:lnTo>
                  <a:pt x="21335" y="28955"/>
                </a:lnTo>
                <a:lnTo>
                  <a:pt x="213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7622926" y="2051303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59" h="21589">
                <a:moveTo>
                  <a:pt x="0" y="21335"/>
                </a:moveTo>
                <a:lnTo>
                  <a:pt x="10667" y="21335"/>
                </a:lnTo>
                <a:lnTo>
                  <a:pt x="16763" y="19811"/>
                </a:lnTo>
                <a:lnTo>
                  <a:pt x="21335" y="16763"/>
                </a:lnTo>
                <a:lnTo>
                  <a:pt x="22859" y="10667"/>
                </a:lnTo>
                <a:lnTo>
                  <a:pt x="21335" y="4571"/>
                </a:lnTo>
                <a:lnTo>
                  <a:pt x="16763" y="1523"/>
                </a:lnTo>
                <a:lnTo>
                  <a:pt x="1066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7622926" y="2033016"/>
            <a:ext cx="20320" cy="40005"/>
          </a:xfrm>
          <a:custGeom>
            <a:avLst/>
            <a:gdLst/>
            <a:ahLst/>
            <a:cxnLst/>
            <a:rect l="l" t="t" r="r" b="b"/>
            <a:pathLst>
              <a:path w="20320" h="40005">
                <a:moveTo>
                  <a:pt x="10667" y="18287"/>
                </a:moveTo>
                <a:lnTo>
                  <a:pt x="15239" y="16763"/>
                </a:lnTo>
                <a:lnTo>
                  <a:pt x="18287" y="13715"/>
                </a:lnTo>
                <a:lnTo>
                  <a:pt x="19811" y="9143"/>
                </a:lnTo>
                <a:lnTo>
                  <a:pt x="18287" y="4571"/>
                </a:lnTo>
                <a:lnTo>
                  <a:pt x="15239" y="1523"/>
                </a:lnTo>
                <a:lnTo>
                  <a:pt x="10667" y="0"/>
                </a:lnTo>
                <a:lnTo>
                  <a:pt x="0" y="0"/>
                </a:lnTo>
                <a:lnTo>
                  <a:pt x="0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7665597" y="201472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4571"/>
                </a:moveTo>
                <a:lnTo>
                  <a:pt x="7619" y="1523"/>
                </a:lnTo>
                <a:lnTo>
                  <a:pt x="4571" y="0"/>
                </a:lnTo>
                <a:lnTo>
                  <a:pt x="1523" y="1523"/>
                </a:lnTo>
                <a:lnTo>
                  <a:pt x="0" y="4571"/>
                </a:lnTo>
                <a:lnTo>
                  <a:pt x="1523" y="7619"/>
                </a:lnTo>
                <a:lnTo>
                  <a:pt x="4571" y="9143"/>
                </a:lnTo>
                <a:lnTo>
                  <a:pt x="7619" y="7619"/>
                </a:lnTo>
                <a:lnTo>
                  <a:pt x="9143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7659502" y="2033016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90" h="40005">
                <a:moveTo>
                  <a:pt x="0" y="0"/>
                </a:moveTo>
                <a:lnTo>
                  <a:pt x="0" y="28955"/>
                </a:lnTo>
                <a:lnTo>
                  <a:pt x="1523" y="35051"/>
                </a:lnTo>
                <a:lnTo>
                  <a:pt x="4571" y="38099"/>
                </a:lnTo>
                <a:lnTo>
                  <a:pt x="10667" y="39623"/>
                </a:lnTo>
                <a:lnTo>
                  <a:pt x="16763" y="38099"/>
                </a:lnTo>
                <a:lnTo>
                  <a:pt x="19811" y="35051"/>
                </a:lnTo>
                <a:lnTo>
                  <a:pt x="21335" y="28955"/>
                </a:lnTo>
                <a:lnTo>
                  <a:pt x="213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7369941" y="2157983"/>
            <a:ext cx="13970" cy="41275"/>
          </a:xfrm>
          <a:custGeom>
            <a:avLst/>
            <a:gdLst/>
            <a:ahLst/>
            <a:cxnLst/>
            <a:rect l="l" t="t" r="r" b="b"/>
            <a:pathLst>
              <a:path w="13970" h="41275">
                <a:moveTo>
                  <a:pt x="0" y="41147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7363845" y="2165603"/>
            <a:ext cx="27940" cy="26034"/>
          </a:xfrm>
          <a:custGeom>
            <a:avLst/>
            <a:gdLst/>
            <a:ahLst/>
            <a:cxnLst/>
            <a:rect l="l" t="t" r="r" b="b"/>
            <a:pathLst>
              <a:path w="27940" h="26035">
                <a:moveTo>
                  <a:pt x="27431" y="13715"/>
                </a:moveTo>
                <a:lnTo>
                  <a:pt x="24383" y="6095"/>
                </a:lnTo>
                <a:lnTo>
                  <a:pt x="19811" y="1523"/>
                </a:lnTo>
                <a:lnTo>
                  <a:pt x="13715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3715"/>
                </a:lnTo>
                <a:lnTo>
                  <a:pt x="1523" y="19811"/>
                </a:lnTo>
                <a:lnTo>
                  <a:pt x="6095" y="24383"/>
                </a:lnTo>
                <a:lnTo>
                  <a:pt x="13715" y="25907"/>
                </a:lnTo>
                <a:lnTo>
                  <a:pt x="19811" y="24383"/>
                </a:lnTo>
                <a:lnTo>
                  <a:pt x="24383" y="19811"/>
                </a:lnTo>
                <a:lnTo>
                  <a:pt x="27431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7421757" y="2157983"/>
            <a:ext cx="10795" cy="41275"/>
          </a:xfrm>
          <a:custGeom>
            <a:avLst/>
            <a:gdLst/>
            <a:ahLst/>
            <a:cxnLst/>
            <a:rect l="l" t="t" r="r" b="b"/>
            <a:pathLst>
              <a:path w="10795" h="41275">
                <a:moveTo>
                  <a:pt x="0" y="41147"/>
                </a:moveTo>
                <a:lnTo>
                  <a:pt x="0" y="0"/>
                </a:ln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7432426" y="2157983"/>
            <a:ext cx="12700" cy="22860"/>
          </a:xfrm>
          <a:custGeom>
            <a:avLst/>
            <a:gdLst/>
            <a:ahLst/>
            <a:cxnLst/>
            <a:rect l="l" t="t" r="r" b="b"/>
            <a:pathLst>
              <a:path w="12700" h="22860">
                <a:moveTo>
                  <a:pt x="0" y="22859"/>
                </a:moveTo>
                <a:lnTo>
                  <a:pt x="6095" y="21335"/>
                </a:lnTo>
                <a:lnTo>
                  <a:pt x="10667" y="16763"/>
                </a:lnTo>
                <a:lnTo>
                  <a:pt x="12191" y="12191"/>
                </a:lnTo>
                <a:lnTo>
                  <a:pt x="10667" y="6095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7421757" y="218084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10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7435474" y="2180844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0"/>
                </a:moveTo>
                <a:lnTo>
                  <a:pt x="9143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7458333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1676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7458333" y="2157983"/>
            <a:ext cx="21590" cy="12700"/>
          </a:xfrm>
          <a:custGeom>
            <a:avLst/>
            <a:gdLst/>
            <a:ahLst/>
            <a:cxnLst/>
            <a:rect l="l" t="t" r="r" b="b"/>
            <a:pathLst>
              <a:path w="21590" h="12700">
                <a:moveTo>
                  <a:pt x="21335" y="12191"/>
                </a:moveTo>
                <a:lnTo>
                  <a:pt x="19811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4571" y="1523"/>
                </a:lnTo>
                <a:lnTo>
                  <a:pt x="0" y="6095"/>
                </a:lnTo>
                <a:lnTo>
                  <a:pt x="0" y="121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7479669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7458333" y="2186939"/>
            <a:ext cx="21590" cy="12700"/>
          </a:xfrm>
          <a:custGeom>
            <a:avLst/>
            <a:gdLst/>
            <a:ahLst/>
            <a:cxnLst/>
            <a:rect l="l" t="t" r="r" b="b"/>
            <a:pathLst>
              <a:path w="21590" h="12700">
                <a:moveTo>
                  <a:pt x="0" y="0"/>
                </a:moveTo>
                <a:lnTo>
                  <a:pt x="0" y="6095"/>
                </a:lnTo>
                <a:lnTo>
                  <a:pt x="4571" y="10667"/>
                </a:lnTo>
                <a:lnTo>
                  <a:pt x="10667" y="12191"/>
                </a:lnTo>
                <a:lnTo>
                  <a:pt x="16763" y="10667"/>
                </a:lnTo>
                <a:lnTo>
                  <a:pt x="19811" y="6095"/>
                </a:lnTo>
                <a:lnTo>
                  <a:pt x="213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7493386" y="2157983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22859" y="0"/>
                </a:lnTo>
                <a:lnTo>
                  <a:pt x="0" y="41147"/>
                </a:lnTo>
                <a:lnTo>
                  <a:pt x="22859" y="411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7540629" y="215798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7528438" y="2157983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7565014" y="215798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7565014" y="2176272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7598541" y="2141219"/>
            <a:ext cx="13970" cy="6350"/>
          </a:xfrm>
          <a:custGeom>
            <a:avLst/>
            <a:gdLst/>
            <a:ahLst/>
            <a:cxnLst/>
            <a:rect l="l" t="t" r="r" b="b"/>
            <a:pathLst>
              <a:path w="13970" h="6350">
                <a:moveTo>
                  <a:pt x="0" y="0"/>
                </a:moveTo>
                <a:lnTo>
                  <a:pt x="6095" y="6095"/>
                </a:ln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7606162" y="219913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7595493" y="218846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0667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7595493" y="2168651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7595493" y="21579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10667" y="0"/>
                </a:moveTo>
                <a:lnTo>
                  <a:pt x="6095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7606162" y="215798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7627497" y="2157983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41147"/>
                </a:moveTo>
                <a:lnTo>
                  <a:pt x="0" y="0"/>
                </a:lnTo>
                <a:lnTo>
                  <a:pt x="22859" y="41147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7662550" y="215798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7662550" y="2176272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7668645" y="214121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95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7712841" y="215798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7712841" y="2157983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22859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7720462" y="2173223"/>
            <a:ext cx="15240" cy="26034"/>
          </a:xfrm>
          <a:custGeom>
            <a:avLst/>
            <a:gdLst/>
            <a:ahLst/>
            <a:cxnLst/>
            <a:rect l="l" t="t" r="r" b="b"/>
            <a:pathLst>
              <a:path w="15240" h="26035">
                <a:moveTo>
                  <a:pt x="0" y="0"/>
                </a:moveTo>
                <a:lnTo>
                  <a:pt x="15239" y="259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7747893" y="2157983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59" h="41275">
                <a:moveTo>
                  <a:pt x="0" y="0"/>
                </a:moveTo>
                <a:lnTo>
                  <a:pt x="0" y="28955"/>
                </a:lnTo>
                <a:lnTo>
                  <a:pt x="3047" y="35051"/>
                </a:lnTo>
                <a:lnTo>
                  <a:pt x="6095" y="39623"/>
                </a:lnTo>
                <a:lnTo>
                  <a:pt x="12191" y="41147"/>
                </a:lnTo>
                <a:lnTo>
                  <a:pt x="16763" y="39623"/>
                </a:lnTo>
                <a:lnTo>
                  <a:pt x="21335" y="35051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7784469" y="215798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0" y="0"/>
                </a:moveTo>
                <a:lnTo>
                  <a:pt x="0" y="41147"/>
                </a:lnTo>
                <a:lnTo>
                  <a:pt x="18287" y="411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7816474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1676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7816474" y="2157983"/>
            <a:ext cx="21590" cy="12700"/>
          </a:xfrm>
          <a:custGeom>
            <a:avLst/>
            <a:gdLst/>
            <a:ahLst/>
            <a:cxnLst/>
            <a:rect l="l" t="t" r="r" b="b"/>
            <a:pathLst>
              <a:path w="21590" h="12700">
                <a:moveTo>
                  <a:pt x="21335" y="12191"/>
                </a:moveTo>
                <a:lnTo>
                  <a:pt x="19811" y="6095"/>
                </a:lnTo>
                <a:lnTo>
                  <a:pt x="15239" y="1523"/>
                </a:lnTo>
                <a:lnTo>
                  <a:pt x="10667" y="0"/>
                </a:lnTo>
                <a:lnTo>
                  <a:pt x="4571" y="1523"/>
                </a:lnTo>
                <a:lnTo>
                  <a:pt x="1523" y="6095"/>
                </a:lnTo>
                <a:lnTo>
                  <a:pt x="0" y="121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7837809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7816474" y="2186939"/>
            <a:ext cx="21590" cy="12700"/>
          </a:xfrm>
          <a:custGeom>
            <a:avLst/>
            <a:gdLst/>
            <a:ahLst/>
            <a:cxnLst/>
            <a:rect l="l" t="t" r="r" b="b"/>
            <a:pathLst>
              <a:path w="21590" h="12700">
                <a:moveTo>
                  <a:pt x="0" y="0"/>
                </a:moveTo>
                <a:lnTo>
                  <a:pt x="1523" y="6095"/>
                </a:lnTo>
                <a:lnTo>
                  <a:pt x="4571" y="10667"/>
                </a:lnTo>
                <a:lnTo>
                  <a:pt x="10667" y="12191"/>
                </a:lnTo>
                <a:lnTo>
                  <a:pt x="15239" y="10667"/>
                </a:lnTo>
                <a:lnTo>
                  <a:pt x="19811" y="6095"/>
                </a:lnTo>
                <a:lnTo>
                  <a:pt x="213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7851526" y="2157983"/>
            <a:ext cx="27940" cy="41275"/>
          </a:xfrm>
          <a:custGeom>
            <a:avLst/>
            <a:gdLst/>
            <a:ahLst/>
            <a:cxnLst/>
            <a:rect l="l" t="t" r="r" b="b"/>
            <a:pathLst>
              <a:path w="27940" h="41275">
                <a:moveTo>
                  <a:pt x="0" y="0"/>
                </a:moveTo>
                <a:lnTo>
                  <a:pt x="13715" y="41147"/>
                </a:ln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7891150" y="215798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18287" y="41147"/>
                </a:moveTo>
                <a:lnTo>
                  <a:pt x="0" y="41147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7891150" y="2176272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7895721" y="2141219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95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7941441" y="2157983"/>
            <a:ext cx="10795" cy="41275"/>
          </a:xfrm>
          <a:custGeom>
            <a:avLst/>
            <a:gdLst/>
            <a:ahLst/>
            <a:cxnLst/>
            <a:rect l="l" t="t" r="r" b="b"/>
            <a:pathLst>
              <a:path w="10795" h="41275">
                <a:moveTo>
                  <a:pt x="0" y="41147"/>
                </a:moveTo>
                <a:lnTo>
                  <a:pt x="0" y="0"/>
                </a:ln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7952109" y="2157983"/>
            <a:ext cx="12700" cy="22860"/>
          </a:xfrm>
          <a:custGeom>
            <a:avLst/>
            <a:gdLst/>
            <a:ahLst/>
            <a:cxnLst/>
            <a:rect l="l" t="t" r="r" b="b"/>
            <a:pathLst>
              <a:path w="12700" h="22860">
                <a:moveTo>
                  <a:pt x="0" y="22859"/>
                </a:moveTo>
                <a:lnTo>
                  <a:pt x="6095" y="21335"/>
                </a:lnTo>
                <a:lnTo>
                  <a:pt x="10667" y="16763"/>
                </a:lnTo>
                <a:lnTo>
                  <a:pt x="12191" y="12191"/>
                </a:lnTo>
                <a:lnTo>
                  <a:pt x="10667" y="6095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7941441" y="2180844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10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7976493" y="2157983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5" h="41275">
                <a:moveTo>
                  <a:pt x="0" y="0"/>
                </a:moveTo>
                <a:lnTo>
                  <a:pt x="0" y="41147"/>
                </a:lnTo>
                <a:lnTo>
                  <a:pt x="18287" y="411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8008497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1676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8008497" y="2157983"/>
            <a:ext cx="22860" cy="12700"/>
          </a:xfrm>
          <a:custGeom>
            <a:avLst/>
            <a:gdLst/>
            <a:ahLst/>
            <a:cxnLst/>
            <a:rect l="l" t="t" r="r" b="b"/>
            <a:pathLst>
              <a:path w="22859" h="12700">
                <a:moveTo>
                  <a:pt x="22859" y="12191"/>
                </a:moveTo>
                <a:lnTo>
                  <a:pt x="21335" y="6095"/>
                </a:lnTo>
                <a:lnTo>
                  <a:pt x="16763" y="1523"/>
                </a:lnTo>
                <a:lnTo>
                  <a:pt x="10667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21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8031357" y="2170175"/>
            <a:ext cx="0" cy="17145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8008497" y="2186939"/>
            <a:ext cx="22860" cy="12700"/>
          </a:xfrm>
          <a:custGeom>
            <a:avLst/>
            <a:gdLst/>
            <a:ahLst/>
            <a:cxnLst/>
            <a:rect l="l" t="t" r="r" b="b"/>
            <a:pathLst>
              <a:path w="22859" h="12700">
                <a:moveTo>
                  <a:pt x="0" y="0"/>
                </a:moveTo>
                <a:lnTo>
                  <a:pt x="1523" y="6095"/>
                </a:lnTo>
                <a:lnTo>
                  <a:pt x="6095" y="10667"/>
                </a:lnTo>
                <a:lnTo>
                  <a:pt x="10667" y="12191"/>
                </a:lnTo>
                <a:lnTo>
                  <a:pt x="16763" y="10667"/>
                </a:lnTo>
                <a:lnTo>
                  <a:pt x="21335" y="6095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8054217" y="219913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8043550" y="218846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0667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8043550" y="2168651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8043550" y="21579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10667" y="0"/>
                </a:moveTo>
                <a:lnTo>
                  <a:pt x="6095" y="1523"/>
                </a:lnTo>
                <a:lnTo>
                  <a:pt x="1523" y="6095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8054217" y="2157983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8075553" y="215798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4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8075553" y="2176272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8098414" y="2157983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8110605" y="2157983"/>
            <a:ext cx="27940" cy="21590"/>
          </a:xfrm>
          <a:custGeom>
            <a:avLst/>
            <a:gdLst/>
            <a:ahLst/>
            <a:cxnLst/>
            <a:rect l="l" t="t" r="r" b="b"/>
            <a:pathLst>
              <a:path w="27940" h="21589">
                <a:moveTo>
                  <a:pt x="0" y="0"/>
                </a:moveTo>
                <a:lnTo>
                  <a:pt x="13715" y="21335"/>
                </a:ln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8124321" y="2179319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0"/>
                </a:moveTo>
                <a:lnTo>
                  <a:pt x="0" y="198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8258433" y="1920239"/>
            <a:ext cx="20320" cy="27940"/>
          </a:xfrm>
          <a:custGeom>
            <a:avLst/>
            <a:gdLst/>
            <a:ahLst/>
            <a:cxnLst/>
            <a:rect l="l" t="t" r="r" b="b"/>
            <a:pathLst>
              <a:path w="20320" h="27939">
                <a:moveTo>
                  <a:pt x="0" y="27431"/>
                </a:moveTo>
                <a:lnTo>
                  <a:pt x="0" y="0"/>
                </a:lnTo>
                <a:lnTo>
                  <a:pt x="198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8278245" y="1920239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7619" y="9143"/>
                </a:moveTo>
                <a:lnTo>
                  <a:pt x="4571" y="304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8285865" y="1929383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8272150" y="1920239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8258433" y="2046732"/>
            <a:ext cx="18415" cy="26034"/>
          </a:xfrm>
          <a:custGeom>
            <a:avLst/>
            <a:gdLst/>
            <a:ahLst/>
            <a:cxnLst/>
            <a:rect l="l" t="t" r="r" b="b"/>
            <a:pathLst>
              <a:path w="18415" h="26035">
                <a:moveTo>
                  <a:pt x="0" y="0"/>
                </a:moveTo>
                <a:lnTo>
                  <a:pt x="18287" y="0"/>
                </a:lnTo>
                <a:lnTo>
                  <a:pt x="0" y="25907"/>
                </a:lnTo>
                <a:lnTo>
                  <a:pt x="18287" y="259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8266053" y="2157983"/>
            <a:ext cx="10795" cy="41275"/>
          </a:xfrm>
          <a:custGeom>
            <a:avLst/>
            <a:gdLst/>
            <a:ahLst/>
            <a:cxnLst/>
            <a:rect l="l" t="t" r="r" b="b"/>
            <a:pathLst>
              <a:path w="10795" h="41275">
                <a:moveTo>
                  <a:pt x="10667" y="0"/>
                </a:moveTo>
                <a:lnTo>
                  <a:pt x="10667" y="41147"/>
                </a:lnTo>
                <a:lnTo>
                  <a:pt x="0" y="411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8258433" y="2189988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0"/>
                </a:moveTo>
                <a:lnTo>
                  <a:pt x="3047" y="6095"/>
                </a:lnTo>
                <a:lnTo>
                  <a:pt x="7619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8258433" y="2179319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0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8258433" y="21717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19" y="0"/>
                </a:moveTo>
                <a:lnTo>
                  <a:pt x="3047" y="1523"/>
                </a:ln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8266053" y="2171700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8291962" y="2171700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8299581" y="2171700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19">
                <a:moveTo>
                  <a:pt x="9143" y="7619"/>
                </a:move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8296533" y="2179319"/>
            <a:ext cx="12700" cy="20320"/>
          </a:xfrm>
          <a:custGeom>
            <a:avLst/>
            <a:gdLst/>
            <a:ahLst/>
            <a:cxnLst/>
            <a:rect l="l" t="t" r="r" b="b"/>
            <a:pathLst>
              <a:path w="12700" h="20319">
                <a:moveTo>
                  <a:pt x="12191" y="0"/>
                </a:moveTo>
                <a:lnTo>
                  <a:pt x="12191" y="19811"/>
                </a:lnTo>
                <a:lnTo>
                  <a:pt x="0" y="198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8290438" y="2185416"/>
            <a:ext cx="6350" cy="13970"/>
          </a:xfrm>
          <a:custGeom>
            <a:avLst/>
            <a:gdLst/>
            <a:ahLst/>
            <a:cxnLst/>
            <a:rect l="l" t="t" r="r" b="b"/>
            <a:pathLst>
              <a:path w="6350" h="13969">
                <a:moveTo>
                  <a:pt x="6095" y="0"/>
                </a:moveTo>
                <a:lnTo>
                  <a:pt x="1523" y="1523"/>
                </a:lnTo>
                <a:lnTo>
                  <a:pt x="0" y="6095"/>
                </a:lnTo>
                <a:lnTo>
                  <a:pt x="1523" y="10667"/>
                </a:lnTo>
                <a:lnTo>
                  <a:pt x="6095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8296533" y="2185416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8266053" y="2284475"/>
            <a:ext cx="10795" cy="40005"/>
          </a:xfrm>
          <a:custGeom>
            <a:avLst/>
            <a:gdLst/>
            <a:ahLst/>
            <a:cxnLst/>
            <a:rect l="l" t="t" r="r" b="b"/>
            <a:pathLst>
              <a:path w="10795" h="40005">
                <a:moveTo>
                  <a:pt x="10667" y="0"/>
                </a:moveTo>
                <a:lnTo>
                  <a:pt x="10667" y="39623"/>
                </a:lnTo>
                <a:lnTo>
                  <a:pt x="0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8258433" y="23164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3047" y="4571"/>
                </a:lnTo>
                <a:lnTo>
                  <a:pt x="7619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8258433" y="2305811"/>
            <a:ext cx="0" cy="10795"/>
          </a:xfrm>
          <a:custGeom>
            <a:avLst/>
            <a:gdLst/>
            <a:ahLst/>
            <a:cxnLst/>
            <a:rect l="l" t="t" r="r" b="b"/>
            <a:pathLst>
              <a:path h="10794">
                <a:moveTo>
                  <a:pt x="0" y="10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8258433" y="2296667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7619" y="0"/>
                </a:moveTo>
                <a:lnTo>
                  <a:pt x="3047" y="3047"/>
                </a:lnTo>
                <a:lnTo>
                  <a:pt x="0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8266053" y="2296667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8295009" y="2292095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00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8295009" y="2284475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19">
                <a:moveTo>
                  <a:pt x="9143" y="0"/>
                </a:moveTo>
                <a:lnTo>
                  <a:pt x="4571" y="0"/>
                </a:lnTo>
                <a:lnTo>
                  <a:pt x="0" y="3047"/>
                </a:ln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8290438" y="229666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7369941" y="2284475"/>
            <a:ext cx="13970" cy="40005"/>
          </a:xfrm>
          <a:custGeom>
            <a:avLst/>
            <a:gdLst/>
            <a:ahLst/>
            <a:cxnLst/>
            <a:rect l="l" t="t" r="r" b="b"/>
            <a:pathLst>
              <a:path w="13970" h="40005">
                <a:moveTo>
                  <a:pt x="0" y="39623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7363845" y="2290572"/>
            <a:ext cx="27940" cy="26034"/>
          </a:xfrm>
          <a:custGeom>
            <a:avLst/>
            <a:gdLst/>
            <a:ahLst/>
            <a:cxnLst/>
            <a:rect l="l" t="t" r="r" b="b"/>
            <a:pathLst>
              <a:path w="27940" h="26035">
                <a:moveTo>
                  <a:pt x="27431" y="13715"/>
                </a:moveTo>
                <a:lnTo>
                  <a:pt x="24383" y="6095"/>
                </a:lnTo>
                <a:lnTo>
                  <a:pt x="19811" y="1523"/>
                </a:lnTo>
                <a:lnTo>
                  <a:pt x="13715" y="0"/>
                </a:lnTo>
                <a:lnTo>
                  <a:pt x="6095" y="1523"/>
                </a:lnTo>
                <a:lnTo>
                  <a:pt x="1523" y="6095"/>
                </a:lnTo>
                <a:lnTo>
                  <a:pt x="0" y="13715"/>
                </a:lnTo>
                <a:lnTo>
                  <a:pt x="1523" y="19811"/>
                </a:lnTo>
                <a:lnTo>
                  <a:pt x="6095" y="24383"/>
                </a:lnTo>
                <a:lnTo>
                  <a:pt x="13715" y="25907"/>
                </a:lnTo>
                <a:lnTo>
                  <a:pt x="19811" y="24383"/>
                </a:lnTo>
                <a:lnTo>
                  <a:pt x="24383" y="19811"/>
                </a:lnTo>
                <a:lnTo>
                  <a:pt x="27431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7421757" y="2284475"/>
            <a:ext cx="10795" cy="40005"/>
          </a:xfrm>
          <a:custGeom>
            <a:avLst/>
            <a:gdLst/>
            <a:ahLst/>
            <a:cxnLst/>
            <a:rect l="l" t="t" r="r" b="b"/>
            <a:pathLst>
              <a:path w="10795" h="40005">
                <a:moveTo>
                  <a:pt x="0" y="39623"/>
                </a:moveTo>
                <a:lnTo>
                  <a:pt x="0" y="0"/>
                </a:lnTo>
                <a:lnTo>
                  <a:pt x="10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7432426" y="2284475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0" y="21335"/>
                </a:moveTo>
                <a:lnTo>
                  <a:pt x="6095" y="19811"/>
                </a:lnTo>
                <a:lnTo>
                  <a:pt x="10667" y="15239"/>
                </a:lnTo>
                <a:lnTo>
                  <a:pt x="12191" y="10667"/>
                </a:lnTo>
                <a:lnTo>
                  <a:pt x="10667" y="4571"/>
                </a:lnTo>
                <a:lnTo>
                  <a:pt x="6095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7421757" y="2305811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10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7458333" y="2284475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4" h="40005">
                <a:moveTo>
                  <a:pt x="0" y="39623"/>
                </a:moveTo>
                <a:lnTo>
                  <a:pt x="12191" y="0"/>
                </a:lnTo>
                <a:lnTo>
                  <a:pt x="25907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7461381" y="2313431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198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7508626" y="2284475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7497957" y="2284475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7533009" y="2284475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5">
                <a:moveTo>
                  <a:pt x="0" y="39623"/>
                </a:moveTo>
                <a:lnTo>
                  <a:pt x="0" y="0"/>
                </a:lnTo>
                <a:lnTo>
                  <a:pt x="22859" y="39623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7574157" y="2284475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7569586" y="2266188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95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7609209" y="2284475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7609209" y="2284475"/>
            <a:ext cx="22860" cy="24765"/>
          </a:xfrm>
          <a:custGeom>
            <a:avLst/>
            <a:gdLst/>
            <a:ahLst/>
            <a:cxnLst/>
            <a:rect l="l" t="t" r="r" b="b"/>
            <a:pathLst>
              <a:path w="22859" h="24764">
                <a:moveTo>
                  <a:pt x="22859" y="0"/>
                </a:moveTo>
                <a:lnTo>
                  <a:pt x="0" y="243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7618353" y="2298191"/>
            <a:ext cx="13970" cy="26034"/>
          </a:xfrm>
          <a:custGeom>
            <a:avLst/>
            <a:gdLst/>
            <a:ahLst/>
            <a:cxnLst/>
            <a:rect l="l" t="t" r="r" b="b"/>
            <a:pathLst>
              <a:path w="13970" h="26035">
                <a:moveTo>
                  <a:pt x="0" y="0"/>
                </a:moveTo>
                <a:lnTo>
                  <a:pt x="13715" y="259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7645786" y="2284475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59" h="40005">
                <a:moveTo>
                  <a:pt x="0" y="0"/>
                </a:moveTo>
                <a:lnTo>
                  <a:pt x="0" y="28955"/>
                </a:lnTo>
                <a:lnTo>
                  <a:pt x="1523" y="33527"/>
                </a:lnTo>
                <a:lnTo>
                  <a:pt x="6095" y="38099"/>
                </a:lnTo>
                <a:lnTo>
                  <a:pt x="10667" y="39623"/>
                </a:lnTo>
                <a:lnTo>
                  <a:pt x="16763" y="38099"/>
                </a:lnTo>
                <a:lnTo>
                  <a:pt x="21335" y="33527"/>
                </a:lnTo>
                <a:lnTo>
                  <a:pt x="22859" y="28955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7680838" y="228447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0" y="0"/>
                </a:moveTo>
                <a:lnTo>
                  <a:pt x="0" y="39623"/>
                </a:lnTo>
                <a:lnTo>
                  <a:pt x="18287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7712841" y="2295144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7712841" y="2284475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22859" y="10667"/>
                </a:moveTo>
                <a:lnTo>
                  <a:pt x="21335" y="4571"/>
                </a:lnTo>
                <a:lnTo>
                  <a:pt x="16763" y="1523"/>
                </a:lnTo>
                <a:lnTo>
                  <a:pt x="10667" y="0"/>
                </a:lnTo>
                <a:lnTo>
                  <a:pt x="6095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7735702" y="2295144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7712841" y="2313431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0667" y="10667"/>
                </a:lnTo>
                <a:lnTo>
                  <a:pt x="16763" y="9143"/>
                </a:lnTo>
                <a:lnTo>
                  <a:pt x="21335" y="4571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7747893" y="2284475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40" h="40005">
                <a:moveTo>
                  <a:pt x="0" y="0"/>
                </a:moveTo>
                <a:lnTo>
                  <a:pt x="13715" y="39623"/>
                </a:ln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7789041" y="228447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18287" y="39623"/>
                </a:moveTo>
                <a:lnTo>
                  <a:pt x="0" y="39623"/>
                </a:lnTo>
                <a:lnTo>
                  <a:pt x="0" y="0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7789041" y="2301239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7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7793614" y="2266188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0" y="6095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7837809" y="2284475"/>
            <a:ext cx="12700" cy="40005"/>
          </a:xfrm>
          <a:custGeom>
            <a:avLst/>
            <a:gdLst/>
            <a:ahLst/>
            <a:cxnLst/>
            <a:rect l="l" t="t" r="r" b="b"/>
            <a:pathLst>
              <a:path w="12700" h="40005">
                <a:moveTo>
                  <a:pt x="0" y="39623"/>
                </a:moveTo>
                <a:lnTo>
                  <a:pt x="0" y="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7850002" y="2284475"/>
            <a:ext cx="10795" cy="21590"/>
          </a:xfrm>
          <a:custGeom>
            <a:avLst/>
            <a:gdLst/>
            <a:ahLst/>
            <a:cxnLst/>
            <a:rect l="l" t="t" r="r" b="b"/>
            <a:pathLst>
              <a:path w="10795" h="21589">
                <a:moveTo>
                  <a:pt x="0" y="21335"/>
                </a:moveTo>
                <a:lnTo>
                  <a:pt x="4571" y="19811"/>
                </a:lnTo>
                <a:lnTo>
                  <a:pt x="9143" y="15239"/>
                </a:lnTo>
                <a:lnTo>
                  <a:pt x="10667" y="10667"/>
                </a:lnTo>
                <a:lnTo>
                  <a:pt x="9143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7837809" y="230581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9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7874386" y="2284475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5" h="40005">
                <a:moveTo>
                  <a:pt x="0" y="0"/>
                </a:moveTo>
                <a:lnTo>
                  <a:pt x="0" y="39623"/>
                </a:lnTo>
                <a:lnTo>
                  <a:pt x="16763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7904865" y="2295144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182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7904865" y="2284475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22859" y="10667"/>
                </a:moveTo>
                <a:lnTo>
                  <a:pt x="21335" y="4571"/>
                </a:lnTo>
                <a:lnTo>
                  <a:pt x="16763" y="1523"/>
                </a:lnTo>
                <a:lnTo>
                  <a:pt x="12191" y="0"/>
                </a:lnTo>
                <a:lnTo>
                  <a:pt x="6095" y="1523"/>
                </a:lnTo>
                <a:lnTo>
                  <a:pt x="1523" y="4571"/>
                </a:lnTo>
                <a:lnTo>
                  <a:pt x="0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7927726" y="2295144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7904865" y="2313431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4">
                <a:moveTo>
                  <a:pt x="0" y="0"/>
                </a:moveTo>
                <a:lnTo>
                  <a:pt x="1523" y="4571"/>
                </a:lnTo>
                <a:lnTo>
                  <a:pt x="6095" y="9143"/>
                </a:lnTo>
                <a:lnTo>
                  <a:pt x="12191" y="10667"/>
                </a:lnTo>
                <a:lnTo>
                  <a:pt x="16763" y="9143"/>
                </a:lnTo>
                <a:lnTo>
                  <a:pt x="21335" y="4571"/>
                </a:ln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7950586" y="2324100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61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7941441" y="2313431"/>
            <a:ext cx="9525" cy="10795"/>
          </a:xfrm>
          <a:custGeom>
            <a:avLst/>
            <a:gdLst/>
            <a:ahLst/>
            <a:cxnLst/>
            <a:rect l="l" t="t" r="r" b="b"/>
            <a:pathLst>
              <a:path w="9525" h="10794">
                <a:moveTo>
                  <a:pt x="0" y="0"/>
                </a:moveTo>
                <a:lnTo>
                  <a:pt x="1523" y="6095"/>
                </a:lnTo>
                <a:lnTo>
                  <a:pt x="4571" y="9143"/>
                </a:lnTo>
                <a:lnTo>
                  <a:pt x="9143" y="10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7941441" y="2293619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7941441" y="228447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0"/>
                </a:moveTo>
                <a:lnTo>
                  <a:pt x="4571" y="0"/>
                </a:lnTo>
                <a:lnTo>
                  <a:pt x="1523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7950586" y="228447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7971921" y="2284475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396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7971921" y="2301239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7994781" y="2284475"/>
            <a:ext cx="0" cy="40005"/>
          </a:xfrm>
          <a:custGeom>
            <a:avLst/>
            <a:gdLst/>
            <a:ahLst/>
            <a:cxnLst/>
            <a:rect l="l" t="t" r="r" b="b"/>
            <a:pathLst>
              <a:path h="40005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8008497" y="2284475"/>
            <a:ext cx="26034" cy="20320"/>
          </a:xfrm>
          <a:custGeom>
            <a:avLst/>
            <a:gdLst/>
            <a:ahLst/>
            <a:cxnLst/>
            <a:rect l="l" t="t" r="r" b="b"/>
            <a:pathLst>
              <a:path w="26034" h="20319">
                <a:moveTo>
                  <a:pt x="0" y="0"/>
                </a:moveTo>
                <a:lnTo>
                  <a:pt x="13715" y="19811"/>
                </a:lnTo>
                <a:lnTo>
                  <a:pt x="259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8022214" y="2304288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0"/>
                </a:moveTo>
                <a:lnTo>
                  <a:pt x="0" y="198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98" name="object 898"/>
          <p:cNvGraphicFramePr>
            <a:graphicFrameLocks noGrp="1"/>
          </p:cNvGraphicFramePr>
          <p:nvPr/>
        </p:nvGraphicFramePr>
        <p:xfrm>
          <a:off x="7320412" y="1864613"/>
          <a:ext cx="1396364" cy="499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0000"/>
                      </a:solidFill>
                      <a:prstDash val="solid"/>
                    </a:lnL>
                    <a:lnR w="31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99" name="object 899"/>
          <p:cNvSpPr/>
          <p:nvPr/>
        </p:nvSpPr>
        <p:spPr>
          <a:xfrm>
            <a:off x="8401690" y="1908047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143" y="0"/>
                </a:moveTo>
                <a:lnTo>
                  <a:pt x="3047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8410833" y="1908047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7619" y="13715"/>
                </a:move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8401690" y="1921763"/>
            <a:ext cx="18415" cy="26034"/>
          </a:xfrm>
          <a:custGeom>
            <a:avLst/>
            <a:gdLst/>
            <a:ahLst/>
            <a:cxnLst/>
            <a:rect l="l" t="t" r="r" b="b"/>
            <a:pathLst>
              <a:path w="18415" h="26035">
                <a:moveTo>
                  <a:pt x="16763" y="0"/>
                </a:moveTo>
                <a:lnTo>
                  <a:pt x="0" y="25907"/>
                </a:lnTo>
                <a:lnTo>
                  <a:pt x="18287" y="259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8433693" y="1947672"/>
            <a:ext cx="1905" cy="9525"/>
          </a:xfrm>
          <a:custGeom>
            <a:avLst/>
            <a:gdLst/>
            <a:ahLst/>
            <a:cxnLst/>
            <a:rect l="l" t="t" r="r" b="b"/>
            <a:pathLst>
              <a:path w="1904" h="9525">
                <a:moveTo>
                  <a:pt x="0" y="9143"/>
                </a:moveTo>
                <a:lnTo>
                  <a:pt x="15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8448933" y="1908047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0" y="39623"/>
                </a:moveTo>
                <a:lnTo>
                  <a:pt x="9143" y="39623"/>
                </a:lnTo>
                <a:lnTo>
                  <a:pt x="13715" y="38099"/>
                </a:lnTo>
                <a:lnTo>
                  <a:pt x="16763" y="35051"/>
                </a:lnTo>
                <a:lnTo>
                  <a:pt x="18287" y="30479"/>
                </a:lnTo>
                <a:lnTo>
                  <a:pt x="18287" y="25907"/>
                </a:lnTo>
                <a:lnTo>
                  <a:pt x="16763" y="21335"/>
                </a:lnTo>
                <a:lnTo>
                  <a:pt x="13715" y="18287"/>
                </a:lnTo>
                <a:lnTo>
                  <a:pt x="9143" y="16763"/>
                </a:lnTo>
                <a:lnTo>
                  <a:pt x="0" y="16763"/>
                </a:lnTo>
                <a:lnTo>
                  <a:pt x="0" y="0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8401690" y="203301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8410833" y="2033016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18287"/>
                </a:moveTo>
                <a:lnTo>
                  <a:pt x="4571" y="16763"/>
                </a:lnTo>
                <a:lnTo>
                  <a:pt x="7619" y="13715"/>
                </a:lnTo>
                <a:lnTo>
                  <a:pt x="9143" y="9143"/>
                </a:lnTo>
                <a:lnTo>
                  <a:pt x="7619" y="4571"/>
                </a:lnTo>
                <a:lnTo>
                  <a:pt x="4571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8406262" y="205130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45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8410833" y="205130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9143" y="9143"/>
                </a:moveTo>
                <a:lnTo>
                  <a:pt x="7619" y="4571"/>
                </a:lnTo>
                <a:lnTo>
                  <a:pt x="457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8419977" y="206044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761" y="1523"/>
                </a:moveTo>
                <a:lnTo>
                  <a:pt x="761" y="15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8410833" y="206349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3"/>
                </a:moveTo>
                <a:lnTo>
                  <a:pt x="4571" y="7619"/>
                </a:lnTo>
                <a:lnTo>
                  <a:pt x="7619" y="4571"/>
                </a:ln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8401690" y="2072639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91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8433693" y="2033016"/>
            <a:ext cx="9525" cy="6350"/>
          </a:xfrm>
          <a:custGeom>
            <a:avLst/>
            <a:gdLst/>
            <a:ahLst/>
            <a:cxnLst/>
            <a:rect l="l" t="t" r="r" b="b"/>
            <a:pathLst>
              <a:path w="9525" h="6350">
                <a:moveTo>
                  <a:pt x="9143" y="0"/>
                </a:moveTo>
                <a:lnTo>
                  <a:pt x="3047" y="1523"/>
                </a:ln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8442838" y="203301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7619" y="13715"/>
                </a:moveTo>
                <a:lnTo>
                  <a:pt x="9143" y="9143"/>
                </a:lnTo>
                <a:lnTo>
                  <a:pt x="7619" y="4571"/>
                </a:lnTo>
                <a:lnTo>
                  <a:pt x="3047" y="152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8433693" y="2046732"/>
            <a:ext cx="18415" cy="26034"/>
          </a:xfrm>
          <a:custGeom>
            <a:avLst/>
            <a:gdLst/>
            <a:ahLst/>
            <a:cxnLst/>
            <a:rect l="l" t="t" r="r" b="b"/>
            <a:pathLst>
              <a:path w="18415" h="26035">
                <a:moveTo>
                  <a:pt x="16763" y="0"/>
                </a:moveTo>
                <a:lnTo>
                  <a:pt x="0" y="25907"/>
                </a:lnTo>
                <a:lnTo>
                  <a:pt x="18287" y="259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8401690" y="215798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287" y="9143"/>
                </a:moveTo>
                <a:lnTo>
                  <a:pt x="16763" y="4571"/>
                </a:lnTo>
                <a:lnTo>
                  <a:pt x="13715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  <a:lnTo>
                  <a:pt x="1523" y="13715"/>
                </a:lnTo>
                <a:lnTo>
                  <a:pt x="4571" y="16763"/>
                </a:lnTo>
                <a:lnTo>
                  <a:pt x="9143" y="18287"/>
                </a:lnTo>
                <a:lnTo>
                  <a:pt x="13715" y="16763"/>
                </a:lnTo>
                <a:lnTo>
                  <a:pt x="16763" y="13715"/>
                </a:lnTo>
                <a:lnTo>
                  <a:pt x="18287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8401690" y="2176272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18287" y="9143"/>
                </a:moveTo>
                <a:lnTo>
                  <a:pt x="16763" y="4571"/>
                </a:lnTo>
                <a:lnTo>
                  <a:pt x="13715" y="1523"/>
                </a:lnTo>
                <a:lnTo>
                  <a:pt x="9143" y="0"/>
                </a:lnTo>
                <a:lnTo>
                  <a:pt x="4571" y="1523"/>
                </a:lnTo>
                <a:lnTo>
                  <a:pt x="1523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8419977" y="2185416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8401690" y="2189988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5" h="9525">
                <a:moveTo>
                  <a:pt x="0" y="0"/>
                </a:moveTo>
                <a:lnTo>
                  <a:pt x="1523" y="4571"/>
                </a:lnTo>
                <a:lnTo>
                  <a:pt x="4571" y="7619"/>
                </a:lnTo>
                <a:lnTo>
                  <a:pt x="9143" y="9143"/>
                </a:lnTo>
                <a:lnTo>
                  <a:pt x="13715" y="7619"/>
                </a:lnTo>
                <a:lnTo>
                  <a:pt x="16763" y="4571"/>
                </a:ln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8401690" y="2185416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45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8433693" y="2161032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4571" y="0"/>
                </a:moveTo>
                <a:lnTo>
                  <a:pt x="0" y="10667"/>
                </a:lnTo>
                <a:lnTo>
                  <a:pt x="0" y="24383"/>
                </a:lnTo>
                <a:lnTo>
                  <a:pt x="4571" y="35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8438265" y="2157983"/>
            <a:ext cx="7620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7619" y="3047"/>
                </a:moveTo>
                <a:lnTo>
                  <a:pt x="4571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8445886" y="2161032"/>
            <a:ext cx="5080" cy="35560"/>
          </a:xfrm>
          <a:custGeom>
            <a:avLst/>
            <a:gdLst/>
            <a:ahLst/>
            <a:cxnLst/>
            <a:rect l="l" t="t" r="r" b="b"/>
            <a:pathLst>
              <a:path w="5079" h="35560">
                <a:moveTo>
                  <a:pt x="0" y="35051"/>
                </a:moveTo>
                <a:lnTo>
                  <a:pt x="4571" y="24383"/>
                </a:lnTo>
                <a:lnTo>
                  <a:pt x="4571" y="1066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8438265" y="2196083"/>
            <a:ext cx="7620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0" y="0"/>
                </a:moveTo>
                <a:lnTo>
                  <a:pt x="4571" y="3047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8401690" y="228447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9143" y="39623"/>
                </a:moveTo>
                <a:lnTo>
                  <a:pt x="18287" y="0"/>
                </a:lnTo>
                <a:lnTo>
                  <a:pt x="0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8433693" y="228447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12191" y="0"/>
                </a:moveTo>
                <a:lnTo>
                  <a:pt x="6095" y="3047"/>
                </a:lnTo>
                <a:lnTo>
                  <a:pt x="1523" y="9143"/>
                </a:lnTo>
                <a:lnTo>
                  <a:pt x="0" y="16763"/>
                </a:lnTo>
                <a:lnTo>
                  <a:pt x="0" y="30479"/>
                </a:lnTo>
                <a:lnTo>
                  <a:pt x="1523" y="35051"/>
                </a:lnTo>
                <a:lnTo>
                  <a:pt x="4571" y="38099"/>
                </a:lnTo>
                <a:lnTo>
                  <a:pt x="9143" y="39623"/>
                </a:lnTo>
                <a:lnTo>
                  <a:pt x="12191" y="38099"/>
                </a:lnTo>
                <a:lnTo>
                  <a:pt x="16763" y="35051"/>
                </a:lnTo>
                <a:lnTo>
                  <a:pt x="18287" y="30479"/>
                </a:lnTo>
                <a:lnTo>
                  <a:pt x="18287" y="25907"/>
                </a:lnTo>
                <a:lnTo>
                  <a:pt x="15239" y="19811"/>
                </a:lnTo>
                <a:lnTo>
                  <a:pt x="9143" y="16763"/>
                </a:lnTo>
                <a:lnTo>
                  <a:pt x="0" y="167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8464174" y="2324100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9143"/>
                </a:moveTo>
                <a:lnTo>
                  <a:pt x="30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8480938" y="2284475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6763" y="7619"/>
                </a:moveTo>
                <a:lnTo>
                  <a:pt x="16763" y="3047"/>
                </a:lnTo>
                <a:lnTo>
                  <a:pt x="12191" y="0"/>
                </a:lnTo>
                <a:lnTo>
                  <a:pt x="3047" y="0"/>
                </a:lnTo>
                <a:lnTo>
                  <a:pt x="0" y="3047"/>
                </a:lnTo>
                <a:lnTo>
                  <a:pt x="0" y="12191"/>
                </a:lnTo>
                <a:lnTo>
                  <a:pt x="3047" y="15239"/>
                </a:lnTo>
                <a:lnTo>
                  <a:pt x="7619" y="16763"/>
                </a:lnTo>
                <a:lnTo>
                  <a:pt x="12191" y="15239"/>
                </a:lnTo>
                <a:lnTo>
                  <a:pt x="16763" y="12191"/>
                </a:lnTo>
                <a:lnTo>
                  <a:pt x="16763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8480938" y="2301239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5" h="9525">
                <a:moveTo>
                  <a:pt x="16763" y="9143"/>
                </a:moveTo>
                <a:lnTo>
                  <a:pt x="16763" y="4571"/>
                </a:lnTo>
                <a:lnTo>
                  <a:pt x="12191" y="1523"/>
                </a:lnTo>
                <a:lnTo>
                  <a:pt x="7619" y="0"/>
                </a:lnTo>
                <a:lnTo>
                  <a:pt x="3047" y="1523"/>
                </a:lnTo>
                <a:lnTo>
                  <a:pt x="0" y="4571"/>
                </a:lnTo>
                <a:lnTo>
                  <a:pt x="0" y="91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8497702" y="23103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8480938" y="2314955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5" h="9525">
                <a:moveTo>
                  <a:pt x="0" y="0"/>
                </a:moveTo>
                <a:lnTo>
                  <a:pt x="0" y="4571"/>
                </a:lnTo>
                <a:lnTo>
                  <a:pt x="3047" y="7619"/>
                </a:lnTo>
                <a:lnTo>
                  <a:pt x="7619" y="9143"/>
                </a:lnTo>
                <a:lnTo>
                  <a:pt x="12191" y="7619"/>
                </a:lnTo>
                <a:lnTo>
                  <a:pt x="16763" y="4571"/>
                </a:lnTo>
                <a:lnTo>
                  <a:pt x="167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8480938" y="2310383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45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8511417" y="2284475"/>
            <a:ext cx="18415" cy="40005"/>
          </a:xfrm>
          <a:custGeom>
            <a:avLst/>
            <a:gdLst/>
            <a:ahLst/>
            <a:cxnLst/>
            <a:rect l="l" t="t" r="r" b="b"/>
            <a:pathLst>
              <a:path w="18415" h="40005">
                <a:moveTo>
                  <a:pt x="9143" y="39623"/>
                </a:moveTo>
                <a:lnTo>
                  <a:pt x="18287" y="0"/>
                </a:lnTo>
                <a:lnTo>
                  <a:pt x="0" y="0"/>
                </a:lnTo>
                <a:lnTo>
                  <a:pt x="0" y="30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8543421" y="2284475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5" h="40005">
                <a:moveTo>
                  <a:pt x="0" y="39623"/>
                </a:moveTo>
                <a:lnTo>
                  <a:pt x="7619" y="39623"/>
                </a:lnTo>
                <a:lnTo>
                  <a:pt x="13715" y="38099"/>
                </a:lnTo>
                <a:lnTo>
                  <a:pt x="16763" y="35051"/>
                </a:lnTo>
                <a:lnTo>
                  <a:pt x="16763" y="21335"/>
                </a:lnTo>
                <a:lnTo>
                  <a:pt x="13715" y="18287"/>
                </a:lnTo>
                <a:lnTo>
                  <a:pt x="7619" y="16763"/>
                </a:lnTo>
                <a:lnTo>
                  <a:pt x="0" y="16763"/>
                </a:lnTo>
                <a:lnTo>
                  <a:pt x="0" y="0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19672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3232CC"/>
                </a:solidFill>
                <a:latin typeface="Arial"/>
                <a:cs typeface="Arial"/>
              </a:rPr>
              <a:t>CAD ve</a:t>
            </a:r>
            <a:r>
              <a:rPr sz="1600" b="1" spc="-4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strojírenství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7093" y="1072387"/>
            <a:ext cx="3552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CAD </a:t>
            </a:r>
            <a:r>
              <a:rPr dirty="0">
                <a:latin typeface="Tahoma"/>
                <a:cs typeface="Tahoma"/>
              </a:rPr>
              <a:t>nižší </a:t>
            </a:r>
            <a:r>
              <a:rPr spc="-5" dirty="0">
                <a:latin typeface="Tahoma"/>
                <a:cs typeface="Tahoma"/>
              </a:rPr>
              <a:t>třídy </a:t>
            </a:r>
            <a:r>
              <a:rPr dirty="0">
                <a:solidFill>
                  <a:srgbClr val="000000"/>
                </a:solidFill>
                <a:latin typeface="Tahoma"/>
                <a:cs typeface="Tahoma"/>
              </a:rPr>
              <a:t>-</a:t>
            </a:r>
            <a:r>
              <a:rPr spc="-7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000000"/>
                </a:solidFill>
                <a:latin typeface="Tahoma"/>
                <a:cs typeface="Tahoma"/>
              </a:rPr>
              <a:t>DesignCAD</a:t>
            </a:r>
          </a:p>
        </p:txBody>
      </p:sp>
      <p:sp>
        <p:nvSpPr>
          <p:cNvPr id="4" name="object 4"/>
          <p:cNvSpPr/>
          <p:nvPr/>
        </p:nvSpPr>
        <p:spPr>
          <a:xfrm>
            <a:off x="1414888" y="1473707"/>
            <a:ext cx="7645957" cy="5419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19672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3232CC"/>
                </a:solidFill>
                <a:latin typeface="Arial"/>
                <a:cs typeface="Arial"/>
              </a:rPr>
              <a:t>CAD ve</a:t>
            </a:r>
            <a:r>
              <a:rPr sz="1600" b="1" spc="-4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strojírenství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7093" y="1072387"/>
            <a:ext cx="35941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CAD střední třídy </a:t>
            </a:r>
            <a:r>
              <a:rPr dirty="0">
                <a:solidFill>
                  <a:srgbClr val="000000"/>
                </a:solidFill>
                <a:latin typeface="Tahoma"/>
                <a:cs typeface="Tahoma"/>
              </a:rPr>
              <a:t>-</a:t>
            </a:r>
            <a:r>
              <a:rPr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000000"/>
                </a:solidFill>
                <a:latin typeface="Tahoma"/>
                <a:cs typeface="Tahoma"/>
              </a:rPr>
              <a:t>AutoCAD</a:t>
            </a:r>
          </a:p>
        </p:txBody>
      </p:sp>
      <p:sp>
        <p:nvSpPr>
          <p:cNvPr id="4" name="object 4"/>
          <p:cNvSpPr/>
          <p:nvPr/>
        </p:nvSpPr>
        <p:spPr>
          <a:xfrm>
            <a:off x="1600078" y="1473708"/>
            <a:ext cx="7488935" cy="5477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56335"/>
            <a:ext cx="19672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3232CC"/>
                </a:solidFill>
                <a:latin typeface="Arial"/>
                <a:cs typeface="Arial"/>
              </a:rPr>
              <a:t>CAD ve</a:t>
            </a:r>
            <a:r>
              <a:rPr sz="1600" b="1" spc="-40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strojírenství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7093" y="1072387"/>
            <a:ext cx="381190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CAD </a:t>
            </a:r>
            <a:r>
              <a:rPr dirty="0">
                <a:latin typeface="Tahoma"/>
                <a:cs typeface="Tahoma"/>
              </a:rPr>
              <a:t>vyšší </a:t>
            </a:r>
            <a:r>
              <a:rPr spc="-5" dirty="0">
                <a:latin typeface="Tahoma"/>
                <a:cs typeface="Tahoma"/>
              </a:rPr>
              <a:t>třídy </a:t>
            </a:r>
            <a:r>
              <a:rPr dirty="0">
                <a:solidFill>
                  <a:srgbClr val="000000"/>
                </a:solidFill>
                <a:latin typeface="Tahoma"/>
                <a:cs typeface="Tahoma"/>
              </a:rPr>
              <a:t>–</a:t>
            </a:r>
            <a:r>
              <a:rPr spc="-6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000000"/>
                </a:solidFill>
                <a:latin typeface="Tahoma"/>
                <a:cs typeface="Tahoma"/>
              </a:rPr>
              <a:t>ProEngineer</a:t>
            </a:r>
          </a:p>
        </p:txBody>
      </p:sp>
      <p:sp>
        <p:nvSpPr>
          <p:cNvPr id="4" name="object 4"/>
          <p:cNvSpPr/>
          <p:nvPr/>
        </p:nvSpPr>
        <p:spPr>
          <a:xfrm>
            <a:off x="1529974" y="1536192"/>
            <a:ext cx="7490459" cy="5640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2812" y="627379"/>
            <a:ext cx="32448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Základy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zobrazování </a:t>
            </a:r>
            <a:r>
              <a:rPr sz="1600" b="1" dirty="0">
                <a:solidFill>
                  <a:srgbClr val="3232CC"/>
                </a:solidFill>
                <a:latin typeface="Arial"/>
                <a:cs typeface="Arial"/>
              </a:rPr>
              <a:t>grafiky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v</a:t>
            </a:r>
            <a:r>
              <a:rPr sz="1600" b="1" spc="-65" dirty="0">
                <a:solidFill>
                  <a:srgbClr val="3232C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Arial"/>
                <a:cs typeface="Arial"/>
              </a:rPr>
              <a:t>PC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3837" y="1217167"/>
            <a:ext cx="2383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ahoma"/>
                <a:cs typeface="Tahoma"/>
              </a:rPr>
              <a:t>Počítačová</a:t>
            </a:r>
            <a:r>
              <a:rPr spc="-6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grafika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3837" y="1525015"/>
            <a:ext cx="3650615" cy="1245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vektorová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rastrová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Rastrová (bitmapová)</a:t>
            </a:r>
            <a:r>
              <a:rPr sz="1600" b="1" spc="20" dirty="0">
                <a:solidFill>
                  <a:srgbClr val="3232CC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3232CC"/>
                </a:solidFill>
                <a:latin typeface="Tahoma"/>
                <a:cs typeface="Tahoma"/>
              </a:rPr>
              <a:t>grafika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Grafická informace </a:t>
            </a:r>
            <a:r>
              <a:rPr sz="1600" spc="-10" dirty="0">
                <a:latin typeface="Tahoma"/>
                <a:cs typeface="Tahoma"/>
              </a:rPr>
              <a:t>uložena </a:t>
            </a:r>
            <a:r>
              <a:rPr sz="1600" spc="-5" dirty="0">
                <a:latin typeface="Tahoma"/>
                <a:cs typeface="Tahoma"/>
              </a:rPr>
              <a:t>bod </a:t>
            </a:r>
            <a:r>
              <a:rPr sz="1600" spc="5" dirty="0">
                <a:latin typeface="Tahoma"/>
                <a:cs typeface="Tahoma"/>
              </a:rPr>
              <a:t>po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bodu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2582" y="2985516"/>
            <a:ext cx="2692907" cy="2482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22107" y="5715404"/>
            <a:ext cx="7550784" cy="11322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600" b="1" spc="-5" dirty="0">
                <a:latin typeface="Tahoma"/>
                <a:cs typeface="Tahoma"/>
              </a:rPr>
              <a:t>Výhody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32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opticky věrné uchování snímku, </a:t>
            </a:r>
            <a:r>
              <a:rPr sz="1600" dirty="0">
                <a:latin typeface="Tahoma"/>
                <a:cs typeface="Tahoma"/>
              </a:rPr>
              <a:t>např.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fotografie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95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dirty="0">
                <a:latin typeface="Tahoma"/>
                <a:cs typeface="Tahoma"/>
              </a:rPr>
              <a:t>možnost </a:t>
            </a:r>
            <a:r>
              <a:rPr sz="1600" spc="-5" dirty="0">
                <a:latin typeface="Tahoma"/>
                <a:cs typeface="Tahoma"/>
              </a:rPr>
              <a:t>provádění </a:t>
            </a:r>
            <a:r>
              <a:rPr sz="1600" spc="-10" dirty="0">
                <a:latin typeface="Tahoma"/>
                <a:cs typeface="Tahoma"/>
              </a:rPr>
              <a:t>různých </a:t>
            </a:r>
            <a:r>
              <a:rPr sz="1600" spc="-5" dirty="0">
                <a:latin typeface="Tahoma"/>
                <a:cs typeface="Tahoma"/>
              </a:rPr>
              <a:t>grafických efektů, fotomontáží, koláží, střihů</a:t>
            </a:r>
            <a:r>
              <a:rPr sz="1600" spc="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apod.</a:t>
            </a:r>
            <a:endParaRPr sz="1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90"/>
              </a:spcBef>
              <a:buChar char="•"/>
              <a:tabLst>
                <a:tab pos="469900" algn="l"/>
                <a:tab pos="470534" algn="l"/>
              </a:tabLst>
            </a:pPr>
            <a:r>
              <a:rPr sz="1600" spc="-5" dirty="0">
                <a:latin typeface="Tahoma"/>
                <a:cs typeface="Tahoma"/>
              </a:rPr>
              <a:t>snadné pořízení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16486" y="2913888"/>
            <a:ext cx="3311652" cy="2767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1560</Words>
  <Application>Microsoft Office PowerPoint</Application>
  <PresentationFormat>Vlastná</PresentationFormat>
  <Paragraphs>262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2" baseType="lpstr">
      <vt:lpstr>Arial</vt:lpstr>
      <vt:lpstr>Calibri</vt:lpstr>
      <vt:lpstr>Symbol</vt:lpstr>
      <vt:lpstr>Tahoma</vt:lpstr>
      <vt:lpstr>Times New Roman</vt:lpstr>
      <vt:lpstr>Wingdings</vt:lpstr>
      <vt:lpstr>Office Theme</vt:lpstr>
      <vt:lpstr>SYSTÉMY CAD</vt:lpstr>
      <vt:lpstr>Počítačová technika vo vývoji, konstrukci a výrobě</vt:lpstr>
      <vt:lpstr>Výpočetní technika při vzniku tech. díla</vt:lpstr>
      <vt:lpstr>Programy pro CAD ve strojírenství</vt:lpstr>
      <vt:lpstr>Prezentácia programu PowerPoint</vt:lpstr>
      <vt:lpstr>CAD nižší třídy - DesignCAD</vt:lpstr>
      <vt:lpstr>CAD střední třídy - AutoCAD</vt:lpstr>
      <vt:lpstr>CAD vyšší třídy – ProEngineer</vt:lpstr>
      <vt:lpstr>Počítačová grafika</vt:lpstr>
      <vt:lpstr>Prezentácia programu PowerPoint</vt:lpstr>
      <vt:lpstr>Prezentácia programu PowerPoint</vt:lpstr>
      <vt:lpstr>Prezentácia programu PowerPoint</vt:lpstr>
      <vt:lpstr>AutoCAD</vt:lpstr>
      <vt:lpstr>Obrazovka AutoCADu</vt:lpstr>
      <vt:lpstr>Obrazovka AutoCADu LT 2000i</vt:lpstr>
      <vt:lpstr>Obsluha</vt:lpstr>
      <vt:lpstr>Příkazový řádek</vt:lpstr>
      <vt:lpstr>Prezentácia programu PowerPoint</vt:lpstr>
      <vt:lpstr>Prezentácia programu PowerPoint</vt:lpstr>
      <vt:lpstr>Souřadné systémy</vt:lpstr>
      <vt:lpstr>Zadávání souřadnic</vt:lpstr>
      <vt:lpstr>Prezentácia programu PowerPoint</vt:lpstr>
      <vt:lpstr>Prezentácia programu PowerPoint</vt:lpstr>
      <vt:lpstr>Prezentácia programu PowerPoint</vt:lpstr>
      <vt:lpstr>Prezentácia programu PowerPoint</vt:lpstr>
      <vt:lpstr>Jednotky</vt:lpstr>
      <vt:lpstr>Výběr objektů</vt:lpstr>
      <vt:lpstr>Prezentácia programu PowerPoint</vt:lpstr>
      <vt:lpstr>Prezentácia programu PowerPoint</vt:lpstr>
      <vt:lpstr>Odebrání objektů z výběru</vt:lpstr>
      <vt:lpstr>Práce s obrazovkou</vt:lpstr>
      <vt:lpstr>Prezentácia programu PowerPoint</vt:lpstr>
      <vt:lpstr>Kreslení základních entit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\376\377\000p\000r\0000\0001</dc:title>
  <dc:creator>\376\377\000K\000o\000p\000e\000c\000k\000\375</dc:creator>
  <cp:lastModifiedBy>pavel drgo</cp:lastModifiedBy>
  <cp:revision>9</cp:revision>
  <dcterms:created xsi:type="dcterms:W3CDTF">2018-09-15T07:50:33Z</dcterms:created>
  <dcterms:modified xsi:type="dcterms:W3CDTF">2018-09-15T09:01:53Z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2009-12-23T00:00:00Z</vt:filetime>
  </property>
  <property fmtid="{D5CDD505-2E9C-101B-9397-08002B2CF9AE}" pid="3" name="Creator">
    <vt:lpwstr>\376\377\000P\000D\000F\000C\000r\000e\000a\000t\000o\000r\000 \000V\000e\000r\000s\000i\000o\000n\000 \0000\000.\0009\000.\0006</vt:lpwstr>
  </property>
  <property fmtid="{D5CDD505-2E9C-101B-9397-08002B2CF9AE}" pid="4" name="LastSaved">
    <vt:filetime>2018-09-15T00:00:00Z</vt:filetime>
  </property>
</Properties>
</file>