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56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2" r:id="rId8"/>
    <p:sldId id="272" r:id="rId9"/>
    <p:sldId id="277" r:id="rId10"/>
    <p:sldId id="263" r:id="rId11"/>
    <p:sldId id="268" r:id="rId12"/>
    <p:sldId id="269" r:id="rId13"/>
    <p:sldId id="270" r:id="rId14"/>
    <p:sldId id="275" r:id="rId15"/>
    <p:sldId id="276" r:id="rId16"/>
    <p:sldId id="278" r:id="rId17"/>
    <p:sldId id="265" r:id="rId18"/>
    <p:sldId id="266" r:id="rId19"/>
    <p:sldId id="267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73D8F-D682-4528-803B-4F5729C17F3B}" type="datetimeFigureOut">
              <a:rPr lang="pl-PL" smtClean="0"/>
              <a:t>27.03.2019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93565-1106-4B42-A2FA-2C2B83232A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8139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8E33A3F-5BDB-4201-934C-D0B0A4ADEC55}" type="datetimeFigureOut">
              <a:rPr lang="pl-PL" smtClean="0"/>
              <a:t>27.03.2019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71C9-B8D3-441A-974E-D235AFA14DEE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70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3A3F-5BDB-4201-934C-D0B0A4ADEC55}" type="datetimeFigureOut">
              <a:rPr lang="pl-PL" smtClean="0"/>
              <a:t>27.03.2019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71C9-B8D3-441A-974E-D235AFA14D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0554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3A3F-5BDB-4201-934C-D0B0A4ADEC55}" type="datetimeFigureOut">
              <a:rPr lang="pl-PL" smtClean="0"/>
              <a:t>27.03.2019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71C9-B8D3-441A-974E-D235AFA14DEE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46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3A3F-5BDB-4201-934C-D0B0A4ADEC55}" type="datetimeFigureOut">
              <a:rPr lang="pl-PL" smtClean="0"/>
              <a:t>27.03.2019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B6871C9-B8D3-441A-974E-D235AFA14DEE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735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3A3F-5BDB-4201-934C-D0B0A4ADEC55}" type="datetimeFigureOut">
              <a:rPr lang="pl-PL" smtClean="0"/>
              <a:t>27.03.2019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71C9-B8D3-441A-974E-D235AFA14DEE}" type="slidenum">
              <a:rPr lang="pl-PL" smtClean="0"/>
              <a:t>‹#›</a:t>
            </a:fld>
            <a:endParaRPr lang="pl-P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325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3A3F-5BDB-4201-934C-D0B0A4ADEC55}" type="datetimeFigureOut">
              <a:rPr lang="pl-PL" smtClean="0"/>
              <a:t>27.03.2019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71C9-B8D3-441A-974E-D235AFA14DEE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432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3A3F-5BDB-4201-934C-D0B0A4ADEC55}" type="datetimeFigureOut">
              <a:rPr lang="pl-PL" smtClean="0"/>
              <a:t>27.03.2019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71C9-B8D3-441A-974E-D235AFA14DEE}" type="slidenum">
              <a:rPr lang="pl-PL" smtClean="0"/>
              <a:t>‹#›</a:t>
            </a:fld>
            <a:endParaRPr lang="pl-P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17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3A3F-5BDB-4201-934C-D0B0A4ADEC55}" type="datetimeFigureOut">
              <a:rPr lang="pl-PL" smtClean="0"/>
              <a:t>27.03.2019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71C9-B8D3-441A-974E-D235AFA14DEE}" type="slidenum">
              <a:rPr lang="pl-PL" smtClean="0"/>
              <a:t>‹#›</a:t>
            </a:fld>
            <a:endParaRPr lang="pl-P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034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3A3F-5BDB-4201-934C-D0B0A4ADEC55}" type="datetimeFigureOut">
              <a:rPr lang="pl-PL" smtClean="0"/>
              <a:t>27.03.2019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71C9-B8D3-441A-974E-D235AFA14DEE}" type="slidenum">
              <a:rPr lang="pl-PL" smtClean="0"/>
              <a:t>‹#›</a:t>
            </a:fld>
            <a:endParaRPr lang="pl-P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187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3A3F-5BDB-4201-934C-D0B0A4ADEC55}" type="datetimeFigureOut">
              <a:rPr lang="pl-PL" smtClean="0"/>
              <a:t>27.03.2019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71C9-B8D3-441A-974E-D235AFA14D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5127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3A3F-5BDB-4201-934C-D0B0A4ADEC55}" type="datetimeFigureOut">
              <a:rPr lang="pl-PL" smtClean="0"/>
              <a:t>27.03.2019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71C9-B8D3-441A-974E-D235AFA14DEE}" type="slidenum">
              <a:rPr lang="pl-PL" smtClean="0"/>
              <a:t>‹#›</a:t>
            </a:fld>
            <a:endParaRPr lang="pl-P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33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3A3F-5BDB-4201-934C-D0B0A4ADEC55}" type="datetimeFigureOut">
              <a:rPr lang="pl-PL" smtClean="0"/>
              <a:t>27.03.2019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71C9-B8D3-441A-974E-D235AFA14D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8260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8E33A3F-5BDB-4201-934C-D0B0A4ADEC55}" type="datetimeFigureOut">
              <a:rPr lang="pl-PL" smtClean="0"/>
              <a:t>27.03.2019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71C9-B8D3-441A-974E-D235AFA14DEE}" type="slidenum">
              <a:rPr lang="pl-PL" smtClean="0"/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378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3A3F-5BDB-4201-934C-D0B0A4ADEC55}" type="datetimeFigureOut">
              <a:rPr lang="pl-PL" smtClean="0"/>
              <a:t>27.03.2019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71C9-B8D3-441A-974E-D235AFA14DEE}" type="slidenum">
              <a:rPr lang="pl-PL" smtClean="0"/>
              <a:t>‹#›</a:t>
            </a:fld>
            <a:endParaRPr lang="pl-P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952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3A3F-5BDB-4201-934C-D0B0A4ADEC55}" type="datetimeFigureOut">
              <a:rPr lang="pl-PL" smtClean="0"/>
              <a:t>27.03.2019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71C9-B8D3-441A-974E-D235AFA14DEE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3A3F-5BDB-4201-934C-D0B0A4ADEC55}" type="datetimeFigureOut">
              <a:rPr lang="pl-PL" smtClean="0"/>
              <a:t>27.03.2019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71C9-B8D3-441A-974E-D235AFA14DEE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57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3A3F-5BDB-4201-934C-D0B0A4ADEC55}" type="datetimeFigureOut">
              <a:rPr lang="pl-PL" smtClean="0"/>
              <a:t>27.03.2019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71C9-B8D3-441A-974E-D235AFA14D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015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3A3F-5BDB-4201-934C-D0B0A4ADEC55}" type="datetimeFigureOut">
              <a:rPr lang="pl-PL" smtClean="0"/>
              <a:t>27.03.2019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71C9-B8D3-441A-974E-D235AFA14D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718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3A3F-5BDB-4201-934C-D0B0A4ADEC55}" type="datetimeFigureOut">
              <a:rPr lang="pl-PL" smtClean="0"/>
              <a:t>27.03.2019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71C9-B8D3-441A-974E-D235AFA14D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962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3A3F-5BDB-4201-934C-D0B0A4ADEC55}" type="datetimeFigureOut">
              <a:rPr lang="pl-PL" smtClean="0"/>
              <a:t>27.03.2019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71C9-B8D3-441A-974E-D235AFA14D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434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3A3F-5BDB-4201-934C-D0B0A4ADEC55}" type="datetimeFigureOut">
              <a:rPr lang="pl-PL" smtClean="0"/>
              <a:t>27.03.2019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71C9-B8D3-441A-974E-D235AFA14D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123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3A3F-5BDB-4201-934C-D0B0A4ADEC55}" type="datetimeFigureOut">
              <a:rPr lang="pl-PL" smtClean="0"/>
              <a:t>27.03.2019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71C9-B8D3-441A-974E-D235AFA14DEE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96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08E33A3F-5BDB-4201-934C-D0B0A4ADEC55}" type="datetimeFigureOut">
              <a:rPr lang="pl-PL" smtClean="0"/>
              <a:t>27.03.2019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B6871C9-B8D3-441A-974E-D235AFA14DEE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83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33A3F-5BDB-4201-934C-D0B0A4ADEC55}" type="datetimeFigureOut">
              <a:rPr lang="pl-PL" smtClean="0"/>
              <a:t>27.03.2019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B6871C9-B8D3-441A-974E-D235AFA14DEE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31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3B7BC6-5FD6-48E1-8080-6FB14E8B1E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5400" dirty="0"/>
              <a:t>Dbajmy o swój głos</a:t>
            </a:r>
            <a:br>
              <a:rPr lang="pl-PL" sz="5400" dirty="0"/>
            </a:br>
            <a:r>
              <a:rPr lang="pl-PL" sz="2000" dirty="0"/>
              <a:t>profilaktyka głosu nauczyciela i ucznia</a:t>
            </a:r>
            <a:endParaRPr lang="pl-PL" sz="54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B8E206F-5B1C-4F83-BDE7-8520D6E41D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Iwona Rajecka</a:t>
            </a:r>
          </a:p>
        </p:txBody>
      </p:sp>
    </p:spTree>
    <p:extLst>
      <p:ext uri="{BB962C8B-B14F-4D97-AF65-F5344CB8AC3E}">
        <p14:creationId xmlns:p14="http://schemas.microsoft.com/office/powerpoint/2010/main" val="658599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9442CD-AA96-4890-B10E-2653D959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Profilaktyka i higiena głosu</a:t>
            </a:r>
            <a:br>
              <a:rPr lang="pl-PL" dirty="0"/>
            </a:br>
            <a:r>
              <a:rPr lang="pl-PL" sz="2000" dirty="0"/>
              <a:t>Przetrwanie w klasie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C7F3A0-6298-4CEE-B38F-0E8DA7BEC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3754"/>
            <a:ext cx="9603275" cy="34506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*Nie odchrząkiwanie przed rozpoczęciem wypowiedzi, zamiast tego należy kilka razy przełknąć ślinę lub napić się wody,</a:t>
            </a:r>
          </a:p>
          <a:p>
            <a:pPr marL="0" indent="0" algn="just">
              <a:buNone/>
            </a:pPr>
            <a:r>
              <a:rPr lang="pl-PL" dirty="0"/>
              <a:t>*Unikanie przekrzykiwania dzieci, w zamian wykonanie jakiegoś gestu np. klaśnięcie lub użycie gwizdka,</a:t>
            </a:r>
          </a:p>
          <a:p>
            <a:pPr marL="0" indent="0" algn="just">
              <a:buNone/>
            </a:pPr>
            <a:r>
              <a:rPr lang="pl-PL" dirty="0"/>
              <a:t>*Nie należy mówić sztucznie na nienaturalnie podwyższonym lub obniżonym głosie gdyż jest to bardzo obciążające dla krtani),</a:t>
            </a:r>
          </a:p>
          <a:p>
            <a:pPr marL="0" indent="0" algn="just">
              <a:buNone/>
            </a:pPr>
            <a:r>
              <a:rPr lang="pl-PL" dirty="0"/>
              <a:t>*Mówienie wyraźniej a nie głośniej.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AF391F4-973B-4D18-A550-9C7BF7959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11" y="4201399"/>
            <a:ext cx="2238279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7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FF4533-C6D7-4E05-B7A6-A77479CB3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Profilaktyka i higiena głosu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E760CC-E47D-46E2-913E-6148304E1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*Dzieci słabiej słyszące należy posadzić w pierwszych ławkach,</a:t>
            </a:r>
          </a:p>
          <a:p>
            <a:pPr marL="0" indent="0">
              <a:buNone/>
            </a:pPr>
            <a:r>
              <a:rPr lang="pl-PL" dirty="0"/>
              <a:t>*Unikanie monotonnego mówienia, różnicowanie wysokości głosu i tempa mowy,</a:t>
            </a:r>
          </a:p>
          <a:p>
            <a:pPr marL="0" indent="0">
              <a:buNone/>
            </a:pPr>
            <a:r>
              <a:rPr lang="pl-PL" dirty="0"/>
              <a:t>*W miarę możliwości korzystanie z mikrofonu,</a:t>
            </a:r>
          </a:p>
          <a:p>
            <a:pPr marL="0" indent="0">
              <a:buNone/>
            </a:pPr>
            <a:r>
              <a:rPr lang="pl-PL" dirty="0"/>
              <a:t>*Stosowanie przerw w czasie lekcji (filmy, samodzielna praca uczniów),</a:t>
            </a:r>
          </a:p>
          <a:p>
            <a:pPr marL="0" indent="0">
              <a:buNone/>
            </a:pPr>
            <a:r>
              <a:rPr lang="pl-PL" dirty="0"/>
              <a:t>*Wspomaganie mówienia gestami,</a:t>
            </a:r>
          </a:p>
          <a:p>
            <a:pPr marL="0" indent="0">
              <a:buNone/>
            </a:pPr>
            <a:r>
              <a:rPr lang="pl-PL" dirty="0"/>
              <a:t>*Po długiej pracy głosem zachowanie milczenia,  aby pozwolić mu się zregenerować.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8" name="Picture 4" descr="Obraz znaleziony dla: clipart mikrofon">
            <a:extLst>
              <a:ext uri="{FF2B5EF4-FFF2-40B4-BE49-F238E27FC236}">
                <a16:creationId xmlns:a16="http://schemas.microsoft.com/office/drawing/2014/main" id="{426BFA1B-D26A-4F40-8ABC-70A425E5E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404" y="2812350"/>
            <a:ext cx="18669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19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84E835-3B8E-458D-8C4F-F0FDB15AF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Profilaktyka i higiena głosu</a:t>
            </a:r>
            <a:br>
              <a:rPr lang="pl-PL" dirty="0"/>
            </a:br>
            <a:r>
              <a:rPr lang="pl-PL" sz="2000" dirty="0"/>
              <a:t>Poza pracą…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DC94D8-B0B0-434B-8212-A002AE1C9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*Ubiór stosownie do pogody, aby uniknąć przegrzewania okolic krtani,</a:t>
            </a:r>
          </a:p>
          <a:p>
            <a:pPr marL="0" indent="0">
              <a:buNone/>
            </a:pPr>
            <a:r>
              <a:rPr lang="pl-PL" dirty="0"/>
              <a:t>*Nie nadwyrężanie głosu po pracy (np. mecze, spotkania ze znajomymi),</a:t>
            </a:r>
          </a:p>
          <a:p>
            <a:pPr marL="0" indent="0">
              <a:buNone/>
            </a:pPr>
            <a:r>
              <a:rPr lang="pl-PL" dirty="0"/>
              <a:t>*Aktywność fizyczna,</a:t>
            </a:r>
          </a:p>
          <a:p>
            <a:pPr marL="0" indent="0">
              <a:buNone/>
            </a:pPr>
            <a:r>
              <a:rPr lang="pl-PL" dirty="0"/>
              <a:t>*Dbanie o odporność organizmu,</a:t>
            </a:r>
          </a:p>
          <a:p>
            <a:pPr marL="0" indent="0">
              <a:buNone/>
            </a:pPr>
            <a:r>
              <a:rPr lang="pl-PL" dirty="0"/>
              <a:t>*Stosowanie ćwiczeń relaksacyjnych,</a:t>
            </a:r>
          </a:p>
          <a:p>
            <a:pPr marL="0" indent="0">
              <a:buNone/>
            </a:pPr>
            <a:r>
              <a:rPr lang="pl-PL" dirty="0"/>
              <a:t>*Ćwiczenia swobodnej artykulacji i dobrej dykcji.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D394D26-13B3-433B-A263-D4CD192CD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631" y="3428999"/>
            <a:ext cx="3117300" cy="203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C22B79-5364-4244-8F57-4205A407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Ćwiczenia oddechowe</a:t>
            </a:r>
            <a:br>
              <a:rPr lang="pl-PL" dirty="0"/>
            </a:br>
            <a:r>
              <a:rPr lang="pl-PL" sz="2000" dirty="0"/>
              <a:t>nie tylko dla nauczycieli</a:t>
            </a:r>
            <a:endParaRPr lang="pl-PL" dirty="0"/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1F45E1AC-4EDB-40F7-9CEE-0FAF99993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Ćwiczenia oddechowe: zwiększają pojemność płuc, uczą ekonomicznego zużywania powietrza.</a:t>
            </a:r>
          </a:p>
          <a:p>
            <a:pPr marL="457200" indent="-457200">
              <a:buAutoNum type="arabicParenR"/>
            </a:pPr>
            <a:r>
              <a:rPr lang="pl-PL" dirty="0"/>
              <a:t>W pozycji leżącej, lewa dłoń na klatce piersiowej, prawa na brzuchu. Powoli wydychamy powietrze. </a:t>
            </a:r>
          </a:p>
          <a:p>
            <a:pPr marL="457200" indent="-457200">
              <a:buAutoNum type="arabicParenR"/>
            </a:pPr>
            <a:r>
              <a:rPr lang="pl-PL" dirty="0"/>
              <a:t>W pozycji stojącej zrób głęboki wdech i wymawiaj samogłoski a, e, i, o, u, y na jednym tonie.</a:t>
            </a:r>
          </a:p>
          <a:p>
            <a:pPr marL="457200" indent="-457200">
              <a:buAutoNum type="arabicParenR"/>
            </a:pPr>
            <a:r>
              <a:rPr lang="pl-PL" dirty="0"/>
              <a:t>Leżąc z podkurczonymi nogami zrób głęboki wdech i odliczaj raz, dwa, trzy na jednej fazie wydechowej.</a:t>
            </a:r>
          </a:p>
        </p:txBody>
      </p:sp>
    </p:spTree>
    <p:extLst>
      <p:ext uri="{BB962C8B-B14F-4D97-AF65-F5344CB8AC3E}">
        <p14:creationId xmlns:p14="http://schemas.microsoft.com/office/powerpoint/2010/main" val="313068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8B15F3-860F-489D-94CA-A0DD5BC95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Ćwiczenia głosowe</a:t>
            </a:r>
            <a:br>
              <a:rPr lang="pl-PL" dirty="0"/>
            </a:br>
            <a:r>
              <a:rPr lang="pl-PL" sz="2000" dirty="0"/>
              <a:t>dla nauczyciela i nauczycielki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C90867-70C9-480B-AF47-313A0F691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u="sng" dirty="0"/>
              <a:t>Celem</a:t>
            </a:r>
            <a:r>
              <a:rPr lang="pl-PL" dirty="0"/>
              <a:t> tych ćwiczeń jest: ustalenie wysokości, siły i wyrobienie miękkiego nastawienia głosu.</a:t>
            </a:r>
          </a:p>
          <a:p>
            <a:pPr marL="457200" indent="-457200">
              <a:buAutoNum type="arabicParenR"/>
            </a:pPr>
            <a:r>
              <a:rPr lang="pl-PL" dirty="0"/>
              <a:t>Wypowiadamy samogłoski jako jeden długi dźwięk- </a:t>
            </a:r>
            <a:r>
              <a:rPr lang="pl-PL" dirty="0" err="1"/>
              <a:t>uuooaaeeii</a:t>
            </a:r>
            <a:endParaRPr lang="pl-PL" dirty="0"/>
          </a:p>
          <a:p>
            <a:pPr marL="457200" indent="-457200">
              <a:buAutoNum type="arabicParenR"/>
            </a:pPr>
            <a:r>
              <a:rPr lang="pl-PL" dirty="0"/>
              <a:t>Dodajemy do samogłosek spółgłoskę - k-: </a:t>
            </a:r>
            <a:r>
              <a:rPr lang="pl-PL" dirty="0" err="1"/>
              <a:t>kuu</a:t>
            </a:r>
            <a:r>
              <a:rPr lang="pl-PL" dirty="0"/>
              <a:t>, </a:t>
            </a:r>
            <a:r>
              <a:rPr lang="pl-PL" dirty="0" err="1"/>
              <a:t>koo</a:t>
            </a:r>
            <a:r>
              <a:rPr lang="pl-PL" dirty="0"/>
              <a:t>, </a:t>
            </a:r>
            <a:r>
              <a:rPr lang="pl-PL" dirty="0" err="1"/>
              <a:t>kaa</a:t>
            </a:r>
            <a:r>
              <a:rPr lang="pl-PL" dirty="0"/>
              <a:t>, </a:t>
            </a:r>
            <a:r>
              <a:rPr lang="pl-PL" dirty="0" err="1"/>
              <a:t>kee</a:t>
            </a:r>
            <a:r>
              <a:rPr lang="pl-PL" dirty="0"/>
              <a:t>, kii</a:t>
            </a:r>
          </a:p>
          <a:p>
            <a:pPr marL="457200" indent="-457200">
              <a:buAutoNum type="arabicParenR"/>
            </a:pPr>
            <a:r>
              <a:rPr lang="pl-PL" dirty="0"/>
              <a:t>Do sylab: mu-</a:t>
            </a:r>
            <a:r>
              <a:rPr lang="pl-PL" dirty="0" err="1"/>
              <a:t>mo</a:t>
            </a:r>
            <a:r>
              <a:rPr lang="pl-PL" dirty="0"/>
              <a:t>-ma-me-mi oraz </a:t>
            </a:r>
            <a:r>
              <a:rPr lang="pl-PL" dirty="0" err="1"/>
              <a:t>nu</a:t>
            </a:r>
            <a:r>
              <a:rPr lang="pl-PL" dirty="0"/>
              <a:t>-no-na-</a:t>
            </a:r>
            <a:r>
              <a:rPr lang="pl-PL" dirty="0" err="1"/>
              <a:t>ne</a:t>
            </a:r>
            <a:r>
              <a:rPr lang="pl-PL" dirty="0"/>
              <a:t>-ni dodajemy w środku głoskę: r –</a:t>
            </a:r>
            <a:r>
              <a:rPr lang="pl-PL" dirty="0" err="1"/>
              <a:t>mrru</a:t>
            </a:r>
            <a:endParaRPr lang="pl-PL" dirty="0"/>
          </a:p>
          <a:p>
            <a:pPr marL="457200" indent="-457200">
              <a:buAutoNum type="arabicParenR"/>
            </a:pPr>
            <a:r>
              <a:rPr lang="pl-PL" dirty="0"/>
              <a:t>Mówienie tekstu z przedłużeniem samogłosek</a:t>
            </a:r>
          </a:p>
          <a:p>
            <a:pPr marL="0" indent="0">
              <a:buNone/>
            </a:pPr>
            <a:r>
              <a:rPr lang="pl-PL" dirty="0"/>
              <a:t>-</a:t>
            </a:r>
            <a:r>
              <a:rPr lang="pl-PL" dirty="0" err="1"/>
              <a:t>Siaałaaa</a:t>
            </a:r>
            <a:r>
              <a:rPr lang="pl-PL" dirty="0"/>
              <a:t> </a:t>
            </a:r>
            <a:r>
              <a:rPr lang="pl-PL" dirty="0" err="1"/>
              <a:t>baabaa</a:t>
            </a:r>
            <a:r>
              <a:rPr lang="pl-PL" dirty="0"/>
              <a:t> </a:t>
            </a:r>
            <a:r>
              <a:rPr lang="pl-PL" dirty="0" err="1"/>
              <a:t>mmaak</a:t>
            </a:r>
            <a:r>
              <a:rPr lang="pl-PL" dirty="0"/>
              <a:t>, </a:t>
            </a:r>
            <a:r>
              <a:rPr lang="pl-PL" dirty="0" err="1"/>
              <a:t>niee</a:t>
            </a:r>
            <a:r>
              <a:rPr lang="pl-PL" dirty="0"/>
              <a:t> </a:t>
            </a:r>
            <a:r>
              <a:rPr lang="pl-PL" dirty="0" err="1"/>
              <a:t>wieedziaaałaaa</a:t>
            </a:r>
            <a:r>
              <a:rPr lang="pl-PL" dirty="0"/>
              <a:t> </a:t>
            </a:r>
            <a:r>
              <a:rPr lang="pl-PL" dirty="0" err="1"/>
              <a:t>jaak</a:t>
            </a:r>
            <a:r>
              <a:rPr lang="pl-PL" dirty="0"/>
              <a:t>, </a:t>
            </a:r>
            <a:r>
              <a:rPr lang="pl-PL" dirty="0" err="1"/>
              <a:t>aaa</a:t>
            </a:r>
            <a:r>
              <a:rPr lang="pl-PL" dirty="0"/>
              <a:t> </a:t>
            </a:r>
            <a:r>
              <a:rPr lang="pl-PL" dirty="0" err="1"/>
              <a:t>dziaad</a:t>
            </a:r>
            <a:r>
              <a:rPr lang="pl-PL" dirty="0"/>
              <a:t> </a:t>
            </a:r>
            <a:r>
              <a:rPr lang="pl-PL" dirty="0" err="1"/>
              <a:t>wieedziaał</a:t>
            </a:r>
            <a:r>
              <a:rPr lang="pl-PL" dirty="0"/>
              <a:t>, </a:t>
            </a:r>
            <a:r>
              <a:rPr lang="pl-PL" dirty="0" err="1"/>
              <a:t>niee</a:t>
            </a:r>
            <a:r>
              <a:rPr lang="pl-PL" dirty="0"/>
              <a:t> </a:t>
            </a:r>
            <a:r>
              <a:rPr lang="pl-PL" dirty="0" err="1"/>
              <a:t>pooowieeedziaaał</a:t>
            </a:r>
            <a:r>
              <a:rPr lang="pl-PL" dirty="0"/>
              <a:t> </a:t>
            </a:r>
            <a:r>
              <a:rPr lang="pl-PL" dirty="0" err="1"/>
              <a:t>aaa</a:t>
            </a:r>
            <a:r>
              <a:rPr lang="pl-PL" dirty="0"/>
              <a:t> </a:t>
            </a:r>
            <a:r>
              <a:rPr lang="pl-PL" dirty="0" err="1"/>
              <a:t>too</a:t>
            </a:r>
            <a:r>
              <a:rPr lang="pl-PL" dirty="0"/>
              <a:t> </a:t>
            </a:r>
            <a:r>
              <a:rPr lang="pl-PL" dirty="0" err="1"/>
              <a:t>byyłoo</a:t>
            </a:r>
            <a:r>
              <a:rPr lang="pl-PL" dirty="0"/>
              <a:t> </a:t>
            </a:r>
            <a:r>
              <a:rPr lang="pl-PL" dirty="0" err="1"/>
              <a:t>taak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26F6F80-FCDC-465F-B647-D2CC9671E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994" y="3975520"/>
            <a:ext cx="17621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8349C8-C1B1-48DF-B091-A19DBA95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Ćwiczenia prawidłowej emisji głosu na tekstach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B85D92-2EED-4E13-AB37-31A449A03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/>
              <a:t># </a:t>
            </a:r>
            <a:r>
              <a:rPr lang="pl-PL" dirty="0"/>
              <a:t>Arogancki aligator ambitnie adoruje atrakcyjną </a:t>
            </a:r>
            <a:r>
              <a:rPr lang="pl-PL" dirty="0" err="1"/>
              <a:t>aligatorzycę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Albert atakuje atomową atrakcją-ale afera!</a:t>
            </a:r>
          </a:p>
          <a:p>
            <a:pPr marL="0" indent="0">
              <a:buNone/>
            </a:pPr>
            <a:r>
              <a:rPr lang="pl-PL" dirty="0"/>
              <a:t>Atrakcyjny akrobata automatycznie asfaltuje autostradę.</a:t>
            </a:r>
          </a:p>
          <a:p>
            <a:pPr marL="0" indent="0">
              <a:buNone/>
            </a:pPr>
            <a:r>
              <a:rPr lang="pl-PL" dirty="0"/>
              <a:t>Alabastrowa Alicja asystuje ażurowym, ambiwalentnym atrakcjom.</a:t>
            </a:r>
          </a:p>
          <a:p>
            <a:pPr marL="0" indent="0">
              <a:buNone/>
            </a:pPr>
            <a:r>
              <a:rPr lang="pl-PL" dirty="0"/>
              <a:t>Akcjonariusz Alojzy aprobuje awansem awangardowego Australijczyka.</a:t>
            </a:r>
          </a:p>
          <a:p>
            <a:pPr marL="0" indent="0">
              <a:buNone/>
            </a:pPr>
            <a:r>
              <a:rPr lang="pl-PL" b="1" dirty="0"/>
              <a:t># </a:t>
            </a:r>
            <a:r>
              <a:rPr lang="pl-PL" dirty="0"/>
              <a:t>U podnóża Sowich Gór</a:t>
            </a:r>
          </a:p>
          <a:p>
            <a:pPr marL="0" indent="0">
              <a:buNone/>
            </a:pPr>
            <a:r>
              <a:rPr lang="pl-PL" dirty="0"/>
              <a:t>Siedział </a:t>
            </a:r>
            <a:r>
              <a:rPr lang="pl-PL" dirty="0" err="1"/>
              <a:t>jasnopióry</a:t>
            </a:r>
            <a:r>
              <a:rPr lang="pl-PL" dirty="0"/>
              <a:t> kur.</a:t>
            </a:r>
          </a:p>
          <a:p>
            <a:pPr marL="0" indent="0">
              <a:buNone/>
            </a:pPr>
            <a:r>
              <a:rPr lang="pl-PL" dirty="0"/>
              <a:t>A w oddali widniał sznur</a:t>
            </a:r>
          </a:p>
          <a:p>
            <a:pPr marL="0" indent="0">
              <a:buNone/>
            </a:pPr>
            <a:r>
              <a:rPr lang="pl-PL" dirty="0"/>
              <a:t>Z różnokolorowych piór.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B1AF525-DB10-42AE-85FD-D950EA543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593" y="3741038"/>
            <a:ext cx="28575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7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9A32F8-5ED0-4820-B58D-6F545D27C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Higiena głosu u dzieci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B614C6-688E-42BC-B9D4-BD9A276EF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U większości dzieci umiejętność kierowania własnym głosem przychodzi w sposób naturalny, niekiedy jednak trzeba pomóc aby jego głos brzmiał donośnie i czysto.</a:t>
            </a:r>
          </a:p>
          <a:p>
            <a:pPr algn="just"/>
            <a:r>
              <a:rPr lang="pl-PL" dirty="0"/>
              <a:t>Ćwiczenia głosowe mają na celu ochronę aparatu fonacyjnego (krtani) przed nadmiernym przeciążeniem.</a:t>
            </a:r>
          </a:p>
          <a:p>
            <a:pPr algn="just"/>
            <a:r>
              <a:rPr lang="pl-PL" dirty="0"/>
              <a:t>Należy chronić aparat głosowy poprzez naukę umiejętnego kierowania własnego głosu (wybrzmiewaniu na maskę), czyli ustaleniu tzw. miękkiego nastawienia głosu, właściwej wysokości, natężenia.</a:t>
            </a:r>
          </a:p>
          <a:p>
            <a:pPr algn="just"/>
            <a:r>
              <a:rPr lang="pl-PL" dirty="0"/>
              <a:t>Prawidłowe wydobywanie głosu to uzyskanie efektu dźwiękowego w jamie ustnej (a nie w gardłowej) bez niepotrzebnego napinania mięśni krtani i aparatu artykulacyjnego.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240AA3F-6F9C-4486-A5F7-B39AA10E1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855" y="2867997"/>
            <a:ext cx="1137146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3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86613D-106D-471D-B633-40C66C6EF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Ćwiczenia oddechowo- głosowe u dzieci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56ADEF-43A3-4767-9DC6-076E5FDDF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Etap I (uczymy rozluźniać mięśnie biorące udział w wytwarzaniu głosu)</a:t>
            </a:r>
          </a:p>
          <a:p>
            <a:pPr marL="0" indent="0">
              <a:buNone/>
            </a:pPr>
            <a:r>
              <a:rPr lang="pl-PL" u="sng" dirty="0"/>
              <a:t>Zabawa w „Misie” , które budzą się na wiosnę. </a:t>
            </a:r>
            <a:r>
              <a:rPr lang="pl-PL" dirty="0"/>
              <a:t>Należy przyjąć postawę leżącą.</a:t>
            </a:r>
          </a:p>
          <a:p>
            <a:pPr marL="0" indent="0">
              <a:buNone/>
            </a:pPr>
            <a:r>
              <a:rPr lang="pl-PL" dirty="0"/>
              <a:t>-„Misie” śpią, oddychają nosem (wdech i wydech nosem)</a:t>
            </a:r>
          </a:p>
          <a:p>
            <a:pPr marL="0" indent="0">
              <a:buNone/>
            </a:pPr>
            <a:r>
              <a:rPr lang="pl-PL" dirty="0"/>
              <a:t>- „Misie” budzą się, ziewają (wdech i wydech ustami)</a:t>
            </a:r>
          </a:p>
          <a:p>
            <a:pPr>
              <a:buFontTx/>
              <a:buChar char="-"/>
            </a:pPr>
            <a:r>
              <a:rPr lang="pl-PL" dirty="0"/>
              <a:t>„Misie” wdychają powietrze ustami, zamykają usta i mruczą –</a:t>
            </a:r>
            <a:r>
              <a:rPr lang="pl-PL" dirty="0" err="1"/>
              <a:t>mmmmm</a:t>
            </a:r>
            <a:r>
              <a:rPr lang="pl-PL" dirty="0"/>
              <a:t> (powietrze wydostaję się nosem)</a:t>
            </a:r>
          </a:p>
          <a:p>
            <a:pPr marL="0" indent="0" algn="just">
              <a:buNone/>
            </a:pPr>
            <a:r>
              <a:rPr lang="pl-PL" dirty="0"/>
              <a:t>Ćwiczenie powtarzamy, aż mruczenie staje się  głośniejsze (dźwięk jest wyraźnie </a:t>
            </a:r>
            <a:r>
              <a:rPr lang="pl-PL" dirty="0" err="1"/>
              <a:t>wybrzmiewany</a:t>
            </a:r>
            <a:r>
              <a:rPr lang="pl-PL" dirty="0"/>
              <a:t>, co wyczuwa się poprzez dotykanie do drgających skrzydełek nosa).</a:t>
            </a:r>
          </a:p>
          <a:p>
            <a:pPr marL="0" indent="0" algn="just">
              <a:buNone/>
            </a:pPr>
            <a:r>
              <a:rPr lang="pl-PL" u="sng" dirty="0"/>
              <a:t>Zabawa „Huśtanie misia na brzuchu”</a:t>
            </a:r>
          </a:p>
          <a:p>
            <a:pPr>
              <a:buFontTx/>
              <a:buChar char="-"/>
            </a:pPr>
            <a:endParaRPr lang="pl-PL" u="sng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C28B4C7-E790-4195-BE49-3AA55A341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0" y="1853754"/>
            <a:ext cx="25717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E9F631-2E7A-4F43-AE4D-AD7968891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Ćwiczenia głosowe u dzieci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31967C-031D-454A-804B-39BC1F10E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06402"/>
            <a:ext cx="9603275" cy="3450613"/>
          </a:xfrm>
        </p:spPr>
        <p:txBody>
          <a:bodyPr/>
          <a:lstStyle/>
          <a:p>
            <a:pPr algn="just"/>
            <a:r>
              <a:rPr lang="pl-PL" dirty="0"/>
              <a:t>Etap II (uczymy wybrzmiewać głos „na maskę” czyli podniebienie twarde, zęby i wargi). Likwidujemy fonację tłumioną w gardle.</a:t>
            </a:r>
          </a:p>
          <a:p>
            <a:pPr marL="0" indent="0" algn="just">
              <a:buNone/>
            </a:pPr>
            <a:r>
              <a:rPr lang="pl-PL" dirty="0"/>
              <a:t>-w pozycji leżącej wybrzmiewamy połączenia </a:t>
            </a:r>
            <a:r>
              <a:rPr lang="pl-PL" dirty="0" err="1"/>
              <a:t>mmmmaaa</a:t>
            </a:r>
            <a:r>
              <a:rPr lang="pl-PL" dirty="0"/>
              <a:t>, </a:t>
            </a:r>
            <a:r>
              <a:rPr lang="pl-PL" dirty="0" err="1"/>
              <a:t>mmmooo</a:t>
            </a:r>
            <a:r>
              <a:rPr lang="pl-PL" dirty="0"/>
              <a:t>, </a:t>
            </a:r>
            <a:r>
              <a:rPr lang="pl-PL" dirty="0" err="1"/>
              <a:t>mmmuuu</a:t>
            </a:r>
            <a:r>
              <a:rPr lang="pl-PL" dirty="0"/>
              <a:t> aby a, o, u, e, i, y słychać było wyraźnie</a:t>
            </a:r>
          </a:p>
          <a:p>
            <a:pPr marL="0" indent="0" algn="just">
              <a:buNone/>
            </a:pPr>
            <a:r>
              <a:rPr lang="pl-PL" dirty="0"/>
              <a:t>-opowiadamy historyjkę o misiach, które cieszą się z nadejścia wiosny, zanim wstaną zaczynają śpiewać a, o, u, e, i, y- najpierw pojedyncze samogłoski, potem przedłużają te dźwięki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15165B9-ECAE-4A9A-AE00-EE3F159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736" y="4176032"/>
            <a:ext cx="445721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7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485707-DFFA-470B-9867-7B44B8A5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35BB32A-02A0-4559-B3B1-A7079FABE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24003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2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E36A63-3849-4A79-8491-C570D8DA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Głos jako narzędzie…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C0D6796-70E4-4807-B97E-4BF547D66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31" y="2084832"/>
            <a:ext cx="2506387" cy="3245993"/>
          </a:xfrm>
        </p:spPr>
      </p:pic>
    </p:spTree>
    <p:extLst>
      <p:ext uri="{BB962C8B-B14F-4D97-AF65-F5344CB8AC3E}">
        <p14:creationId xmlns:p14="http://schemas.microsoft.com/office/powerpoint/2010/main" val="911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CE1CC0-9E5B-4610-86E2-1592EC27D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głos jest narzędziem dzięki któremu możemy realizować komunikację językową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F62E3A-7E5E-426F-9D98-C396B9D7F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Źródłem głosu są drgające struny głosowe, które powodują rytmiczne otwieranie i zamykanie głośni.</a:t>
            </a:r>
          </a:p>
          <a:p>
            <a:pPr algn="just"/>
            <a:r>
              <a:rPr lang="pl-PL" dirty="0"/>
              <a:t>Za natężenie głosu odpowiadają położone poniżej głośni: płuca i szkielet żebrowy oraz mięśnie brzucha i klatki piersiowej. Ich zadaniem jest wytworzenie strumienia powietrza i regulacja jego przepływu pomiędzy fałdami głosowymi.</a:t>
            </a:r>
          </a:p>
          <a:p>
            <a:pPr algn="just"/>
            <a:r>
              <a:rPr lang="pl-PL" dirty="0"/>
              <a:t>W procesie powstawania głosu bierze również udział układ nerwowy, gdzie powstają wzory pamięciowe dźwięku, koordynujące pracę krtani, mięśni klatki piersiowej i brzucha oraz narządów artykulacyjnych.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093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6E6AFC-33AB-451E-8CA5-5A1F351EC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Wytwarzanie głosu wymaga współdziałania 3 układów: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2042C0-386B-4F1B-9DAE-E6DB182FC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Układu oddechowego (w czynności oddechowej współdziałają ze sobą: przepona, płuca, oskrzela, tchawica, krtań, nasada oraz mięśnie brzuszne i międzyżebrowe)</a:t>
            </a:r>
          </a:p>
          <a:p>
            <a:r>
              <a:rPr lang="pl-PL" dirty="0"/>
              <a:t>Układu fonacyjnego: organem fonacyjnym jest krtań (złożony narząd chrzęstno-włóknisto-mięśniowy)</a:t>
            </a:r>
          </a:p>
          <a:p>
            <a:r>
              <a:rPr lang="pl-PL" dirty="0"/>
              <a:t>Układu artykulacyjnego (jama ustna, nosowa i gardłowa)</a:t>
            </a:r>
          </a:p>
        </p:txBody>
      </p:sp>
      <p:pic>
        <p:nvPicPr>
          <p:cNvPr id="1026" name="Picture 2" descr="Obraz znaleziony dla: clip art mowa">
            <a:extLst>
              <a:ext uri="{FF2B5EF4-FFF2-40B4-BE49-F238E27FC236}">
                <a16:creationId xmlns:a16="http://schemas.microsoft.com/office/drawing/2014/main" id="{03045D1D-1B72-4BED-AF67-FAB6C6894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585" y="3629608"/>
            <a:ext cx="3105269" cy="171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13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53D046-DA6B-4B18-A073-988D6B314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Dysfonia</a:t>
            </a:r>
            <a:r>
              <a:rPr lang="pl-PL" dirty="0"/>
              <a:t> - zaburzenia głosu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990CC8-E79F-496C-90F9-850A27854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Należy zgłosić się do lekarza, jeżeli występują u nas takie zaburzenia głosu jak:</a:t>
            </a:r>
          </a:p>
          <a:p>
            <a:pPr>
              <a:buFontTx/>
              <a:buChar char="-"/>
            </a:pPr>
            <a:r>
              <a:rPr lang="pl-PL" dirty="0"/>
              <a:t>nawykowe chrząkanie</a:t>
            </a:r>
          </a:p>
          <a:p>
            <a:pPr>
              <a:buFontTx/>
              <a:buChar char="-"/>
            </a:pPr>
            <a:r>
              <a:rPr lang="pl-PL" dirty="0"/>
              <a:t>załamywanie się głosu</a:t>
            </a:r>
          </a:p>
          <a:p>
            <a:pPr>
              <a:buFontTx/>
              <a:buChar char="-"/>
            </a:pPr>
            <a:r>
              <a:rPr lang="pl-PL" dirty="0"/>
              <a:t>zmęczenie głosowe po dłuższym mówieniu</a:t>
            </a:r>
          </a:p>
          <a:p>
            <a:pPr>
              <a:buFontTx/>
              <a:buChar char="-"/>
            </a:pPr>
            <a:r>
              <a:rPr lang="pl-PL" dirty="0"/>
              <a:t>uczucie suchości w gardle i krtani</a:t>
            </a:r>
          </a:p>
          <a:p>
            <a:pPr>
              <a:buFontTx/>
              <a:buChar char="-"/>
            </a:pPr>
            <a:r>
              <a:rPr lang="pl-PL" dirty="0"/>
              <a:t>uczucie drapania, zalegania i dyskomfortu w gardle i krtani</a:t>
            </a:r>
          </a:p>
          <a:p>
            <a:pPr>
              <a:buFontTx/>
              <a:buChar char="-"/>
            </a:pPr>
            <a:r>
              <a:rPr lang="pl-PL" dirty="0"/>
              <a:t>kaszel</a:t>
            </a:r>
          </a:p>
          <a:p>
            <a:pPr>
              <a:buFontTx/>
              <a:buChar char="-"/>
            </a:pPr>
            <a:r>
              <a:rPr lang="pl-PL" dirty="0"/>
              <a:t>mowa nosowa</a:t>
            </a:r>
          </a:p>
          <a:p>
            <a:pPr>
              <a:buFontTx/>
              <a:buChar char="-"/>
            </a:pPr>
            <a:r>
              <a:rPr lang="pl-PL" dirty="0"/>
              <a:t>zmniejszona drożność nosa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6D6C3FB-0EC2-431D-8250-CAD3738AD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41" y="2834562"/>
            <a:ext cx="1875453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8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06F873-809C-45D7-96B5-9CEF63C3C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 zdrowy głos powinien dbać każdy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7984BBF-62A4-452F-9B11-B5058186F5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Dzieci - u których narząd ten dopiero się kształtuje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69DED353-1BF3-4AA8-B7E1-E2C3F46CD8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29" y="2824163"/>
            <a:ext cx="3526366" cy="2644775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83FFB89-0351-4C25-8D87-CD487252FA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Dorośli - zawodowo eksploatujący głos</a:t>
            </a:r>
          </a:p>
        </p:txBody>
      </p:sp>
      <p:pic>
        <p:nvPicPr>
          <p:cNvPr id="18" name="Symbol zastępczy zawartości 17">
            <a:extLst>
              <a:ext uri="{FF2B5EF4-FFF2-40B4-BE49-F238E27FC236}">
                <a16:creationId xmlns:a16="http://schemas.microsoft.com/office/drawing/2014/main" id="{2B0455CE-DC80-49EA-B5B1-D7E8238B7BF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475" y="2820988"/>
            <a:ext cx="3517900" cy="2638425"/>
          </a:xfrm>
        </p:spPr>
      </p:pic>
    </p:spTree>
    <p:extLst>
      <p:ext uri="{BB962C8B-B14F-4D97-AF65-F5344CB8AC3E}">
        <p14:creationId xmlns:p14="http://schemas.microsoft.com/office/powerpoint/2010/main" val="409566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4983F0-7867-4885-93AC-EC0A7A324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Profilaktyka i higiena głosu</a:t>
            </a:r>
            <a:br>
              <a:rPr lang="pl-PL" dirty="0"/>
            </a:br>
            <a:r>
              <a:rPr lang="pl-PL" sz="2000" dirty="0"/>
              <a:t>warunki pracy i nauki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F6CC39-C62E-4828-BC26-6E570E8E5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*Dbałość o odpowiednią temperaturę i wilgotność pomieszczenia w którym mówimy</a:t>
            </a:r>
          </a:p>
          <a:p>
            <a:pPr marL="0" indent="0" algn="just">
              <a:buNone/>
            </a:pPr>
            <a:r>
              <a:rPr lang="pl-PL" dirty="0"/>
              <a:t> ( optymalnie temperatura 18-22 </a:t>
            </a:r>
            <a:r>
              <a:rPr lang="pl-PL" dirty="0" err="1"/>
              <a:t>oC</a:t>
            </a:r>
            <a:r>
              <a:rPr lang="pl-PL" dirty="0"/>
              <a:t>, wilgotność powietrza 70-80%),</a:t>
            </a:r>
          </a:p>
          <a:p>
            <a:pPr marL="0" indent="0" algn="just">
              <a:buNone/>
            </a:pPr>
            <a:r>
              <a:rPr lang="pl-PL" dirty="0"/>
              <a:t>*Stosowanie nawilżaczy powietrza lub zbiorników z wodą,</a:t>
            </a:r>
          </a:p>
          <a:p>
            <a:pPr marL="0" indent="0" algn="just">
              <a:buNone/>
            </a:pPr>
            <a:r>
              <a:rPr lang="pl-PL" dirty="0"/>
              <a:t>*Wycieranie tablicy mokrą gąbką, parapetów wilgotną szmatką,</a:t>
            </a:r>
          </a:p>
          <a:p>
            <a:pPr marL="0" indent="0" algn="just">
              <a:buNone/>
            </a:pPr>
            <a:r>
              <a:rPr lang="pl-PL" dirty="0"/>
              <a:t>*Czystość w klasie. Unikanie zakładania zasłon i firan, w których gromadzi się kurz i pył,</a:t>
            </a:r>
          </a:p>
          <a:p>
            <a:pPr marL="0" indent="0" algn="just">
              <a:buNone/>
            </a:pPr>
            <a:r>
              <a:rPr lang="pl-PL" dirty="0"/>
              <a:t>*Nie przegrzewanie </a:t>
            </a:r>
            <a:r>
              <a:rPr lang="pl-PL" dirty="0" err="1"/>
              <a:t>sal</a:t>
            </a:r>
            <a:r>
              <a:rPr lang="pl-PL" dirty="0"/>
              <a:t> lekcyjnych, wietrzenie krótko, często i intensywnie,</a:t>
            </a:r>
          </a:p>
          <a:p>
            <a:pPr marL="0" indent="0" algn="just">
              <a:buNone/>
            </a:pPr>
            <a:r>
              <a:rPr lang="pl-PL" dirty="0"/>
              <a:t>*Unikanie przeciągów,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BD475B4-16FD-4707-B167-EDB55669D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02" y="2153524"/>
            <a:ext cx="18859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3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A6EE38-FD2A-4B1F-92F7-BE0E1ED59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Profilaktyka i higiena głosu</a:t>
            </a:r>
            <a:br>
              <a:rPr lang="pl-PL" dirty="0"/>
            </a:br>
            <a:r>
              <a:rPr lang="pl-PL" sz="2000" dirty="0"/>
              <a:t>postawa ciała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9FF832-F353-409C-8676-1D0DA0E6E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Należy zwracać uwagę na sposób siedzenia i pozycję ciała podczas mówienia:</a:t>
            </a:r>
          </a:p>
          <a:p>
            <a:pPr marL="0" indent="0">
              <a:buNone/>
            </a:pPr>
            <a:r>
              <a:rPr lang="pl-PL" dirty="0"/>
              <a:t>*Linia pleców powinna być wyprostowana, dopuszczalne jest jedynie lekkie pochylenie pleców do przodu,</a:t>
            </a:r>
          </a:p>
          <a:p>
            <a:pPr marL="0" indent="0">
              <a:buNone/>
            </a:pPr>
            <a:r>
              <a:rPr lang="pl-PL" dirty="0"/>
              <a:t>*Stopy mają być lekko rozsunięte, w celu lepszego osadzenia miednicy.</a:t>
            </a:r>
          </a:p>
        </p:txBody>
      </p:sp>
      <p:pic>
        <p:nvPicPr>
          <p:cNvPr id="1026" name="Picture 2" descr="Obraz znaleziony dla: clipart prawidłowa postawa ciała ">
            <a:extLst>
              <a:ext uri="{FF2B5EF4-FFF2-40B4-BE49-F238E27FC236}">
                <a16:creationId xmlns:a16="http://schemas.microsoft.com/office/drawing/2014/main" id="{6C18A1C0-559D-4EE0-8951-19E748D46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599" y="3172408"/>
            <a:ext cx="2590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22D673A-D824-422D-8B78-931D3792B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07" y="4025382"/>
            <a:ext cx="19431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9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B666CC-AE98-4348-821D-EBBFFFD14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profilaktyka i higiena głosu</a:t>
            </a:r>
            <a:br>
              <a:rPr lang="pl-PL" dirty="0"/>
            </a:br>
            <a:r>
              <a:rPr lang="pl-PL" sz="2000" dirty="0"/>
              <a:t>zadbaj o zdrowie!!!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FE4A2D-6C84-4D84-81E5-A3568425A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2025062"/>
            <a:ext cx="9603275" cy="345061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l-PL" dirty="0"/>
              <a:t>* Kontrolne  badania u laryngologa i foniatry ( w czasie rozwoju, mutacji oraz przy podejmowaniu decyzji o wyborze zawodu-nauczyciel, aktor, wokalista, logopeda),</a:t>
            </a:r>
          </a:p>
          <a:p>
            <a:pPr marL="0" indent="0" algn="just">
              <a:buNone/>
            </a:pPr>
            <a:r>
              <a:rPr lang="pl-PL" dirty="0"/>
              <a:t>* Dbałość o zdrowie narządu głosu (wystrzeganie się infekcji i chorób układu oddechowego, właściwe i prowadzone do końca leczenie oraz nieeksploatowanie głosu w czasie choroby),</a:t>
            </a:r>
          </a:p>
          <a:p>
            <a:pPr marL="0" indent="0" algn="just">
              <a:buNone/>
            </a:pPr>
            <a:r>
              <a:rPr lang="pl-PL" dirty="0"/>
              <a:t>* Nie dopuszczanie do próchnicy i innych chorób uzębienia,</a:t>
            </a:r>
          </a:p>
          <a:p>
            <a:pPr marL="0" indent="0" algn="just">
              <a:buNone/>
            </a:pPr>
            <a:r>
              <a:rPr lang="pl-PL" dirty="0"/>
              <a:t>* Wykonywanie badań okresowych,</a:t>
            </a:r>
          </a:p>
          <a:p>
            <a:pPr marL="0" indent="0" algn="just">
              <a:buNone/>
            </a:pPr>
            <a:r>
              <a:rPr lang="pl-PL" dirty="0"/>
              <a:t>* Niepodrażnianie głosu szkodliwymi dla niego substancjami (czynne i bierne </a:t>
            </a:r>
          </a:p>
          <a:p>
            <a:pPr marL="0" indent="0" algn="just">
              <a:buNone/>
            </a:pPr>
            <a:r>
              <a:rPr lang="pl-PL" dirty="0"/>
              <a:t>palenie papierosów,  alkohol),</a:t>
            </a:r>
          </a:p>
          <a:p>
            <a:pPr marL="0" indent="0" algn="just">
              <a:buNone/>
            </a:pPr>
            <a:r>
              <a:rPr lang="pl-PL" dirty="0"/>
              <a:t>*Ograniczenie spożycia kawy i mocnej herbaty na rzecz herbat owocowych i ziołowych).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88E4515-88A8-4CC5-960B-C8372B974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079" y="3312658"/>
            <a:ext cx="1961276" cy="208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4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500</TotalTime>
  <Words>1152</Words>
  <Application>Microsoft Office PowerPoint</Application>
  <PresentationFormat>Panoramiczny</PresentationFormat>
  <Paragraphs>103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19</vt:i4>
      </vt:variant>
    </vt:vector>
  </HeadingPairs>
  <TitlesOfParts>
    <vt:vector size="27" baseType="lpstr">
      <vt:lpstr>Arial</vt:lpstr>
      <vt:lpstr>Calibri</vt:lpstr>
      <vt:lpstr>Gill Sans MT</vt:lpstr>
      <vt:lpstr>Tw Cen MT</vt:lpstr>
      <vt:lpstr>Tw Cen MT Condensed</vt:lpstr>
      <vt:lpstr>Wingdings 3</vt:lpstr>
      <vt:lpstr>Integralny</vt:lpstr>
      <vt:lpstr>Galeria</vt:lpstr>
      <vt:lpstr>Dbajmy o swój głos profilaktyka głosu nauczyciela i ucznia</vt:lpstr>
      <vt:lpstr>Głos jako narzędzie…</vt:lpstr>
      <vt:lpstr>głos jest narzędziem dzięki któremu możemy realizować komunikację językową</vt:lpstr>
      <vt:lpstr>Wytwarzanie głosu wymaga współdziałania 3 układów:</vt:lpstr>
      <vt:lpstr>Dysfonia - zaburzenia głosu</vt:lpstr>
      <vt:lpstr>O zdrowy głos powinien dbać każdy</vt:lpstr>
      <vt:lpstr>Profilaktyka i higiena głosu warunki pracy i nauki</vt:lpstr>
      <vt:lpstr>Profilaktyka i higiena głosu postawa ciała</vt:lpstr>
      <vt:lpstr>profilaktyka i higiena głosu zadbaj o zdrowie!!!</vt:lpstr>
      <vt:lpstr>Profilaktyka i higiena głosu Przetrwanie w klasie</vt:lpstr>
      <vt:lpstr>Profilaktyka i higiena głosu</vt:lpstr>
      <vt:lpstr>Profilaktyka i higiena głosu Poza pracą…</vt:lpstr>
      <vt:lpstr>Ćwiczenia oddechowe nie tylko dla nauczycieli</vt:lpstr>
      <vt:lpstr>Ćwiczenia głosowe dla nauczyciela i nauczycielki </vt:lpstr>
      <vt:lpstr>Ćwiczenia prawidłowej emisji głosu na tekstach</vt:lpstr>
      <vt:lpstr>Higiena głosu u dzieci</vt:lpstr>
      <vt:lpstr>Ćwiczenia oddechowo- głosowe u dzieci</vt:lpstr>
      <vt:lpstr>Ćwiczenia głosowe u dzieci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Dbajmy o swój głos</dc:title>
  <dc:creator>Jarosław Rajecki</dc:creator>
  <cp:lastModifiedBy>Jarosław Rajecki</cp:lastModifiedBy>
  <cp:revision>58</cp:revision>
  <dcterms:created xsi:type="dcterms:W3CDTF">2019-02-13T16:56:40Z</dcterms:created>
  <dcterms:modified xsi:type="dcterms:W3CDTF">2019-03-27T08:46:20Z</dcterms:modified>
</cp:coreProperties>
</file>