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D906-A417-4EDE-8D3A-777959CEEF72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D98C-EC6A-4D8D-BFD6-203F5432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51FF-BC3F-4AFD-8011-0912661C33B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06E7-FF29-4399-BFF5-F4BAE06F6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8565-C86F-4F39-9D23-ABC3688EFC61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CBD4-188B-45E8-BBFD-CF6D6EF5B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CE9B-59BB-49C4-AB00-3533BA94A27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859B-48BF-48C6-8C2C-C089A6F4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0A0E-2970-4E02-8120-B245D8D2E829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92BE-FA25-4431-891B-2A407B45D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420F-BE56-4595-A1E7-B789B517FDF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1066-69F5-4749-B524-E535DB45D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F991-B2BD-4B7B-93E3-7E931C242E49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BA6B-D984-45AB-9510-0E073B0AF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8014-AC07-427A-ABFE-13B9B55D026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9D3B-469E-4EB3-A28A-4D67B2CAA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36E6-EB50-493D-9F72-CBADC17A8538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BB31-8D27-4535-9AF8-F1A55FCBA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7D69-22E4-40C3-AAFF-8B528E6BB789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1054-87D2-4887-94F0-5C58CC1EC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8659-3ED9-4B6B-B6B5-9F8B3A4D73E3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E0BB-D5EB-4066-A870-DBFCA1616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3FDC-0A70-48AE-871C-2BE7379A02BA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FF61-FB7B-4335-BD31-5BA9F679A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62EE-B762-4DA3-AC6D-D0920A26757E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1FD5-E7E0-4F1F-AD74-D4EAC0E3E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CB78-DBCE-4F96-8D55-6091A7E20E1C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4815-2C2E-402F-BD8B-322ACE2F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C47B-1486-4FCD-AB78-66271F2EA0A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932B-FFCC-4AC7-BA8A-DE35ACF1E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/>
              <a:t>Kliknutím na ikonu pridáte obrázok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E46C-95BE-4C7C-BE03-71ABBCB28B86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3A45-DE81-4C6A-A4E0-F3B9BF16F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8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71260-DC52-44BB-9E06-9ECE4E831618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AF861-2AD5-488D-94C6-1C377A36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6" r:id="rId11"/>
    <p:sldLayoutId id="2147483655" r:id="rId12"/>
    <p:sldLayoutId id="2147483667" r:id="rId13"/>
    <p:sldLayoutId id="2147483654" r:id="rId14"/>
    <p:sldLayoutId id="2147483653" r:id="rId15"/>
    <p:sldLayoutId id="21474836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sk/url?sa=i&amp;rct=j&amp;q=&amp;esrc=s&amp;source=images&amp;cd=&amp;cad=rja&amp;uact=8&amp;ved=2ahUKEwiKvtW7kfLcAhWQY1AKHSNuCj0QjRx6BAgBEAU&amp;url=https://www.vectorsk.sk/p/2144/vlajka-madarsko&amp;psig=AOvVaw0tglxYvaoDxQNL29X70X5E&amp;ust=1534528256578065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ok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4878">
            <a:off x="9121775" y="414338"/>
            <a:ext cx="27336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Obrázok 21"/>
          <p:cNvPicPr>
            <a:picLocks noChangeAspect="1"/>
          </p:cNvPicPr>
          <p:nvPr/>
        </p:nvPicPr>
        <p:blipFill>
          <a:blip r:embed="rId3"/>
          <a:srcRect l="957" t="-11015" r="-957" b="29750"/>
          <a:stretch>
            <a:fillRect/>
          </a:stretch>
        </p:blipFill>
        <p:spPr bwMode="auto">
          <a:xfrm rot="718964">
            <a:off x="7594600" y="1350963"/>
            <a:ext cx="24685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rázok 23"/>
          <p:cNvPicPr>
            <a:picLocks noChangeAspect="1"/>
          </p:cNvPicPr>
          <p:nvPr/>
        </p:nvPicPr>
        <p:blipFill>
          <a:blip r:embed="rId4"/>
          <a:srcRect l="11499" t="21924" r="11325" b="23004"/>
          <a:stretch>
            <a:fillRect/>
          </a:stretch>
        </p:blipFill>
        <p:spPr bwMode="auto">
          <a:xfrm rot="-959401">
            <a:off x="1355725" y="2259013"/>
            <a:ext cx="2654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ok 25"/>
          <p:cNvPicPr>
            <a:picLocks noChangeAspect="1"/>
          </p:cNvPicPr>
          <p:nvPr/>
        </p:nvPicPr>
        <p:blipFill>
          <a:blip r:embed="rId5"/>
          <a:srcRect l="15932" t="23444" r="14932" b="20961"/>
          <a:stretch>
            <a:fillRect/>
          </a:stretch>
        </p:blipFill>
        <p:spPr bwMode="auto">
          <a:xfrm rot="1897634">
            <a:off x="3519488" y="-173038"/>
            <a:ext cx="2455862" cy="19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ok 17"/>
          <p:cNvPicPr>
            <a:picLocks noChangeAspect="1"/>
          </p:cNvPicPr>
          <p:nvPr/>
        </p:nvPicPr>
        <p:blipFill>
          <a:blip r:embed="rId6"/>
          <a:srcRect l="23920" t="32771" r="24274" b="30945"/>
          <a:stretch>
            <a:fillRect/>
          </a:stretch>
        </p:blipFill>
        <p:spPr bwMode="auto">
          <a:xfrm rot="-672789">
            <a:off x="6354763" y="119063"/>
            <a:ext cx="2338387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Výsledok vyhľadávania obrázkov pre dopyt madarska vlajk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2168" t="31236" r="22256" b="32114"/>
          <a:stretch>
            <a:fillRect/>
          </a:stretch>
        </p:blipFill>
        <p:spPr bwMode="auto">
          <a:xfrm rot="1087864">
            <a:off x="6105525" y="3278188"/>
            <a:ext cx="24971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ok 15"/>
          <p:cNvPicPr>
            <a:picLocks noChangeAspect="1"/>
          </p:cNvPicPr>
          <p:nvPr/>
        </p:nvPicPr>
        <p:blipFill>
          <a:blip r:embed="rId9"/>
          <a:srcRect l="11984" t="25197" r="12177" b="23203"/>
          <a:stretch>
            <a:fillRect/>
          </a:stretch>
        </p:blipFill>
        <p:spPr bwMode="auto">
          <a:xfrm rot="1124036">
            <a:off x="4278313" y="1606550"/>
            <a:ext cx="20859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Obrázok 29"/>
          <p:cNvPicPr>
            <a:picLocks noChangeAspect="1"/>
          </p:cNvPicPr>
          <p:nvPr/>
        </p:nvPicPr>
        <p:blipFill>
          <a:blip r:embed="rId10"/>
          <a:srcRect l="23222" t="29716" r="23222" b="29723"/>
          <a:stretch>
            <a:fillRect/>
          </a:stretch>
        </p:blipFill>
        <p:spPr bwMode="auto">
          <a:xfrm rot="-1589913">
            <a:off x="3025775" y="4083050"/>
            <a:ext cx="23447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Obrázok 1023"/>
          <p:cNvPicPr>
            <a:picLocks noChangeAspect="1"/>
          </p:cNvPicPr>
          <p:nvPr/>
        </p:nvPicPr>
        <p:blipFill>
          <a:blip r:embed="rId11"/>
          <a:srcRect l="4671" t="9795" r="6754" b="22708"/>
          <a:stretch>
            <a:fillRect/>
          </a:stretch>
        </p:blipFill>
        <p:spPr bwMode="auto">
          <a:xfrm rot="1157040">
            <a:off x="182563" y="4456113"/>
            <a:ext cx="25193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Obrázok 1026"/>
          <p:cNvPicPr>
            <a:picLocks noChangeAspect="1"/>
          </p:cNvPicPr>
          <p:nvPr/>
        </p:nvPicPr>
        <p:blipFill>
          <a:blip r:embed="rId12"/>
          <a:srcRect l="2449" t="19080" r="2449" b="17474"/>
          <a:stretch>
            <a:fillRect/>
          </a:stretch>
        </p:blipFill>
        <p:spPr bwMode="auto">
          <a:xfrm rot="390778">
            <a:off x="9521825" y="5243513"/>
            <a:ext cx="2395538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Obrázok 1028"/>
          <p:cNvPicPr>
            <a:picLocks noChangeAspect="1"/>
          </p:cNvPicPr>
          <p:nvPr/>
        </p:nvPicPr>
        <p:blipFill>
          <a:blip r:embed="rId13"/>
          <a:srcRect l="52861" t="23820" r="13164" b="23820"/>
          <a:stretch>
            <a:fillRect/>
          </a:stretch>
        </p:blipFill>
        <p:spPr bwMode="auto">
          <a:xfrm rot="5770499">
            <a:off x="760413" y="-231775"/>
            <a:ext cx="176371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Obrázok 27"/>
          <p:cNvPicPr>
            <a:picLocks noChangeAspect="1"/>
          </p:cNvPicPr>
          <p:nvPr/>
        </p:nvPicPr>
        <p:blipFill>
          <a:blip r:embed="rId14"/>
          <a:srcRect l="27760" t="30835" r="27184" b="30498"/>
          <a:stretch>
            <a:fillRect/>
          </a:stretch>
        </p:blipFill>
        <p:spPr bwMode="auto">
          <a:xfrm rot="-1241659">
            <a:off x="9124950" y="3157538"/>
            <a:ext cx="27416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9774" y="1308450"/>
            <a:ext cx="12256414" cy="2449679"/>
          </a:xfrm>
        </p:spPr>
        <p:txBody>
          <a:bodyPr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 angličtinou za hranice</a:t>
            </a:r>
          </a:p>
        </p:txBody>
      </p:sp>
      <p:pic>
        <p:nvPicPr>
          <p:cNvPr id="18446" name="Obrázok 1030"/>
          <p:cNvPicPr>
            <a:picLocks noChangeAspect="1"/>
          </p:cNvPicPr>
          <p:nvPr/>
        </p:nvPicPr>
        <p:blipFill>
          <a:blip r:embed="rId15"/>
          <a:srcRect l="6410" t="5527" b="56270"/>
          <a:stretch>
            <a:fillRect/>
          </a:stretch>
        </p:blipFill>
        <p:spPr bwMode="auto">
          <a:xfrm rot="509623">
            <a:off x="5641975" y="5118100"/>
            <a:ext cx="2819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ok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5" y="2117725"/>
            <a:ext cx="71310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693863"/>
            <a:ext cx="5686425" cy="47942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endParaRPr lang="sk-SK" sz="2400" b="1" smtClean="0"/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Prostedníctvom internetovej platformy e Twinning. 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eTwinning je komunita európskych škôl.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e- ako „elektronický“, Twinning- ako „partnerstvo, družba“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endParaRPr lang="sk-SK" sz="2400" b="1" smtClean="0"/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Sú tu zapojené všetky členské štáty EÚ, 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vrátane zámorských území, Island, 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r>
              <a:rPr lang="sk-SK" sz="2400" b="1" smtClean="0"/>
              <a:t>Nórsko a Turecko.</a:t>
            </a:r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endParaRPr lang="sk-SK" sz="600" smtClean="0"/>
          </a:p>
          <a:p>
            <a:pPr marL="0" indent="0">
              <a:lnSpc>
                <a:spcPct val="80000"/>
              </a:lnSpc>
              <a:buFont typeface="Wingdings 3" pitchFamily="18" charset="2"/>
              <a:buNone/>
            </a:pPr>
            <a:endParaRPr lang="sk-SK" sz="50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234950"/>
            <a:ext cx="11339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sk-SK" sz="2400" b="1">
                <a:solidFill>
                  <a:srgbClr val="0070C0"/>
                </a:solidFill>
              </a:rPr>
              <a:t>Majú vaše deti príležitosť vyskúšať si anglický jazyk v reálnych situáciách pri komunikácii s cudzincami? </a:t>
            </a:r>
          </a:p>
          <a:p>
            <a:pPr defTabSz="914400"/>
            <a:r>
              <a:rPr lang="sk-SK" sz="2400" b="1">
                <a:solidFill>
                  <a:srgbClr val="0070C0"/>
                </a:solidFill>
              </a:rPr>
              <a:t>Na krúžku „S ANGLIČTINOU ZA HRANICE“ si tento zážitok naozaj užijú......  Pýtate sa ako????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9275"/>
            <a:ext cx="7058025" cy="5907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000" b="1" smtClean="0">
                <a:latin typeface="Arial" charset="0"/>
              </a:rPr>
              <a:t>Program eTwinning</a:t>
            </a:r>
            <a:r>
              <a:rPr lang="sk-SK" sz="2000" smtClean="0">
                <a:latin typeface="Arial" charset="0"/>
              </a:rPr>
              <a:t> sa zameriava na podporu využívania moderných informačných a komunikačných technológií 	 za účelom vytvorenia partnerstiev európskych škôl 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sk-SK" sz="20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k-SK" sz="2000" smtClean="0">
                <a:latin typeface="Arial" charset="0"/>
              </a:rPr>
              <a:t>eTwinning nám umožňuje nájsť partnerskú školu, s ktorou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sk-SK" sz="2000" smtClean="0">
                <a:latin typeface="Arial" charset="0"/>
              </a:rPr>
              <a:t>	môžeme realizovať inovatívne školské projekty  v bezpečnom virtuálnom 	prostredí (TwinSpace).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sk-SK" sz="20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k-SK" sz="2000" smtClean="0">
                <a:latin typeface="Arial" charset="0"/>
              </a:rPr>
              <a:t>Žiaci cez svoje heslá vstupujú do priestoru Twinspace, kdesa aktívne podieľajú na tvorbe projektu a  komunikujú s novými kamarátmi  v partnerskej krajine.</a:t>
            </a:r>
          </a:p>
          <a:p>
            <a:pPr>
              <a:lnSpc>
                <a:spcPct val="80000"/>
              </a:lnSpc>
            </a:pPr>
            <a:endParaRPr lang="sk-SK" sz="20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sk-SK" sz="2000" smtClean="0">
                <a:latin typeface="Arial" charset="0"/>
              </a:rPr>
              <a:t>Super je to, že komunikačným jazykom je angličtina. A tak anglický jazyk naozaj prekračuje hranice a stáva sa nástrojom dorozumievania.</a:t>
            </a:r>
          </a:p>
          <a:p>
            <a:pPr>
              <a:lnSpc>
                <a:spcPct val="80000"/>
              </a:lnSpc>
            </a:pPr>
            <a:endParaRPr lang="sk-SK" sz="2000" smtClean="0">
              <a:latin typeface="Arial" charset="0"/>
            </a:endParaRPr>
          </a:p>
        </p:txBody>
      </p:sp>
      <p:pic>
        <p:nvPicPr>
          <p:cNvPr id="20485" name="Picture 5" descr="29177386_539712806415140_4624435624550596608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4525" y="1522413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objekt pre obsah 2"/>
          <p:cNvSpPr>
            <a:spLocks noGrp="1"/>
          </p:cNvSpPr>
          <p:nvPr>
            <p:ph idx="1"/>
          </p:nvPr>
        </p:nvSpPr>
        <p:spPr>
          <a:xfrm>
            <a:off x="677863" y="727075"/>
            <a:ext cx="5472112" cy="5314950"/>
          </a:xfrm>
        </p:spPr>
        <p:txBody>
          <a:bodyPr/>
          <a:lstStyle/>
          <a:p>
            <a:r>
              <a:rPr lang="sk-SK" sz="2000" b="1" smtClean="0"/>
              <a:t>Aký to má význam pre vaše deti:</a:t>
            </a:r>
            <a:endParaRPr lang="sk-SK" sz="2000" b="1" smtClean="0">
              <a:latin typeface="Arial" charset="0"/>
            </a:endParaRPr>
          </a:p>
          <a:p>
            <a:endParaRPr lang="sk-SK" sz="2000" b="1" smtClean="0">
              <a:latin typeface="Arial" charset="0"/>
            </a:endParaRPr>
          </a:p>
          <a:p>
            <a:r>
              <a:rPr lang="sk-SK" smtClean="0"/>
              <a:t>Uvedomujú si zmysel ovládania cudzieho jazyka, čo zvyšuje ich motiváciu učiť sa ho.</a:t>
            </a:r>
          </a:p>
          <a:p>
            <a:r>
              <a:rPr lang="sk-SK" smtClean="0"/>
              <a:t>Cibria si jazykové znalosti, informačno – komunikačné zručnosti/tvorba a posielanie videí, fotiek a iných príspevkov do projektu prostredníctvom internetu, videokonferencie, SKYPE/ a zručnosti tvorby projektov.</a:t>
            </a:r>
          </a:p>
          <a:p>
            <a:r>
              <a:rPr lang="sk-SK" smtClean="0"/>
              <a:t>Učia sa spolupracovať, byť užitočným v tíme. </a:t>
            </a:r>
          </a:p>
          <a:p>
            <a:r>
              <a:rPr lang="sk-SK" smtClean="0"/>
              <a:t>Pripravujú sa na život, štúdium a prácu v Európe. </a:t>
            </a:r>
          </a:p>
          <a:p>
            <a:r>
              <a:rPr lang="sk-SK" smtClean="0"/>
              <a:t>Toto nie je vyučovacia hodina !!!!! Žiadne skúšanie, známkovanie, či domáce úlohy. Celý proces „vzdelávania“ prebieha v uvoľnenej a zábavnej atmosfére.</a:t>
            </a:r>
          </a:p>
          <a:p>
            <a:endParaRPr lang="sk-SK" smtClean="0"/>
          </a:p>
          <a:p>
            <a:endParaRPr lang="sk-SK" smtClean="0"/>
          </a:p>
        </p:txBody>
      </p:sp>
      <p:pic>
        <p:nvPicPr>
          <p:cNvPr id="21508" name="Picture 4" descr="29177759_539712646415156_422580606040276992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524000"/>
            <a:ext cx="5465762" cy="409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>
          <a:xfrm>
            <a:off x="677863" y="1139825"/>
            <a:ext cx="5381625" cy="5114925"/>
          </a:xfrm>
        </p:spPr>
        <p:txBody>
          <a:bodyPr/>
          <a:lstStyle/>
          <a:p>
            <a:r>
              <a:rPr lang="sk-SK" sz="2000" b="1" smtClean="0"/>
              <a:t>Nástrojom komunikácie sú školské projekty:</a:t>
            </a:r>
          </a:p>
          <a:p>
            <a:endParaRPr lang="sk-SK" b="1" smtClean="0">
              <a:latin typeface="Arial" charset="0"/>
            </a:endParaRPr>
          </a:p>
          <a:p>
            <a:r>
              <a:rPr lang="sk-SK" smtClean="0"/>
              <a:t>Vytvoríme si vlastný a hľadáme partnera, alebo sa pridáme do už existujúceho projektu ako ďalší partner.</a:t>
            </a:r>
            <a:endParaRPr lang="sk-SK" smtClean="0">
              <a:latin typeface="Arial" charset="0"/>
            </a:endParaRPr>
          </a:p>
          <a:p>
            <a:endParaRPr lang="sk-SK" smtClean="0">
              <a:latin typeface="Arial" charset="0"/>
            </a:endParaRPr>
          </a:p>
          <a:p>
            <a:r>
              <a:rPr lang="sk-SK" altLang="sk-SK" smtClean="0"/>
              <a:t>Sú realizované v anglickom jazyku.</a:t>
            </a:r>
            <a:endParaRPr lang="sk-SK" altLang="sk-SK" smtClean="0">
              <a:latin typeface="Arial" charset="0"/>
            </a:endParaRPr>
          </a:p>
          <a:p>
            <a:endParaRPr lang="sk-SK" altLang="sk-SK" smtClean="0">
              <a:latin typeface="Arial" charset="0"/>
            </a:endParaRPr>
          </a:p>
          <a:p>
            <a:r>
              <a:rPr lang="sk-SK" altLang="sk-SK" smtClean="0"/>
              <a:t>Sú zamerané na rôzne oblasti života – rodina, škola, hoby, moja krajina, moje mesto, kultúra, príroda, zvieratká, ekológia, zdravé stravovanie, šport, životný štýl, a pod.</a:t>
            </a:r>
          </a:p>
          <a:p>
            <a:endParaRPr lang="sk-SK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388" y="906463"/>
            <a:ext cx="514667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268</Words>
  <Application>Microsoft Office PowerPoint</Application>
  <PresentationFormat>Vlastná</PresentationFormat>
  <Paragraphs>32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Šablóna návrhu</vt:lpstr>
      </vt:variant>
      <vt:variant>
        <vt:i4>4</vt:i4>
      </vt:variant>
      <vt:variant>
        <vt:lpstr>Nadpisy snímok</vt:lpstr>
      </vt:variant>
      <vt:variant>
        <vt:i4>5</vt:i4>
      </vt:variant>
    </vt:vector>
  </HeadingPairs>
  <TitlesOfParts>
    <vt:vector size="13" baseType="lpstr">
      <vt:lpstr>Trebuchet MS</vt:lpstr>
      <vt:lpstr>Arial</vt:lpstr>
      <vt:lpstr>Wingdings 3</vt:lpstr>
      <vt:lpstr>Calibri</vt:lpstr>
      <vt:lpstr>Fazeta</vt:lpstr>
      <vt:lpstr>Fazeta</vt:lpstr>
      <vt:lpstr>Fazeta</vt:lpstr>
      <vt:lpstr>Fazeta</vt:lpstr>
      <vt:lpstr>Snímka 1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angličtinou za hranice</dc:title>
  <dc:creator>Zuzana Ceperkova</dc:creator>
  <cp:lastModifiedBy>USER</cp:lastModifiedBy>
  <cp:revision>23</cp:revision>
  <dcterms:created xsi:type="dcterms:W3CDTF">2018-08-08T16:50:49Z</dcterms:created>
  <dcterms:modified xsi:type="dcterms:W3CDTF">2018-09-03T09:48:04Z</dcterms:modified>
</cp:coreProperties>
</file>