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8" r:id="rId3"/>
    <p:sldId id="257" r:id="rId4"/>
    <p:sldId id="264" r:id="rId5"/>
    <p:sldId id="258" r:id="rId6"/>
    <p:sldId id="262" r:id="rId7"/>
    <p:sldId id="260" r:id="rId8"/>
    <p:sldId id="261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7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Hárok1!$B$1</c:f>
              <c:strCache>
                <c:ptCount val="1"/>
                <c:pt idx="0">
                  <c:v>Dievčatá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Hárok1!$A$2:$A$5</c:f>
              <c:strCache>
                <c:ptCount val="4"/>
                <c:pt idx="0">
                  <c:v>11 roční</c:v>
                </c:pt>
                <c:pt idx="1">
                  <c:v>13 roční</c:v>
                </c:pt>
                <c:pt idx="2">
                  <c:v> 15 roční</c:v>
                </c:pt>
                <c:pt idx="3">
                  <c:v> </c:v>
                </c:pt>
              </c:strCache>
            </c:strRef>
          </c:cat>
          <c:val>
            <c:numRef>
              <c:f>Hárok1!$B$2:$B$5</c:f>
              <c:numCache>
                <c:formatCode>0.00%</c:formatCode>
                <c:ptCount val="4"/>
                <c:pt idx="0">
                  <c:v>0.56999999999999995</c:v>
                </c:pt>
                <c:pt idx="1">
                  <c:v>0.68400000000000072</c:v>
                </c:pt>
                <c:pt idx="2">
                  <c:v>0.62100000000000044</c:v>
                </c:pt>
              </c:numCache>
            </c:numRef>
          </c:val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Chlapci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Hárok1!$A$2:$A$5</c:f>
              <c:strCache>
                <c:ptCount val="4"/>
                <c:pt idx="0">
                  <c:v>11 roční</c:v>
                </c:pt>
                <c:pt idx="1">
                  <c:v>13 roční</c:v>
                </c:pt>
                <c:pt idx="2">
                  <c:v> 15 roční</c:v>
                </c:pt>
                <c:pt idx="3">
                  <c:v> </c:v>
                </c:pt>
              </c:strCache>
            </c:strRef>
          </c:cat>
          <c:val>
            <c:numRef>
              <c:f>Hárok1!$C$2:$C$5</c:f>
              <c:numCache>
                <c:formatCode>0.00%</c:formatCode>
                <c:ptCount val="4"/>
                <c:pt idx="0">
                  <c:v>0.68600000000000072</c:v>
                </c:pt>
                <c:pt idx="1">
                  <c:v>0.69200000000000061</c:v>
                </c:pt>
                <c:pt idx="2">
                  <c:v>0.7040000000000004</c:v>
                </c:pt>
              </c:numCache>
            </c:numRef>
          </c:val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Stĺpec1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strRef>
              <c:f>Hárok1!$A$2:$A$5</c:f>
              <c:strCache>
                <c:ptCount val="4"/>
                <c:pt idx="0">
                  <c:v>11 roční</c:v>
                </c:pt>
                <c:pt idx="1">
                  <c:v>13 roční</c:v>
                </c:pt>
                <c:pt idx="2">
                  <c:v> 15 roční</c:v>
                </c:pt>
                <c:pt idx="3">
                  <c:v> </c:v>
                </c:pt>
              </c:strCache>
            </c:strRef>
          </c:cat>
          <c:val>
            <c:numRef>
              <c:f>Hárok1!$D$2:$D$5</c:f>
              <c:numCache>
                <c:formatCode>General</c:formatCode>
                <c:ptCount val="4"/>
              </c:numCache>
            </c:numRef>
          </c:val>
        </c:ser>
        <c:dLbls/>
        <c:shape val="box"/>
        <c:axId val="63206144"/>
        <c:axId val="63207680"/>
        <c:axId val="0"/>
      </c:bar3DChart>
      <c:catAx>
        <c:axId val="632061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3207680"/>
        <c:crosses val="autoZero"/>
        <c:auto val="1"/>
        <c:lblAlgn val="ctr"/>
        <c:lblOffset val="100"/>
      </c:catAx>
      <c:valAx>
        <c:axId val="6320768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320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explosion val="20"/>
          <c:dPt>
            <c:idx val="0"/>
            <c:explosion val="0"/>
          </c:dPt>
          <c:dPt>
            <c:idx val="1"/>
            <c:explosion val="0"/>
          </c:dPt>
          <c:dLbls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55</c:v>
                </c:pt>
                <c:pt idx="1">
                  <c:v>98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91565616797900262"/>
          <c:y val="0.3679827755905512"/>
          <c:w val="7.1843832020997381E-2"/>
          <c:h val="0.214034448818897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sk-SK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explosion val="1"/>
          <c:dPt>
            <c:idx val="1"/>
            <c:explosion val="0"/>
          </c:dPt>
          <c:dLbls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Hárok1!$A$2:$A$3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101</c:v>
                </c:pt>
                <c:pt idx="1">
                  <c:v>52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sk-SK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explosion val="8"/>
          <c:dPt>
            <c:idx val="0"/>
            <c:explosion val="0"/>
          </c:dPt>
          <c:dPt>
            <c:idx val="1"/>
            <c:explosion val="0"/>
          </c:dPt>
          <c:dPt>
            <c:idx val="2"/>
            <c:explosion val="0"/>
          </c:dPt>
          <c:dPt>
            <c:idx val="3"/>
            <c:explosion val="0"/>
          </c:dPt>
          <c:dPt>
            <c:idx val="4"/>
            <c:explosion val="0"/>
          </c:dPt>
          <c:dPt>
            <c:idx val="5"/>
            <c:explosion val="0"/>
          </c:dPt>
          <c:dPt>
            <c:idx val="6"/>
            <c:explosion val="0"/>
          </c:dPt>
          <c:dPt>
            <c:idx val="7"/>
            <c:explosion val="0"/>
          </c:dPt>
          <c:dLbls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Hárok1!$A$2:$A$9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Hárok1!$B$2:$B$9</c:f>
              <c:numCache>
                <c:formatCode>General</c:formatCode>
                <c:ptCount val="8"/>
                <c:pt idx="0">
                  <c:v>70</c:v>
                </c:pt>
                <c:pt idx="1">
                  <c:v>42</c:v>
                </c:pt>
                <c:pt idx="2">
                  <c:v>35</c:v>
                </c:pt>
                <c:pt idx="3">
                  <c:v>31</c:v>
                </c:pt>
                <c:pt idx="4">
                  <c:v>15</c:v>
                </c:pt>
                <c:pt idx="5">
                  <c:v>16</c:v>
                </c:pt>
                <c:pt idx="6">
                  <c:v>8</c:v>
                </c:pt>
                <c:pt idx="7">
                  <c:v>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sk-SK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hart>
    <c:autoTitleDeleted val="1"/>
    <c:plotArea>
      <c:layout>
        <c:manualLayout>
          <c:layoutTarget val="inner"/>
          <c:xMode val="edge"/>
          <c:yMode val="edge"/>
          <c:x val="0.22839566929133859"/>
          <c:y val="0.171875"/>
          <c:w val="0.53749999999999998"/>
          <c:h val="0.80625000000000002"/>
        </c:manualLayout>
      </c:layout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Hárok1!$A$2:$A$7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Hárok1!$B$2:$B$7</c:f>
              <c:numCache>
                <c:formatCode>General</c:formatCode>
                <c:ptCount val="6"/>
                <c:pt idx="0">
                  <c:v>8</c:v>
                </c:pt>
                <c:pt idx="1">
                  <c:v>70</c:v>
                </c:pt>
                <c:pt idx="2">
                  <c:v>22</c:v>
                </c:pt>
                <c:pt idx="3">
                  <c:v>7</c:v>
                </c:pt>
                <c:pt idx="4">
                  <c:v>23</c:v>
                </c:pt>
                <c:pt idx="5">
                  <c:v>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sk-SK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hart>
    <c:autoTitleDeleted val="1"/>
    <c:plotArea>
      <c:layout>
        <c:manualLayout>
          <c:layoutTarget val="inner"/>
          <c:xMode val="edge"/>
          <c:yMode val="edge"/>
          <c:x val="0.12422900262467192"/>
          <c:y val="0"/>
          <c:w val="0.53749999999999998"/>
          <c:h val="0.80625000000000002"/>
        </c:manualLayout>
      </c:layout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Hárok1!$B$2:$B$6</c:f>
              <c:numCache>
                <c:formatCode>General</c:formatCode>
                <c:ptCount val="5"/>
                <c:pt idx="0">
                  <c:v>25</c:v>
                </c:pt>
                <c:pt idx="1">
                  <c:v>28</c:v>
                </c:pt>
                <c:pt idx="2">
                  <c:v>27</c:v>
                </c:pt>
                <c:pt idx="3">
                  <c:v>36</c:v>
                </c:pt>
                <c:pt idx="4">
                  <c:v>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sk-SK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Predaj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Hárok1!$B$2:$B$4</c:f>
              <c:numCache>
                <c:formatCode>General</c:formatCode>
                <c:ptCount val="3"/>
                <c:pt idx="0">
                  <c:v>109</c:v>
                </c:pt>
                <c:pt idx="1">
                  <c:v>36</c:v>
                </c:pt>
                <c:pt idx="2">
                  <c:v>11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sk-SK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Hárok1!$B$2:$B$6</c:f>
              <c:numCache>
                <c:formatCode>General</c:formatCode>
                <c:ptCount val="5"/>
                <c:pt idx="0">
                  <c:v>69</c:v>
                </c:pt>
                <c:pt idx="1">
                  <c:v>54</c:v>
                </c:pt>
                <c:pt idx="2">
                  <c:v>41</c:v>
                </c:pt>
                <c:pt idx="3">
                  <c:v>2</c:v>
                </c:pt>
                <c:pt idx="4">
                  <c:v>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9151248359580052"/>
          <c:y val="0.26370693897637798"/>
          <c:w val="7.2375164041994747E-2"/>
          <c:h val="0.4600861220472441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sk-SK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Hárok1!$B$2:$B$3</c:f>
              <c:numCache>
                <c:formatCode>General</c:formatCode>
                <c:ptCount val="2"/>
                <c:pt idx="0">
                  <c:v>23</c:v>
                </c:pt>
                <c:pt idx="1">
                  <c:v>130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sk-SK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k-SK"/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explosion val="25"/>
          <c:dPt>
            <c:idx val="0"/>
            <c:explosion val="0"/>
          </c:dPt>
          <c:dPt>
            <c:idx val="1"/>
            <c:explosion val="0"/>
          </c:dPt>
          <c:dPt>
            <c:idx val="2"/>
            <c:explosion val="0"/>
          </c:dPt>
          <c:dPt>
            <c:idx val="3"/>
            <c:explosion val="0"/>
          </c:dPt>
          <c:dPt>
            <c:idx val="4"/>
            <c:explosion val="0"/>
          </c:dPt>
          <c:dPt>
            <c:idx val="5"/>
            <c:explosion val="0"/>
          </c:dPt>
          <c:dPt>
            <c:idx val="6"/>
            <c:explosion val="0"/>
          </c:dPt>
          <c:dLbls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Hárok1!$A$2:$A$8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Hárok1!$B$2:$B$8</c:f>
              <c:numCache>
                <c:formatCode>General</c:formatCode>
                <c:ptCount val="7"/>
                <c:pt idx="0">
                  <c:v>8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9</c:v>
                </c:pt>
                <c:pt idx="5">
                  <c:v>6</c:v>
                </c:pt>
                <c:pt idx="6">
                  <c:v>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91095816929133855"/>
          <c:y val="0.17856471456692913"/>
          <c:w val="7.2375164041994747E-2"/>
          <c:h val="0.608495570866141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sk-SK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F92E2F3-A957-4897-AE39-228CC061DCDB}" type="datetimeFigureOut">
              <a:rPr lang="sk-SK" smtClean="0"/>
              <a:pPr/>
              <a:t>24. 5. 2019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24. 5. 2019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24. 5. 2019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24. 5. 2019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24. 5. 2019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24. 5. 2019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92E2F3-A957-4897-AE39-228CC061DCDB}" type="datetimeFigureOut">
              <a:rPr lang="sk-SK" smtClean="0"/>
              <a:pPr/>
              <a:t>24. 5. 2019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F92E2F3-A957-4897-AE39-228CC061DCDB}" type="datetimeFigureOut">
              <a:rPr lang="sk-SK" smtClean="0"/>
              <a:pPr/>
              <a:t>24. 5. 2019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24. 5. 2019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24. 5. 2019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24. 5. 2019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pPr/>
              <a:t>24. 5. 2019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508696"/>
          </a:xfrm>
        </p:spPr>
        <p:txBody>
          <a:bodyPr>
            <a:noAutofit/>
          </a:bodyPr>
          <a:lstStyle/>
          <a:p>
            <a:pPr algn="ctr"/>
            <a:r>
              <a:rPr lang="sk-SK" sz="10000" dirty="0" smtClean="0"/>
              <a:t>ŠIKANA</a:t>
            </a:r>
            <a:endParaRPr lang="sk-SK" sz="10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flipV="1">
            <a:off x="540544" y="4002880"/>
            <a:ext cx="8062912" cy="1802384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284984"/>
            <a:ext cx="6011418" cy="2762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01304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44016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Aké </a:t>
            </a:r>
            <a:r>
              <a:rPr lang="sk-SK" sz="3200" dirty="0" smtClean="0"/>
              <a:t>situácie to boli?</a:t>
            </a:r>
            <a:endParaRPr lang="sk-SK" sz="3200" dirty="0"/>
          </a:p>
        </p:txBody>
      </p:sp>
      <p:graphicFrame>
        <p:nvGraphicFramePr>
          <p:cNvPr id="3" name="Graf 2"/>
          <p:cNvGraphicFramePr/>
          <p:nvPr/>
        </p:nvGraphicFramePr>
        <p:xfrm>
          <a:off x="-828600" y="1484784"/>
          <a:ext cx="6238876" cy="413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5357818" y="2214554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Výsmech, kruté prezývky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357818" y="2571744"/>
            <a:ext cx="399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Vyhrážanie, pokrikovanie, slovné urážky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357818" y="3214686"/>
            <a:ext cx="268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Telesné napadnutie ,bitka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357818" y="3643314"/>
            <a:ext cx="404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Svojvoľné požičiavanie predmetov, oblečenia</a:t>
            </a:r>
            <a:endParaRPr lang="sk-SK" sz="1600" dirty="0"/>
          </a:p>
        </p:txBody>
      </p:sp>
      <p:sp>
        <p:nvSpPr>
          <p:cNvPr id="9" name="BlokTextu 8"/>
          <p:cNvSpPr txBox="1"/>
          <p:nvPr/>
        </p:nvSpPr>
        <p:spPr>
          <a:xfrm>
            <a:off x="5286380" y="3929066"/>
            <a:ext cx="2510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Vymáhanie jedla, peňazí</a:t>
            </a:r>
          </a:p>
          <a:p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5451643" y="4357694"/>
            <a:ext cx="369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Vykonávanie nezmyselných príkazov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5357818" y="2928934"/>
            <a:ext cx="283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Postrkovanie, zastrašovanie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5357818" y="4643446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Iné...</a:t>
            </a:r>
            <a:endParaRPr lang="sk-SK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Kde si sa stretol najčastejšie so šikanovaním?</a:t>
            </a:r>
            <a:endParaRPr lang="sk-SK" dirty="0"/>
          </a:p>
        </p:txBody>
      </p:sp>
      <p:graphicFrame>
        <p:nvGraphicFramePr>
          <p:cNvPr id="3" name="Graf 2"/>
          <p:cNvGraphicFramePr/>
          <p:nvPr/>
        </p:nvGraphicFramePr>
        <p:xfrm>
          <a:off x="142844" y="20002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6072198" y="3000372"/>
            <a:ext cx="22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 škole počas hodiny 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6072198" y="3357562"/>
            <a:ext cx="244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 škole počas prestávky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6072198" y="3643314"/>
            <a:ext cx="272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 škole pred vyučovaním...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072198" y="4000504"/>
            <a:ext cx="83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Na WC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124455" y="4357694"/>
            <a:ext cx="3019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Na ulici v prítomnosti spolužiakov</a:t>
            </a:r>
            <a:endParaRPr lang="sk-SK" sz="1600" dirty="0"/>
          </a:p>
        </p:txBody>
      </p:sp>
      <p:sp>
        <p:nvSpPr>
          <p:cNvPr id="9" name="BlokTextu 8"/>
          <p:cNvSpPr txBox="1"/>
          <p:nvPr/>
        </p:nvSpPr>
        <p:spPr>
          <a:xfrm>
            <a:off x="6143636" y="4714884"/>
            <a:ext cx="219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 školskom autobuse</a:t>
            </a:r>
            <a:endParaRPr lang="sk-SK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rmAutofit/>
          </a:bodyPr>
          <a:lstStyle/>
          <a:p>
            <a:r>
              <a:rPr lang="sk-SK" sz="3200" dirty="0" smtClean="0"/>
              <a:t>Koho si o šikanovaní  informoval/a?</a:t>
            </a:r>
            <a:endParaRPr lang="sk-SK" sz="3200" dirty="0"/>
          </a:p>
        </p:txBody>
      </p:sp>
      <p:graphicFrame>
        <p:nvGraphicFramePr>
          <p:cNvPr id="3" name="Graf 2"/>
          <p:cNvGraphicFramePr/>
          <p:nvPr/>
        </p:nvGraphicFramePr>
        <p:xfrm>
          <a:off x="-540568" y="155679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5500694" y="2714620"/>
            <a:ext cx="133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Spolužiakov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572132" y="3071810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Učiteľov</a:t>
            </a:r>
          </a:p>
          <a:p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572132" y="3429000"/>
            <a:ext cx="94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Rodičov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5500694" y="3786190"/>
            <a:ext cx="286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Nepovedal/a som to nikomu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5572132" y="4143380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Iného...</a:t>
            </a:r>
            <a:endParaRPr lang="sk-SK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Ja som na tejto škole...</a:t>
            </a:r>
            <a:endParaRPr lang="sk-SK" sz="3200" dirty="0"/>
          </a:p>
        </p:txBody>
      </p:sp>
      <p:graphicFrame>
        <p:nvGraphicFramePr>
          <p:cNvPr id="3" name="Graf 2"/>
          <p:cNvGraphicFramePr/>
          <p:nvPr/>
        </p:nvGraphicFramePr>
        <p:xfrm>
          <a:off x="-857288" y="171448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5143504" y="321468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Nebol šikanovaný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5072066" y="3571876"/>
            <a:ext cx="349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Bol šikanovaný/ už sa to neopakuje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143504" y="3929066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Som šikanovaný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Ako potrestať tých, ktorí šikanujú?</a:t>
            </a:r>
            <a:endParaRPr lang="sk-SK" sz="3200" dirty="0"/>
          </a:p>
        </p:txBody>
      </p:sp>
      <p:graphicFrame>
        <p:nvGraphicFramePr>
          <p:cNvPr id="3" name="Graf 2"/>
          <p:cNvGraphicFramePr/>
          <p:nvPr/>
        </p:nvGraphicFramePr>
        <p:xfrm>
          <a:off x="-500098" y="16430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5500694" y="2786058"/>
            <a:ext cx="277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Znížiť známku zo správania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5429256" y="3143248"/>
            <a:ext cx="355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Verejne potrestať pred celou školou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500694" y="3500438"/>
            <a:ext cx="174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Trestné stíhanie 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500694" y="3857628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Nemajú byť potrestaní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572132" y="421481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Inak...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Stalo sa ti, že si bol obeťou </a:t>
            </a:r>
            <a:r>
              <a:rPr lang="sk-SK" dirty="0" err="1" smtClean="0"/>
              <a:t>kyberšikany</a:t>
            </a:r>
            <a:r>
              <a:rPr lang="sk-SK" dirty="0" smtClean="0"/>
              <a:t>?</a:t>
            </a:r>
            <a:endParaRPr lang="sk-SK" dirty="0"/>
          </a:p>
        </p:txBody>
      </p:sp>
      <p:graphicFrame>
        <p:nvGraphicFramePr>
          <p:cNvPr id="3" name="Graf 2"/>
          <p:cNvGraphicFramePr/>
          <p:nvPr/>
        </p:nvGraphicFramePr>
        <p:xfrm>
          <a:off x="-428660" y="207167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5500694" y="3714752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Mám osobnú skúsenosť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5500694" y="4071942"/>
            <a:ext cx="376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Nešikanovali ma takýmto spôsobom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251062"/>
          </a:xfrm>
        </p:spPr>
        <p:txBody>
          <a:bodyPr>
            <a:normAutofit/>
          </a:bodyPr>
          <a:lstStyle/>
          <a:p>
            <a:r>
              <a:rPr lang="sk-SK" sz="3200" dirty="0" smtClean="0"/>
              <a:t>Ak s tým máš skúsenosť, akou formou a v akej podobe sa to uskutočnilo ?</a:t>
            </a:r>
            <a:endParaRPr lang="sk-SK" sz="3200" dirty="0"/>
          </a:p>
        </p:txBody>
      </p:sp>
      <p:graphicFrame>
        <p:nvGraphicFramePr>
          <p:cNvPr id="3" name="Graf 2"/>
          <p:cNvGraphicFramePr/>
          <p:nvPr/>
        </p:nvGraphicFramePr>
        <p:xfrm>
          <a:off x="-828600" y="1628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5143504" y="2357430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SMS, MMS, email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5214942" y="2714620"/>
            <a:ext cx="354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Negatívna správa pre mňa na </a:t>
            </a:r>
            <a:r>
              <a:rPr lang="sk-SK" dirty="0" err="1" smtClean="0"/>
              <a:t>blogu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143504" y="3071810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Nahrávka na video umiestnené na internete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214942" y="3429000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Zosmiešňujúca fotka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143504" y="378619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Prostredníctvom soc. sietí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5214942" y="4071942"/>
            <a:ext cx="127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Telefonicky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5214942" y="450057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Ináč...</a:t>
            </a: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49178"/>
            <a:ext cx="9286908" cy="1251062"/>
          </a:xfrm>
        </p:spPr>
        <p:txBody>
          <a:bodyPr>
            <a:noAutofit/>
          </a:bodyPr>
          <a:lstStyle/>
          <a:p>
            <a:r>
              <a:rPr lang="sk-SK" sz="3200" dirty="0" smtClean="0"/>
              <a:t>Máš vedomosť o tom, že niekto v Tvojom okolí  kamarát, spolužiak bol takto šikanovaný ?</a:t>
            </a:r>
            <a:endParaRPr lang="sk-SK" sz="3200" dirty="0"/>
          </a:p>
        </p:txBody>
      </p:sp>
      <p:graphicFrame>
        <p:nvGraphicFramePr>
          <p:cNvPr id="3" name="Graf 2"/>
          <p:cNvGraphicFramePr/>
          <p:nvPr/>
        </p:nvGraphicFramePr>
        <p:xfrm>
          <a:off x="-500098" y="16430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5429256" y="3214686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áno </a:t>
            </a:r>
          </a:p>
          <a:p>
            <a:endParaRPr lang="sk-SK" sz="1600" dirty="0" smtClean="0"/>
          </a:p>
          <a:p>
            <a:r>
              <a:rPr lang="sk-SK" sz="1600" dirty="0" smtClean="0"/>
              <a:t>nie</a:t>
            </a:r>
            <a:endParaRPr lang="sk-SK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47928"/>
          </a:xfrm>
        </p:spPr>
        <p:txBody>
          <a:bodyPr>
            <a:normAutofit/>
          </a:bodyPr>
          <a:lstStyle/>
          <a:p>
            <a:r>
              <a:rPr lang="sk-SK" sz="6000" dirty="0" smtClean="0">
                <a:solidFill>
                  <a:srgbClr val="7030A0"/>
                </a:solidFill>
                <a:latin typeface="Baveuse" pitchFamily="2" charset="-18"/>
              </a:rPr>
              <a:t>Ďakujeme za pozornosť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sz="3200" dirty="0" smtClean="0">
                <a:latin typeface="Arnprior" pitchFamily="2" charset="0"/>
              </a:rPr>
              <a:t>Katarína </a:t>
            </a:r>
            <a:r>
              <a:rPr lang="sk-SK" sz="3200" dirty="0" err="1" smtClean="0">
                <a:latin typeface="Arnprior" pitchFamily="2" charset="0"/>
              </a:rPr>
              <a:t>Šuníková</a:t>
            </a:r>
            <a:endParaRPr lang="sk-SK" sz="3200" dirty="0" smtClean="0">
              <a:latin typeface="Arnprior" pitchFamily="2" charset="0"/>
            </a:endParaRPr>
          </a:p>
          <a:p>
            <a:r>
              <a:rPr lang="sk-SK" sz="3200" dirty="0" smtClean="0">
                <a:latin typeface="Arnprior" pitchFamily="2" charset="0"/>
              </a:rPr>
              <a:t>Karin </a:t>
            </a:r>
            <a:r>
              <a:rPr lang="sk-SK" sz="3200" dirty="0" err="1" smtClean="0">
                <a:latin typeface="Arnprior" pitchFamily="2" charset="0"/>
              </a:rPr>
              <a:t>Kompáneková</a:t>
            </a:r>
            <a:endParaRPr lang="sk-SK" sz="3200" dirty="0" smtClean="0">
              <a:latin typeface="Arnprior" pitchFamily="2" charset="0"/>
            </a:endParaRP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3316" name="Picture 4" descr="VÃ½sledok vyhÄ¾adÃ¡vania obrÃ¡zkov pre dopyt ilustraÄnÃ­ Å¡ik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492" y="3284984"/>
            <a:ext cx="5391980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Príbeh: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13-ročný Jakub nebol so svojím kamarátom v kolektíve veľmi </a:t>
            </a:r>
            <a:r>
              <a:rPr lang="sk-SK" dirty="0" smtClean="0"/>
              <a:t>obľúbení. Často </a:t>
            </a:r>
            <a:r>
              <a:rPr lang="sk-SK" dirty="0" smtClean="0"/>
              <a:t>sa im spolužiaci alebo starší chlapci vysmievali. Jedného dňa to zašlo až tak ďaleko, že Jakub si zastal svojho </a:t>
            </a:r>
            <a:r>
              <a:rPr lang="sk-SK" dirty="0" smtClean="0"/>
              <a:t>kamaráta, </a:t>
            </a:r>
            <a:r>
              <a:rPr lang="sk-SK" dirty="0" smtClean="0"/>
              <a:t>keď sa im 15-ročný chlapec v triede vysmieval a vyhrážal sa im,  chlapec zobral štetec a </a:t>
            </a:r>
            <a:r>
              <a:rPr lang="sk-SK" dirty="0" smtClean="0"/>
              <a:t>Jakubovi </a:t>
            </a:r>
            <a:r>
              <a:rPr lang="sk-SK" dirty="0" smtClean="0"/>
              <a:t>prepichol rebrá. </a:t>
            </a:r>
            <a:endParaRPr lang="sk-SK" dirty="0" smtClean="0"/>
          </a:p>
          <a:p>
            <a:r>
              <a:rPr lang="sk-SK" dirty="0" smtClean="0"/>
              <a:t>Ihneď </a:t>
            </a:r>
            <a:r>
              <a:rPr lang="sk-SK" dirty="0" smtClean="0"/>
              <a:t>ho previezli do nemocnice a aj keď po pár dňoch to vyzeralo </a:t>
            </a:r>
            <a:r>
              <a:rPr lang="sk-SK" dirty="0" smtClean="0"/>
              <a:t>tak, </a:t>
            </a:r>
            <a:r>
              <a:rPr lang="sk-SK" dirty="0" smtClean="0"/>
              <a:t>že Jakub sa </a:t>
            </a:r>
            <a:r>
              <a:rPr lang="sk-SK" dirty="0" smtClean="0"/>
              <a:t>zotaví, </a:t>
            </a:r>
            <a:r>
              <a:rPr lang="sk-SK" dirty="0" smtClean="0"/>
              <a:t>nastali komplikácie a Jakub po niekoľkých dňoch zomrel. Aj takto môže dopadnúť šikana.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136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836111"/>
            <a:ext cx="3059832" cy="20398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to </a:t>
            </a:r>
            <a:r>
              <a:rPr lang="sk-SK" dirty="0" err="1" smtClean="0"/>
              <a:t>šikana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Šikanovanie je zámerné ubližovanie osobe, násilné </a:t>
            </a:r>
            <a:r>
              <a:rPr lang="sk-SK" dirty="0"/>
              <a:t>ponižujúce správanie voči nej </a:t>
            </a:r>
            <a:r>
              <a:rPr lang="sk-SK" dirty="0" smtClean="0"/>
              <a:t>zo </a:t>
            </a:r>
            <a:r>
              <a:rPr lang="sk-SK" dirty="0"/>
              <a:t>strany jednotlivca alebo </a:t>
            </a:r>
            <a:r>
              <a:rPr lang="sk-SK" dirty="0" smtClean="0"/>
              <a:t>skupiny. </a:t>
            </a:r>
          </a:p>
          <a:p>
            <a:r>
              <a:rPr lang="sk-SK" dirty="0" smtClean="0"/>
              <a:t>Táto osoba sa </a:t>
            </a:r>
            <a:r>
              <a:rPr lang="sk-SK" dirty="0"/>
              <a:t>nemôže tejto situácii vyhnúť a nie je schopná sa jej </a:t>
            </a:r>
            <a:r>
              <a:rPr lang="sk-SK" dirty="0" smtClean="0"/>
              <a:t>brániť</a:t>
            </a:r>
            <a:r>
              <a:rPr lang="sk-SK" dirty="0"/>
              <a:t>. </a:t>
            </a:r>
            <a:endParaRPr lang="sk-SK" dirty="0" smtClean="0"/>
          </a:p>
          <a:p>
            <a:r>
              <a:rPr lang="sk-SK" dirty="0" err="1" smtClean="0"/>
              <a:t>Šikana</a:t>
            </a:r>
            <a:r>
              <a:rPr lang="sk-SK" dirty="0" smtClean="0"/>
              <a:t> je braná ako trestný čin.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69682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Prejavy </a:t>
            </a:r>
            <a:r>
              <a:rPr lang="sk-SK" dirty="0" err="1" smtClean="0"/>
              <a:t>šikany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Fyzická agresivita</a:t>
            </a:r>
          </a:p>
          <a:p>
            <a:r>
              <a:rPr lang="sk-SK" dirty="0" smtClean="0"/>
              <a:t>Slovná agresivita a zastrašovanie</a:t>
            </a:r>
          </a:p>
          <a:p>
            <a:r>
              <a:rPr lang="sk-SK" dirty="0" smtClean="0"/>
              <a:t>Ponižovanie</a:t>
            </a:r>
          </a:p>
          <a:p>
            <a:r>
              <a:rPr lang="sk-SK" dirty="0" smtClean="0"/>
              <a:t>Manipulácia, násilie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1527" y="4144516"/>
            <a:ext cx="4522473" cy="2713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5049743"/>
            <a:ext cx="3214678" cy="18082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Kde sa môžeme stretnúť so </a:t>
            </a:r>
            <a:r>
              <a:rPr lang="sk-SK" dirty="0" err="1" smtClean="0"/>
              <a:t>šikanou</a:t>
            </a:r>
            <a:r>
              <a:rPr lang="sk-SK" dirty="0"/>
              <a:t>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So </a:t>
            </a:r>
            <a:r>
              <a:rPr lang="sk-SK" dirty="0" err="1" smtClean="0"/>
              <a:t>šikanou</a:t>
            </a:r>
            <a:r>
              <a:rPr lang="sk-SK" dirty="0" smtClean="0"/>
              <a:t> sa môžeme stretnúť takmer všade ale najviac na miestach kde sa pohybujú deti a teenageri, napríklad v škole, na ulici, v centrách atď.  </a:t>
            </a:r>
          </a:p>
          <a:p>
            <a:r>
              <a:rPr lang="sk-SK" dirty="0" smtClean="0"/>
              <a:t>Šikanovaní môžu byť však aj dospelý napríklad v práci (</a:t>
            </a:r>
            <a:r>
              <a:rPr lang="sk-SK" dirty="0" err="1" smtClean="0"/>
              <a:t>šikana</a:t>
            </a:r>
            <a:r>
              <a:rPr lang="sk-SK" dirty="0" smtClean="0"/>
              <a:t> od nadriadeného) alebo šikanovaný učiteľ žiakom. Aj to je trestný čin.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32169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VÃ½sledok vyhÄ¾adÃ¡vania obrÃ¡zkov pre dopyt obeÅ¥ Å¡ika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1671" y="4638706"/>
            <a:ext cx="3942329" cy="221929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Kto je obeťou šikany?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Obeťou </a:t>
            </a:r>
            <a:r>
              <a:rPr lang="sk-SK" dirty="0" err="1" smtClean="0"/>
              <a:t>šikany</a:t>
            </a:r>
            <a:r>
              <a:rPr lang="sk-SK" dirty="0" smtClean="0"/>
              <a:t> môže byť ktokoľvek. Na každom človeku je možné nájsť niečo, čím sa líši od ostatných. Odlišnosť nie je však pravou príčinou šikanovania. Tou je narušený vzťah medzi obeťou a </a:t>
            </a:r>
            <a:r>
              <a:rPr lang="sk-SK" dirty="0" err="1" smtClean="0"/>
              <a:t>šikanátorom</a:t>
            </a:r>
            <a:r>
              <a:rPr lang="sk-SK" dirty="0" smtClean="0"/>
              <a:t>. Obeť je niekto, koho si </a:t>
            </a:r>
            <a:r>
              <a:rPr lang="sk-SK" dirty="0" err="1" smtClean="0"/>
              <a:t>šikanátor</a:t>
            </a:r>
            <a:r>
              <a:rPr lang="sk-SK" dirty="0" smtClean="0"/>
              <a:t> vytipuje ako ľahký cieľ.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Čo spraviť, keď poznám osobu, ktorá je šikanovaná alebo sám/sama som obeťou šikany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Túto skutočnosť treba oznámiť dospelej osobe (učiteľ, rodič) alebo niekomu komu verím a viem, že mi pomôže.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8880" y="3531906"/>
            <a:ext cx="2985120" cy="33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33654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Vekový priemer šikany</a:t>
            </a:r>
            <a:endParaRPr lang="sk-SK" sz="3200" dirty="0"/>
          </a:p>
        </p:txBody>
      </p:sp>
      <p:graphicFrame>
        <p:nvGraphicFramePr>
          <p:cNvPr id="11" name="Zástupný symbol obsah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06771645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460755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929718" cy="125106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Stretol/a som sa s tým, že niekto vyvíja nátlak na slabších spolužiakov?</a:t>
            </a:r>
            <a:endParaRPr lang="sk-SK" dirty="0"/>
          </a:p>
        </p:txBody>
      </p:sp>
      <p:graphicFrame>
        <p:nvGraphicFramePr>
          <p:cNvPr id="3" name="Graf 2"/>
          <p:cNvGraphicFramePr/>
          <p:nvPr/>
        </p:nvGraphicFramePr>
        <p:xfrm>
          <a:off x="2857488" y="171448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428596" y="3214686"/>
            <a:ext cx="1889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sk-SK" sz="4000" dirty="0" smtClean="0"/>
              <a:t> áno</a:t>
            </a:r>
          </a:p>
          <a:p>
            <a:pPr marL="342900" indent="-342900">
              <a:buAutoNum type="alphaLcParenR"/>
            </a:pPr>
            <a:r>
              <a:rPr lang="sk-SK" sz="4000" dirty="0" smtClean="0"/>
              <a:t> nie</a:t>
            </a:r>
            <a:endParaRPr lang="sk-SK" sz="40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Mests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177</TotalTime>
  <Words>523</Words>
  <Application>Microsoft Office PowerPoint</Application>
  <PresentationFormat>Prezentácia na obrazovke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Mestský</vt:lpstr>
      <vt:lpstr>ŠIKANA</vt:lpstr>
      <vt:lpstr>Príbeh: </vt:lpstr>
      <vt:lpstr>Čo je to šikana?</vt:lpstr>
      <vt:lpstr>Prejavy šikany</vt:lpstr>
      <vt:lpstr>Kde sa môžeme stretnúť so šikanou?</vt:lpstr>
      <vt:lpstr>Kto je obeťou šikany?</vt:lpstr>
      <vt:lpstr>Čo spraviť, keď poznám osobu, ktorá je šikanovaná alebo sám/sama som obeťou šikany</vt:lpstr>
      <vt:lpstr>Vekový priemer šikany</vt:lpstr>
      <vt:lpstr>Stretol/a som sa s tým, že niekto vyvíja nátlak na slabších spolužiakov?</vt:lpstr>
      <vt:lpstr>Aké situácie to boli?</vt:lpstr>
      <vt:lpstr>Kde si sa stretol najčastejšie so šikanovaním?</vt:lpstr>
      <vt:lpstr>Koho si o šikanovaní  informoval/a?</vt:lpstr>
      <vt:lpstr>Ja som na tejto škole...</vt:lpstr>
      <vt:lpstr>Ako potrestať tých, ktorí šikanujú?</vt:lpstr>
      <vt:lpstr>Stalo sa ti, že si bol obeťou kyberšikany?</vt:lpstr>
      <vt:lpstr>Ak s tým máš skúsenosť, akou formou a v akej podobe sa to uskutočnilo ?</vt:lpstr>
      <vt:lpstr>Máš vedomosť o tom, že niekto v Tvojom okolí  kamarát, spolužiak bol takto šikanovaný ?</vt:lpstr>
      <vt:lpstr>Snímka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ŠIKANA</dc:title>
  <dc:creator>Slavomír Šuník</dc:creator>
  <cp:lastModifiedBy>fyzika</cp:lastModifiedBy>
  <cp:revision>18</cp:revision>
  <dcterms:created xsi:type="dcterms:W3CDTF">2019-03-18T19:20:13Z</dcterms:created>
  <dcterms:modified xsi:type="dcterms:W3CDTF">2019-05-24T10:17:57Z</dcterms:modified>
</cp:coreProperties>
</file>