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65" r:id="rId4"/>
    <p:sldId id="258" r:id="rId5"/>
    <p:sldId id="260" r:id="rId6"/>
    <p:sldId id="259" r:id="rId7"/>
    <p:sldId id="261" r:id="rId8"/>
    <p:sldId id="262" r:id="rId9"/>
    <p:sldId id="264" r:id="rId10"/>
    <p:sldId id="26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p:scale>
          <a:sx n="99" d="100"/>
          <a:sy n="99" d="100"/>
        </p:scale>
        <p:origin x="-7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6/4/2019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6/4/2019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el.pl/enelzdrowie/uroda/jak-dbac-o-zdrowie-10-porad-dzieki-ktorym-dowiesz-sie-jak-robic-to-prawidlowo" TargetMode="External"/><Relationship Id="rId7" Type="http://schemas.openxmlformats.org/officeDocument/2006/relationships/hyperlink" Target="http://www.ekodiet.pl/dieta/piramida-zywieniowa.html" TargetMode="External"/><Relationship Id="rId2" Type="http://schemas.openxmlformats.org/officeDocument/2006/relationships/hyperlink" Target="https://www.styl.pl/raporty/raport-nie-daj-sie-zmeczeniu/artykuly/news-jak-dbac-o-zdrowie,nId,1922024" TargetMode="External"/><Relationship Id="rId1" Type="http://schemas.openxmlformats.org/officeDocument/2006/relationships/slideLayout" Target="../slideLayouts/slideLayout2.xml"/><Relationship Id="rId6" Type="http://schemas.openxmlformats.org/officeDocument/2006/relationships/hyperlink" Target="https://www.ofeminin.pl/fitness-i-zdrowie/zdrowe-odzywianie/piramida-zywieniowa-czyli-podreczna-sciaga-ze-zdrowego-odzywiania/njhv2tr" TargetMode="External"/><Relationship Id="rId5" Type="http://schemas.openxmlformats.org/officeDocument/2006/relationships/hyperlink" Target="http://www.medonet.pl/zdrowie,piramida-zdrowego-zywienia---opis--produkty-wysokowartosciowe,artykul,1726720.html" TargetMode="External"/><Relationship Id="rId4" Type="http://schemas.openxmlformats.org/officeDocument/2006/relationships/hyperlink" Target="https://www.medme.pl/artykuly/zle-odzywianie-przyczyna-chorob-cywilizacyjnych,35786.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latin typeface="Batang" panose="02030600000101010101" pitchFamily="18" charset="-127"/>
                <a:ea typeface="Batang" panose="02030600000101010101" pitchFamily="18" charset="-127"/>
                <a:cs typeface="Arabic Typesetting" panose="03020402040406030203" pitchFamily="66" charset="-78"/>
              </a:rPr>
              <a:t>ZDROWY STYL</a:t>
            </a:r>
            <a:br>
              <a:rPr lang="pl-PL" dirty="0" smtClean="0">
                <a:latin typeface="Batang" panose="02030600000101010101" pitchFamily="18" charset="-127"/>
                <a:ea typeface="Batang" panose="02030600000101010101" pitchFamily="18" charset="-127"/>
                <a:cs typeface="Arabic Typesetting" panose="03020402040406030203" pitchFamily="66" charset="-78"/>
              </a:rPr>
            </a:br>
            <a:r>
              <a:rPr lang="pl-PL" dirty="0" smtClean="0">
                <a:latin typeface="Batang" panose="02030600000101010101" pitchFamily="18" charset="-127"/>
                <a:ea typeface="Batang" panose="02030600000101010101" pitchFamily="18" charset="-127"/>
                <a:cs typeface="Arabic Typesetting" panose="03020402040406030203" pitchFamily="66" charset="-78"/>
              </a:rPr>
              <a:t> ŻYCIA</a:t>
            </a:r>
            <a:endParaRPr lang="en-US" dirty="0">
              <a:latin typeface="Batang" panose="02030600000101010101" pitchFamily="18" charset="-127"/>
              <a:ea typeface="Batang" panose="02030600000101010101" pitchFamily="18" charset="-127"/>
              <a:cs typeface="Arabic Typesetting" panose="03020402040406030203" pitchFamily="66"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2400" l="6100" r="94900"/>
                    </a14:imgEffect>
                  </a14:imgLayer>
                </a14:imgProps>
              </a:ext>
              <a:ext uri="{28A0092B-C50C-407E-A947-70E740481C1C}">
                <a14:useLocalDpi xmlns:a14="http://schemas.microsoft.com/office/drawing/2010/main" val="0"/>
              </a:ext>
            </a:extLst>
          </a:blip>
          <a:srcRect/>
          <a:stretch>
            <a:fillRect/>
          </a:stretch>
        </p:blipFill>
        <p:spPr bwMode="auto">
          <a:xfrm>
            <a:off x="4601142" y="3627057"/>
            <a:ext cx="3059755" cy="305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760" b="100000" l="11535" r="53959"/>
                    </a14:imgEffect>
                  </a14:imgLayer>
                </a14:imgProps>
              </a:ext>
              <a:ext uri="{28A0092B-C50C-407E-A947-70E740481C1C}">
                <a14:useLocalDpi xmlns:a14="http://schemas.microsoft.com/office/drawing/2010/main" val="0"/>
              </a:ext>
            </a:extLst>
          </a:blip>
          <a:srcRect/>
          <a:stretch>
            <a:fillRect/>
          </a:stretch>
        </p:blipFill>
        <p:spPr bwMode="auto">
          <a:xfrm>
            <a:off x="8134903" y="3455870"/>
            <a:ext cx="4728697" cy="315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7467" b="100000" l="53177" r="98925"/>
                    </a14:imgEffect>
                  </a14:imgLayer>
                </a14:imgProps>
              </a:ext>
              <a:ext uri="{28A0092B-C50C-407E-A947-70E740481C1C}">
                <a14:useLocalDpi xmlns:a14="http://schemas.microsoft.com/office/drawing/2010/main" val="0"/>
              </a:ext>
            </a:extLst>
          </a:blip>
          <a:srcRect/>
          <a:stretch>
            <a:fillRect/>
          </a:stretch>
        </p:blipFill>
        <p:spPr bwMode="auto">
          <a:xfrm>
            <a:off x="7922462" y="3731669"/>
            <a:ext cx="4269538" cy="28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46" b="95833" l="6500" r="90000"/>
                    </a14:imgEffect>
                  </a14:imgLayer>
                </a14:imgProps>
              </a:ext>
              <a:ext uri="{28A0092B-C50C-407E-A947-70E740481C1C}">
                <a14:useLocalDpi xmlns:a14="http://schemas.microsoft.com/office/drawing/2010/main" val="0"/>
              </a:ext>
            </a:extLst>
          </a:blip>
          <a:srcRect/>
          <a:stretch>
            <a:fillRect/>
          </a:stretch>
        </p:blipFill>
        <p:spPr bwMode="auto">
          <a:xfrm>
            <a:off x="9560091" y="721895"/>
            <a:ext cx="2631909" cy="252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53" b="100000" l="40411" r="97671"/>
                    </a14:imgEffect>
                  </a14:imgLayer>
                </a14:imgProps>
              </a:ext>
              <a:ext uri="{28A0092B-C50C-407E-A947-70E740481C1C}">
                <a14:useLocalDpi xmlns:a14="http://schemas.microsoft.com/office/drawing/2010/main" val="0"/>
              </a:ext>
            </a:extLst>
          </a:blip>
          <a:srcRect/>
          <a:stretch>
            <a:fillRect/>
          </a:stretch>
        </p:blipFill>
        <p:spPr bwMode="auto">
          <a:xfrm rot="5400000">
            <a:off x="-899419" y="-641419"/>
            <a:ext cx="4705052" cy="244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33" b="100000" l="794" r="100000"/>
                    </a14:imgEffect>
                  </a14:imgLayer>
                </a14:imgProps>
              </a:ext>
              <a:ext uri="{28A0092B-C50C-407E-A947-70E740481C1C}">
                <a14:useLocalDpi xmlns:a14="http://schemas.microsoft.com/office/drawing/2010/main" val="0"/>
              </a:ext>
            </a:extLst>
          </a:blip>
          <a:srcRect/>
          <a:stretch>
            <a:fillRect/>
          </a:stretch>
        </p:blipFill>
        <p:spPr bwMode="auto">
          <a:xfrm>
            <a:off x="449885" y="4058199"/>
            <a:ext cx="2620574" cy="298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965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62688" y="1889760"/>
            <a:ext cx="9875520" cy="1356360"/>
          </a:xfrm>
        </p:spPr>
        <p:txBody>
          <a:bodyPr>
            <a:normAutofit/>
          </a:bodyPr>
          <a:lstStyle/>
          <a:p>
            <a:r>
              <a:rPr lang="pl-PL" sz="7200" dirty="0" smtClean="0"/>
              <a:t>Żyj zdrowo!</a:t>
            </a:r>
            <a:endParaRPr lang="pl-PL" sz="7200" dirty="0"/>
          </a:p>
        </p:txBody>
      </p:sp>
      <p:pic>
        <p:nvPicPr>
          <p:cNvPr id="4" name="Picture 5"/>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3646" b="95833" l="6500" r="9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74052" y="2444047"/>
            <a:ext cx="3896027" cy="374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23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Bibliografia</a:t>
            </a:r>
            <a:endParaRPr lang="pl-PL" dirty="0"/>
          </a:p>
        </p:txBody>
      </p:sp>
      <p:sp>
        <p:nvSpPr>
          <p:cNvPr id="3" name="Symbol zastępczy zawartości 2"/>
          <p:cNvSpPr>
            <a:spLocks noGrp="1"/>
          </p:cNvSpPr>
          <p:nvPr>
            <p:ph idx="1"/>
          </p:nvPr>
        </p:nvSpPr>
        <p:spPr>
          <a:xfrm>
            <a:off x="654518" y="1617044"/>
            <a:ext cx="10361353" cy="4478956"/>
          </a:xfrm>
        </p:spPr>
        <p:txBody>
          <a:bodyPr>
            <a:normAutofit/>
          </a:bodyPr>
          <a:lstStyle/>
          <a:p>
            <a:pPr marL="45720" indent="0">
              <a:buNone/>
            </a:pPr>
            <a:r>
              <a:rPr lang="pl-PL" dirty="0">
                <a:hlinkClick r:id="rId2"/>
              </a:rPr>
              <a:t>https://</a:t>
            </a:r>
            <a:r>
              <a:rPr lang="pl-PL" dirty="0" smtClean="0">
                <a:hlinkClick r:id="rId2"/>
              </a:rPr>
              <a:t>www.styl.pl/raporty/raport-nie-daj-sie-zmeczeniu/artykuly/news-jak-dbac-o-zdrowie,nId,1922024</a:t>
            </a:r>
            <a:endParaRPr lang="pl-PL" dirty="0" smtClean="0"/>
          </a:p>
          <a:p>
            <a:pPr marL="45720" indent="0">
              <a:buNone/>
            </a:pPr>
            <a:r>
              <a:rPr lang="pl-PL" dirty="0">
                <a:hlinkClick r:id="rId3"/>
              </a:rPr>
              <a:t>https://</a:t>
            </a:r>
            <a:r>
              <a:rPr lang="pl-PL" dirty="0" smtClean="0">
                <a:hlinkClick r:id="rId3"/>
              </a:rPr>
              <a:t>enel.pl/enelzdrowie/uroda/jak-dbac-o-zdrowie-10-porad-dzieki-ktorym-dowiesz-sie-jak-robic-to-prawidlowo</a:t>
            </a:r>
            <a:endParaRPr lang="pl-PL" dirty="0" smtClean="0"/>
          </a:p>
          <a:p>
            <a:pPr marL="45720" indent="0">
              <a:buNone/>
            </a:pPr>
            <a:r>
              <a:rPr lang="pl-PL" dirty="0">
                <a:hlinkClick r:id="rId4"/>
              </a:rPr>
              <a:t>https://</a:t>
            </a:r>
            <a:r>
              <a:rPr lang="pl-PL" dirty="0" smtClean="0">
                <a:hlinkClick r:id="rId4"/>
              </a:rPr>
              <a:t>www.medme.pl/artykuly/zle-odzywianie-przyczyna-chorob-cywilizacyjnych,35786.html</a:t>
            </a:r>
            <a:endParaRPr lang="pl-PL" dirty="0" smtClean="0"/>
          </a:p>
          <a:p>
            <a:pPr marL="45720" indent="0">
              <a:buNone/>
            </a:pPr>
            <a:r>
              <a:rPr lang="pl-PL" dirty="0">
                <a:hlinkClick r:id="rId5"/>
              </a:rPr>
              <a:t>http://www.medonet.pl/zdrowie,piramida-zdrowego-zywienia---opis--</a:t>
            </a:r>
            <a:r>
              <a:rPr lang="pl-PL" dirty="0" smtClean="0">
                <a:hlinkClick r:id="rId5"/>
              </a:rPr>
              <a:t>produkty-wysokowartosciowe,artykul,1726720.html</a:t>
            </a:r>
            <a:endParaRPr lang="pl-PL" dirty="0" smtClean="0"/>
          </a:p>
          <a:p>
            <a:pPr marL="45720" indent="0">
              <a:buNone/>
            </a:pPr>
            <a:r>
              <a:rPr lang="pl-PL" dirty="0">
                <a:hlinkClick r:id="rId6"/>
              </a:rPr>
              <a:t>https://</a:t>
            </a:r>
            <a:r>
              <a:rPr lang="pl-PL" dirty="0" smtClean="0">
                <a:hlinkClick r:id="rId6"/>
              </a:rPr>
              <a:t>www.ofeminin.pl/fitness-i-zdrowie/zdrowe-odzywianie/piramida-zywieniowa-czyli-podreczna-sciaga-ze-zdrowego-odzywiania/njhv2tr</a:t>
            </a:r>
            <a:endParaRPr lang="pl-PL" dirty="0" smtClean="0"/>
          </a:p>
          <a:p>
            <a:pPr marL="45720" indent="0">
              <a:buNone/>
            </a:pPr>
            <a:r>
              <a:rPr lang="pl-PL" dirty="0">
                <a:hlinkClick r:id="rId7"/>
              </a:rPr>
              <a:t>http://www.ekodiet.pl/dieta/piramida-zywieniowa.html</a:t>
            </a:r>
            <a:endParaRPr lang="pl-PL" dirty="0"/>
          </a:p>
        </p:txBody>
      </p:sp>
    </p:spTree>
    <p:extLst>
      <p:ext uri="{BB962C8B-B14F-4D97-AF65-F5344CB8AC3E}">
        <p14:creationId xmlns:p14="http://schemas.microsoft.com/office/powerpoint/2010/main" val="423622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5366" y="2390273"/>
            <a:ext cx="9875520" cy="1356360"/>
          </a:xfrm>
        </p:spPr>
        <p:txBody>
          <a:bodyPr>
            <a:normAutofit/>
          </a:bodyPr>
          <a:lstStyle/>
          <a:p>
            <a:pPr algn="ctr"/>
            <a:r>
              <a:rPr lang="pl-PL" dirty="0" smtClean="0"/>
              <a:t>   Prezentacje </a:t>
            </a:r>
            <a:r>
              <a:rPr lang="pl-PL" dirty="0" smtClean="0"/>
              <a:t>wykonały </a:t>
            </a:r>
            <a:r>
              <a:rPr lang="pl-PL" dirty="0" smtClean="0"/>
              <a:t>:</a:t>
            </a:r>
            <a:br>
              <a:rPr lang="pl-PL" dirty="0" smtClean="0"/>
            </a:br>
            <a:r>
              <a:rPr lang="pl-PL" dirty="0" smtClean="0"/>
              <a:t> </a:t>
            </a:r>
            <a:r>
              <a:rPr lang="pl-PL" dirty="0" smtClean="0"/>
              <a:t>Dominika </a:t>
            </a:r>
            <a:r>
              <a:rPr lang="pl-PL" dirty="0" err="1" smtClean="0"/>
              <a:t>Gajur</a:t>
            </a:r>
            <a:r>
              <a:rPr lang="pl-PL" dirty="0"/>
              <a:t> </a:t>
            </a:r>
            <a:r>
              <a:rPr lang="pl-PL" dirty="0" smtClean="0"/>
              <a:t>i</a:t>
            </a:r>
            <a:r>
              <a:rPr lang="pl-PL" dirty="0" smtClean="0"/>
              <a:t> </a:t>
            </a:r>
            <a:r>
              <a:rPr lang="pl-PL" dirty="0" smtClean="0"/>
              <a:t>Natalia </a:t>
            </a:r>
            <a:r>
              <a:rPr lang="pl-PL" dirty="0" smtClean="0"/>
              <a:t>Gaik</a:t>
            </a:r>
            <a:endParaRPr lang="pl-PL" dirty="0"/>
          </a:p>
        </p:txBody>
      </p:sp>
    </p:spTree>
    <p:extLst>
      <p:ext uri="{BB962C8B-B14F-4D97-AF65-F5344CB8AC3E}">
        <p14:creationId xmlns:p14="http://schemas.microsoft.com/office/powerpoint/2010/main" val="301240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3000" y="561473"/>
            <a:ext cx="9875520" cy="1356360"/>
          </a:xfrm>
        </p:spPr>
        <p:txBody>
          <a:bodyPr/>
          <a:lstStyle/>
          <a:p>
            <a:r>
              <a:rPr lang="pl-PL" b="1" dirty="0" smtClean="0">
                <a:latin typeface="Batang" panose="02030600000101010101" pitchFamily="18" charset="-127"/>
                <a:ea typeface="Batang" panose="02030600000101010101" pitchFamily="18" charset="-127"/>
              </a:rPr>
              <a:t>Zdrowe odżywianie</a:t>
            </a:r>
            <a:endParaRPr lang="pl-PL" b="1" dirty="0">
              <a:latin typeface="Batang" panose="02030600000101010101" pitchFamily="18" charset="-127"/>
              <a:ea typeface="Batang" panose="02030600000101010101" pitchFamily="18" charset="-127"/>
            </a:endParaRPr>
          </a:p>
        </p:txBody>
      </p:sp>
      <p:sp>
        <p:nvSpPr>
          <p:cNvPr id="3" name="Symbol zastępczy zawartości 2"/>
          <p:cNvSpPr>
            <a:spLocks noGrp="1"/>
          </p:cNvSpPr>
          <p:nvPr>
            <p:ph idx="1"/>
          </p:nvPr>
        </p:nvSpPr>
        <p:spPr/>
        <p:txBody>
          <a:bodyPr>
            <a:normAutofit/>
          </a:bodyPr>
          <a:lstStyle/>
          <a:p>
            <a:pPr marL="45720" indent="0">
              <a:buNone/>
            </a:pPr>
            <a:r>
              <a:rPr lang="pl-PL" dirty="0">
                <a:latin typeface="Bell MT" panose="02020503060305020303" pitchFamily="18" charset="0"/>
              </a:rPr>
              <a:t>Każdy z nas spożywa pokarmy, każdy z nas robi to codziennie, ale ... ile osób zastanawia się nad faktem czy to co dostarczamy wraz z pożywieniem do naszego organizmu zaspokaja nasze potrzeby? M</a:t>
            </a:r>
            <a:r>
              <a:rPr lang="pl-PL" dirty="0" smtClean="0">
                <a:latin typeface="Bell MT" panose="02020503060305020303" pitchFamily="18" charset="0"/>
              </a:rPr>
              <a:t>usimy </a:t>
            </a:r>
            <a:r>
              <a:rPr lang="pl-PL" dirty="0">
                <a:latin typeface="Bell MT" panose="02020503060305020303" pitchFamily="18" charset="0"/>
              </a:rPr>
              <a:t>dostarczać do naszego organizmu nie tylko białka, tłuszcze i węglowodany, ale również witaminy i składniki mineralne. Prawidłowe żywienie jest warunkiem utrzymania dobrego stanu zdrowia w każdym okresie życia. Wpływa na prawidłowy rozwój fizyczny i psychiczny człowieka, w okresie choroby zwiększa odporność </a:t>
            </a:r>
            <a:r>
              <a:rPr lang="pl-PL" dirty="0" smtClean="0">
                <a:latin typeface="Bell MT" panose="02020503060305020303" pitchFamily="18" charset="0"/>
              </a:rPr>
              <a:t>organizmu. </a:t>
            </a:r>
            <a:r>
              <a:rPr lang="pl-PL" dirty="0" smtClean="0">
                <a:latin typeface="Bell MT" panose="02020503060305020303" pitchFamily="18" charset="0"/>
              </a:rPr>
              <a:t>Należy </a:t>
            </a:r>
            <a:r>
              <a:rPr lang="pl-PL" dirty="0" smtClean="0">
                <a:latin typeface="Bell MT" panose="02020503060305020303" pitchFamily="18" charset="0"/>
              </a:rPr>
              <a:t>jeść często, </a:t>
            </a:r>
            <a:r>
              <a:rPr lang="pl-PL" dirty="0">
                <a:latin typeface="Bell MT" panose="02020503060305020303" pitchFamily="18" charset="0"/>
              </a:rPr>
              <a:t>co 2-3 godziny </a:t>
            </a:r>
            <a:r>
              <a:rPr lang="pl-PL" dirty="0" smtClean="0">
                <a:latin typeface="Bell MT" panose="02020503060305020303" pitchFamily="18" charset="0"/>
              </a:rPr>
              <a:t>oraz regularnie (3-5 razy </a:t>
            </a:r>
            <a:r>
              <a:rPr lang="pl-PL" dirty="0">
                <a:latin typeface="Bell MT" panose="02020503060305020303" pitchFamily="18" charset="0"/>
              </a:rPr>
              <a:t>dziennie</a:t>
            </a:r>
            <a:r>
              <a:rPr lang="pl-PL" dirty="0" smtClean="0">
                <a:latin typeface="Bell MT" panose="02020503060305020303" pitchFamily="18" charset="0"/>
              </a:rPr>
              <a:t>). </a:t>
            </a:r>
            <a:r>
              <a:rPr lang="pl-PL" dirty="0">
                <a:latin typeface="Bell MT" panose="02020503060305020303" pitchFamily="18" charset="0"/>
              </a:rPr>
              <a:t>Istotne jest również dokładne przeżuwanie pokarmu i wolne spożywanie.</a:t>
            </a:r>
          </a:p>
        </p:txBody>
      </p:sp>
    </p:spTree>
    <p:extLst>
      <p:ext uri="{BB962C8B-B14F-4D97-AF65-F5344CB8AC3E}">
        <p14:creationId xmlns:p14="http://schemas.microsoft.com/office/powerpoint/2010/main" val="265864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zdrowe odÅ¼ywia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304" y="548641"/>
            <a:ext cx="3891814" cy="58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6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6865" y="455596"/>
            <a:ext cx="9875520" cy="1356360"/>
          </a:xfrm>
        </p:spPr>
        <p:txBody>
          <a:bodyPr/>
          <a:lstStyle/>
          <a:p>
            <a:r>
              <a:rPr lang="pl-PL" b="1" dirty="0" smtClean="0">
                <a:latin typeface="Batang" panose="02030600000101010101" pitchFamily="18" charset="-127"/>
                <a:ea typeface="Batang" panose="02030600000101010101" pitchFamily="18" charset="-127"/>
              </a:rPr>
              <a:t>Piramida Zdrowia</a:t>
            </a:r>
            <a:endParaRPr lang="pl-PL" b="1" dirty="0">
              <a:latin typeface="Batang" panose="02030600000101010101" pitchFamily="18" charset="-127"/>
              <a:ea typeface="Batang" panose="02030600000101010101" pitchFamily="18" charset="-127"/>
            </a:endParaRPr>
          </a:p>
        </p:txBody>
      </p:sp>
      <p:sp>
        <p:nvSpPr>
          <p:cNvPr id="3" name="Symbol zastępczy zawartości 2"/>
          <p:cNvSpPr>
            <a:spLocks noGrp="1"/>
          </p:cNvSpPr>
          <p:nvPr>
            <p:ph idx="1"/>
          </p:nvPr>
        </p:nvSpPr>
        <p:spPr>
          <a:xfrm>
            <a:off x="478857" y="1691641"/>
            <a:ext cx="11235088" cy="3111366"/>
          </a:xfrm>
        </p:spPr>
        <p:txBody>
          <a:bodyPr/>
          <a:lstStyle/>
          <a:p>
            <a:pPr marL="45720" indent="0">
              <a:buNone/>
            </a:pPr>
            <a:r>
              <a:rPr lang="pl-PL" dirty="0" smtClean="0">
                <a:latin typeface="Bell MT" panose="02020503060305020303" pitchFamily="18" charset="0"/>
              </a:rPr>
              <a:t>Jak powinna wyglądać prawidłowa piramida żywieniowa? </a:t>
            </a:r>
            <a:r>
              <a:rPr lang="pl-PL" dirty="0">
                <a:latin typeface="Bell MT" panose="02020503060305020303" pitchFamily="18" charset="0"/>
              </a:rPr>
              <a:t> Wierzchołek piramidy żywieniowej </a:t>
            </a:r>
            <a:r>
              <a:rPr lang="pl-PL" dirty="0" smtClean="0">
                <a:latin typeface="Bell MT" panose="02020503060305020303" pitchFamily="18" charset="0"/>
              </a:rPr>
              <a:t>powinny zajmować</a:t>
            </a:r>
            <a:r>
              <a:rPr lang="pl-PL" dirty="0">
                <a:latin typeface="Bell MT" panose="02020503060305020303" pitchFamily="18" charset="0"/>
              </a:rPr>
              <a:t> tłuszcze roślinne </a:t>
            </a:r>
            <a:r>
              <a:rPr lang="pl-PL" dirty="0" smtClean="0">
                <a:latin typeface="Bell MT" panose="02020503060305020303" pitchFamily="18" charset="0"/>
              </a:rPr>
              <a:t>i zwierzęce, które powinniśmy starać się spożywać jak najrzadziej. Niżej powinny znajdować się </a:t>
            </a:r>
            <a:r>
              <a:rPr lang="pl-PL" dirty="0">
                <a:latin typeface="Bell MT" panose="02020503060305020303" pitchFamily="18" charset="0"/>
              </a:rPr>
              <a:t>produkty mięsne</a:t>
            </a:r>
            <a:r>
              <a:rPr lang="pl-PL" dirty="0" smtClean="0">
                <a:latin typeface="Bell MT" panose="02020503060305020303" pitchFamily="18" charset="0"/>
              </a:rPr>
              <a:t>,</a:t>
            </a:r>
            <a:r>
              <a:rPr lang="pl-PL" dirty="0">
                <a:latin typeface="Bell MT" panose="02020503060305020303" pitchFamily="18" charset="0"/>
              </a:rPr>
              <a:t> orzechy, nasiona roślin, rośliny strączkowe, ryby oraz jaja. </a:t>
            </a:r>
            <a:r>
              <a:rPr lang="pl-PL" dirty="0" smtClean="0">
                <a:latin typeface="Bell MT" panose="02020503060305020303" pitchFamily="18" charset="0"/>
              </a:rPr>
              <a:t>Pod nimi powinny znaleźć się takie produkty jak mleko, sery, jogurty czyli nabiał, zawierają one wapń, który jest niezbędny do prawidłowego rozwoju naszych kości. Poniżej cała gama produktów zbożowych, chleb biały powinniśmy zastąpić razowym . Podstawą piramidy powinny być warzywa, które są dla nas źródłem wielu witamin i minerałów. Nie zapominajmy też o sporcie, powinniśmy ćwiczyć przynajmniej 3 razy w tygodniu. Z naszej diety powinniśmy wykluczyć źródła węglowodorów, czyli słodycze. Dziennie powinniśmy spożywać około 2l wody.</a:t>
            </a:r>
            <a:endParaRPr lang="pl-PL" dirty="0">
              <a:latin typeface="Bell MT" panose="02020503060305020303" pitchFamily="18" charset="0"/>
            </a:endParaRPr>
          </a:p>
        </p:txBody>
      </p:sp>
    </p:spTree>
    <p:extLst>
      <p:ext uri="{BB962C8B-B14F-4D97-AF65-F5344CB8AC3E}">
        <p14:creationId xmlns:p14="http://schemas.microsoft.com/office/powerpoint/2010/main" val="3763105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342" y="552638"/>
            <a:ext cx="6413031" cy="563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47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Choroby cywilizacyjne</a:t>
            </a:r>
            <a:endParaRPr lang="pl-PL" b="1" dirty="0"/>
          </a:p>
        </p:txBody>
      </p:sp>
      <p:sp>
        <p:nvSpPr>
          <p:cNvPr id="3" name="Symbol zastępczy zawartości 2"/>
          <p:cNvSpPr>
            <a:spLocks noGrp="1"/>
          </p:cNvSpPr>
          <p:nvPr>
            <p:ph idx="1"/>
          </p:nvPr>
        </p:nvSpPr>
        <p:spPr/>
        <p:txBody>
          <a:bodyPr>
            <a:normAutofit/>
          </a:bodyPr>
          <a:lstStyle/>
          <a:p>
            <a:pPr marL="45720" indent="0">
              <a:buNone/>
            </a:pPr>
            <a:r>
              <a:rPr lang="pl-PL" dirty="0">
                <a:latin typeface="Bell MT" panose="02020503060305020303" pitchFamily="18" charset="0"/>
              </a:rPr>
              <a:t>O</a:t>
            </a:r>
            <a:r>
              <a:rPr lang="pl-PL" dirty="0" smtClean="0">
                <a:latin typeface="Bell MT" panose="02020503060305020303" pitchFamily="18" charset="0"/>
              </a:rPr>
              <a:t>dżywianie </a:t>
            </a:r>
            <a:r>
              <a:rPr lang="pl-PL" dirty="0">
                <a:latin typeface="Bell MT" panose="02020503060305020303" pitchFamily="18" charset="0"/>
              </a:rPr>
              <a:t>się, jest jednym z najistotniejszych czynników mających wpływ na funkcjonowanie i kondycję naszego organizmu. Odpowiednie pożywienie może przywrócić zdrowie, a złe - doprowadzić nas do choroby</a:t>
            </a:r>
            <a:r>
              <a:rPr lang="pl-PL" dirty="0" smtClean="0">
                <a:latin typeface="Bell MT" panose="02020503060305020303" pitchFamily="18" charset="0"/>
              </a:rPr>
              <a:t>. Coraz częściej się słyszy że, coraz więcej osób popada w otyłość, cukrzyce czy nawet depresje. Choroby te są powodowane przez złą dietę i brak jakiejkolwiek aktywności fizycznej.</a:t>
            </a:r>
            <a:r>
              <a:rPr lang="pl-PL" dirty="0">
                <a:latin typeface="Bell MT" panose="02020503060305020303" pitchFamily="18" charset="0"/>
              </a:rPr>
              <a:t> </a:t>
            </a:r>
            <a:endParaRPr lang="pl-PL" dirty="0" smtClean="0">
              <a:latin typeface="Bell MT" panose="02020503060305020303" pitchFamily="18" charset="0"/>
            </a:endParaRPr>
          </a:p>
        </p:txBody>
      </p:sp>
    </p:spTree>
    <p:extLst>
      <p:ext uri="{BB962C8B-B14F-4D97-AF65-F5344CB8AC3E}">
        <p14:creationId xmlns:p14="http://schemas.microsoft.com/office/powerpoint/2010/main" val="364702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Przykłady chorób związanych ze złym odżywianiem</a:t>
            </a:r>
            <a:endParaRPr lang="pl-PL" b="1" dirty="0"/>
          </a:p>
        </p:txBody>
      </p:sp>
      <p:sp>
        <p:nvSpPr>
          <p:cNvPr id="3" name="Symbol zastępczy zawartości 2"/>
          <p:cNvSpPr>
            <a:spLocks noGrp="1"/>
          </p:cNvSpPr>
          <p:nvPr>
            <p:ph idx="1"/>
          </p:nvPr>
        </p:nvSpPr>
        <p:spPr/>
        <p:txBody>
          <a:bodyPr/>
          <a:lstStyle/>
          <a:p>
            <a:pPr marL="45720" indent="0">
              <a:buNone/>
            </a:pPr>
            <a:r>
              <a:rPr lang="pl-PL" dirty="0"/>
              <a:t>1. Zaburzenia metaboliczne</a:t>
            </a:r>
            <a:r>
              <a:rPr lang="pl-PL" dirty="0" smtClean="0"/>
              <a:t>:</a:t>
            </a:r>
            <a:r>
              <a:rPr lang="pl-PL" dirty="0"/>
              <a:t> cukrzyca, nadciśnienie, otyłość brzuszna, zaburzenia poziomu tłuszczu we krwi, skaza moczanowa, kamica żółciowa, miażdżyca.</a:t>
            </a:r>
            <a:br>
              <a:rPr lang="pl-PL" dirty="0"/>
            </a:br>
            <a:r>
              <a:rPr lang="pl-PL" dirty="0"/>
              <a:t>2. Spadek odporności immunologicznej: alergie, nawracające </a:t>
            </a:r>
            <a:r>
              <a:rPr lang="pl-PL" dirty="0" smtClean="0"/>
              <a:t>infekcje, przewlekłe </a:t>
            </a:r>
            <a:r>
              <a:rPr lang="pl-PL" dirty="0"/>
              <a:t>zapalenie wątroby, wrzodziejące zapalenie jelita grubego.</a:t>
            </a:r>
            <a:br>
              <a:rPr lang="pl-PL" dirty="0"/>
            </a:br>
            <a:r>
              <a:rPr lang="pl-PL" dirty="0"/>
              <a:t>3. Choroby zwyrodnieniowe: zwyrodnienie stawów, łuszczyca, zaćma, paradontoza, nieżyt jelit.</a:t>
            </a:r>
            <a:br>
              <a:rPr lang="pl-PL" dirty="0"/>
            </a:br>
            <a:r>
              <a:rPr lang="pl-PL" dirty="0"/>
              <a:t>4. Zaburzenia funkcji: zaparcia, zespół jelita nadwrażliwego, nerwica, depresja, zgaga, jaskra.</a:t>
            </a:r>
          </a:p>
          <a:p>
            <a:pPr marL="45720" indent="0">
              <a:buNone/>
            </a:pPr>
            <a:endParaRPr lang="pl-PL" dirty="0"/>
          </a:p>
        </p:txBody>
      </p:sp>
    </p:spTree>
    <p:extLst>
      <p:ext uri="{BB962C8B-B14F-4D97-AF65-F5344CB8AC3E}">
        <p14:creationId xmlns:p14="http://schemas.microsoft.com/office/powerpoint/2010/main" val="20654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Jak dbać o nasze zdrowie?</a:t>
            </a:r>
            <a:endParaRPr lang="pl-PL" b="1" dirty="0"/>
          </a:p>
        </p:txBody>
      </p:sp>
      <p:sp>
        <p:nvSpPr>
          <p:cNvPr id="3" name="Symbol zastępczy zawartości 2"/>
          <p:cNvSpPr>
            <a:spLocks noGrp="1"/>
          </p:cNvSpPr>
          <p:nvPr>
            <p:ph idx="1"/>
          </p:nvPr>
        </p:nvSpPr>
        <p:spPr/>
        <p:txBody>
          <a:bodyPr/>
          <a:lstStyle/>
          <a:p>
            <a:pPr marL="45720" indent="0">
              <a:buNone/>
            </a:pPr>
            <a:r>
              <a:rPr lang="pl-PL" dirty="0" smtClean="0"/>
              <a:t>Aby dbać o nasze zdrowie powinniśmy regularnie odwiedzać lekarzy, aby zbadać się profilaktycznie i zapobiec chorobom. Zwiększenie aktywności fizycznej na pewno poprawi naszą kondycję i pozwoli na zdrowe funkcjonowanie organizmu. </a:t>
            </a:r>
            <a:r>
              <a:rPr lang="pl-PL" dirty="0" smtClean="0"/>
              <a:t>Jeżeli chodzi o dietę</a:t>
            </a:r>
            <a:r>
              <a:rPr lang="pl-PL" dirty="0"/>
              <a:t> </a:t>
            </a:r>
            <a:r>
              <a:rPr lang="pl-PL" dirty="0" smtClean="0"/>
              <a:t>to </a:t>
            </a:r>
            <a:r>
              <a:rPr lang="pl-PL" dirty="0" smtClean="0"/>
              <a:t>p</a:t>
            </a:r>
            <a:r>
              <a:rPr lang="pl-PL" dirty="0" smtClean="0"/>
              <a:t>owinniśmy </a:t>
            </a:r>
            <a:r>
              <a:rPr lang="pl-PL" dirty="0" smtClean="0"/>
              <a:t>więc zaczynać powoli, dokładając do naszego jadłospisu więcej warzyw i produktów wzbogaconych w witaminy i minerały. </a:t>
            </a:r>
            <a:r>
              <a:rPr lang="pl-PL" dirty="0"/>
              <a:t> </a:t>
            </a:r>
            <a:r>
              <a:rPr lang="pl-PL" dirty="0" smtClean="0"/>
              <a:t>Zadbanie </a:t>
            </a:r>
            <a:r>
              <a:rPr lang="pl-PL" dirty="0"/>
              <a:t>o dobry, zdrowy sen nic nie kosztuje, a przynosi zbawienne efekty dla naszego organizmu. Gdy </a:t>
            </a:r>
            <a:r>
              <a:rPr lang="pl-PL" dirty="0" smtClean="0"/>
              <a:t>jesteśmy wyspani, </a:t>
            </a:r>
            <a:r>
              <a:rPr lang="pl-PL" dirty="0"/>
              <a:t>to </a:t>
            </a:r>
            <a:r>
              <a:rPr lang="pl-PL" dirty="0" smtClean="0"/>
              <a:t>mamy </a:t>
            </a:r>
            <a:r>
              <a:rPr lang="pl-PL" dirty="0"/>
              <a:t>większą odporność na stres, </a:t>
            </a:r>
            <a:r>
              <a:rPr lang="pl-PL" dirty="0" smtClean="0"/>
              <a:t>jesteśmy </a:t>
            </a:r>
            <a:r>
              <a:rPr lang="pl-PL" dirty="0"/>
              <a:t>bardziej </a:t>
            </a:r>
            <a:r>
              <a:rPr lang="pl-PL" dirty="0" smtClean="0"/>
              <a:t>opanowani, kreatywni </a:t>
            </a:r>
            <a:r>
              <a:rPr lang="pl-PL" dirty="0"/>
              <a:t>i </a:t>
            </a:r>
            <a:r>
              <a:rPr lang="pl-PL" dirty="0" smtClean="0"/>
              <a:t>mamy </a:t>
            </a:r>
            <a:r>
              <a:rPr lang="pl-PL" dirty="0"/>
              <a:t>lepszy refleks.</a:t>
            </a:r>
          </a:p>
        </p:txBody>
      </p:sp>
    </p:spTree>
    <p:extLst>
      <p:ext uri="{BB962C8B-B14F-4D97-AF65-F5344CB8AC3E}">
        <p14:creationId xmlns:p14="http://schemas.microsoft.com/office/powerpoint/2010/main" val="325165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3923" y="388219"/>
            <a:ext cx="11675444" cy="882316"/>
          </a:xfrm>
        </p:spPr>
        <p:txBody>
          <a:bodyPr>
            <a:normAutofit/>
          </a:bodyPr>
          <a:lstStyle/>
          <a:p>
            <a:r>
              <a:rPr lang="pl-PL" dirty="0" smtClean="0">
                <a:latin typeface="Bell MT" panose="02020503060305020303" pitchFamily="18" charset="0"/>
              </a:rPr>
              <a:t>Wymówek jest dużo, ale sportów jeszcze więcej</a:t>
            </a:r>
            <a:endParaRPr lang="pl-PL" dirty="0">
              <a:latin typeface="Bell MT" panose="02020503060305020303"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3396" y="4018422"/>
            <a:ext cx="3740589" cy="249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23" y="4292726"/>
            <a:ext cx="4695225" cy="216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84" y="1583367"/>
            <a:ext cx="4973501" cy="186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758" y="1431494"/>
            <a:ext cx="5365016" cy="201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Znalezione obrazy dla zapytania sp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1781" y="3443375"/>
            <a:ext cx="3362932" cy="239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1121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178</TotalTime>
  <Words>277</Words>
  <Application>Microsoft Office PowerPoint</Application>
  <PresentationFormat>Niestandardowy</PresentationFormat>
  <Paragraphs>21</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Basis</vt:lpstr>
      <vt:lpstr>ZDROWY STYL  ŻYCIA</vt:lpstr>
      <vt:lpstr>Zdrowe odżywianie</vt:lpstr>
      <vt:lpstr>Prezentacja programu PowerPoint</vt:lpstr>
      <vt:lpstr>Piramida Zdrowia</vt:lpstr>
      <vt:lpstr>Prezentacja programu PowerPoint</vt:lpstr>
      <vt:lpstr>Choroby cywilizacyjne</vt:lpstr>
      <vt:lpstr>Przykłady chorób związanych ze złym odżywianiem</vt:lpstr>
      <vt:lpstr>Jak dbać o nasze zdrowie?</vt:lpstr>
      <vt:lpstr>Wymówek jest dużo, ale sportów jeszcze więcej</vt:lpstr>
      <vt:lpstr>Żyj zdrowo!</vt:lpstr>
      <vt:lpstr>Bibliografia</vt:lpstr>
      <vt:lpstr>   Prezentacje wykonały :  Dominika Gajur i Natalia Gaik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michał gajur</dc:creator>
  <cp:lastModifiedBy>michał gajur</cp:lastModifiedBy>
  <cp:revision>14</cp:revision>
  <dcterms:created xsi:type="dcterms:W3CDTF">2014-08-26T23:52:37Z</dcterms:created>
  <dcterms:modified xsi:type="dcterms:W3CDTF">2019-06-04T19:36:21Z</dcterms:modified>
</cp:coreProperties>
</file>